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9.jpeg" ContentType="image/jpeg"/>
  <Override PartName="/ppt/media/image2.wmf" ContentType="image/x-wmf"/>
  <Override PartName="/ppt/media/image3.wmf" ContentType="image/x-wmf"/>
  <Override PartName="/ppt/media/image13.jpeg" ContentType="image/jpeg"/>
  <Override PartName="/ppt/media/image4.wmf" ContentType="image/x-wmf"/>
  <Override PartName="/ppt/media/image5.wmf" ContentType="image/x-wmf"/>
  <Override PartName="/ppt/media/image6.png" ContentType="image/png"/>
  <Override PartName="/ppt/media/image11.png" ContentType="image/png"/>
  <Override PartName="/ppt/media/image12.jpeg" ContentType="image/jpeg"/>
  <Override PartName="/ppt/media/image7.png" ContentType="image/png"/>
  <Override PartName="/ppt/media/image8.png" ContentType="image/png"/>
  <Override PartName="/ppt/media/image10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78440" y="665280"/>
            <a:ext cx="1123164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27572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73360" y="67752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7844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27572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73360" y="902880"/>
            <a:ext cx="36162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78440" y="289080"/>
            <a:ext cx="11229480" cy="200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3760" y="90288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7844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3760" y="677520"/>
            <a:ext cx="548100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78440" y="902880"/>
            <a:ext cx="11231640" cy="20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1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7" descr=""/>
          <p:cNvPicPr/>
          <p:nvPr/>
        </p:nvPicPr>
        <p:blipFill>
          <a:blip r:embed="rId4"/>
          <a:stretch/>
        </p:blipFill>
        <p:spPr>
          <a:xfrm>
            <a:off x="0" y="2750400"/>
            <a:ext cx="12191760" cy="4107240"/>
          </a:xfrm>
          <a:prstGeom prst="rect">
            <a:avLst/>
          </a:prstGeom>
          <a:ln w="0">
            <a:noFill/>
          </a:ln>
        </p:spPr>
      </p:pic>
      <p:pic>
        <p:nvPicPr>
          <p:cNvPr id="6" name="Grafik 3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727720" cy="7772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1104120" y="6192000"/>
            <a:ext cx="2591640" cy="1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ffffff"/>
                </a:solidFill>
                <a:latin typeface="VistaSansBold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VistaSansBold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03400" y="6376680"/>
            <a:ext cx="9983520" cy="21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VistaSansBook"/>
              </a:rPr>
              <a:t>Click to edit Master text styles</a:t>
            </a:r>
            <a:endParaRPr b="0" lang="de-DE" sz="12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55520" y="1296000"/>
            <a:ext cx="99835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Zweite Ebene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48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Agendatitel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3"/>
          </p:nvPr>
        </p:nvSpPr>
        <p:spPr>
          <a:xfrm>
            <a:off x="1747080" y="6525360"/>
            <a:ext cx="5202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Untertitel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78440" y="1386000"/>
            <a:ext cx="112316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Text bearbeiten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Sechste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Siebte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Achte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e10019"/>
                </a:solidFill>
                <a:latin typeface="VistaSansBold"/>
              </a:rPr>
              <a:t>Neunte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800" cy="279000"/>
          </a:xfrm>
          <a:prstGeom prst="rect">
            <a:avLst/>
          </a:prstGeom>
          <a:ln w="0">
            <a:noFill/>
          </a:ln>
        </p:spPr>
      </p:pic>
      <p:sp>
        <p:nvSpPr>
          <p:cNvPr id="94" name="Rechteck 7"/>
          <p:cNvSpPr/>
          <p:nvPr/>
        </p:nvSpPr>
        <p:spPr>
          <a:xfrm>
            <a:off x="1747080" y="6390000"/>
            <a:ext cx="5202720" cy="10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5" name="Rechteck 8"/>
          <p:cNvSpPr/>
          <p:nvPr/>
        </p:nvSpPr>
        <p:spPr>
          <a:xfrm>
            <a:off x="10271880" y="6390000"/>
            <a:ext cx="1439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6" name="Rechteck 9"/>
          <p:cNvSpPr/>
          <p:nvPr/>
        </p:nvSpPr>
        <p:spPr>
          <a:xfrm>
            <a:off x="7363080" y="6525360"/>
            <a:ext cx="2591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e10019"/>
                </a:solidFill>
                <a:latin typeface="VistaSansBook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7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 idx="4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5"/>
          </p:nvPr>
        </p:nvSpPr>
        <p:spPr>
          <a:xfrm>
            <a:off x="1747080" y="6525360"/>
            <a:ext cx="5202720" cy="1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Untertitel bearbeiten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78440" y="1385280"/>
            <a:ext cx="11231640" cy="44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Text | Inhalt bearbeiten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 cap="all">
                <a:solidFill>
                  <a:srgbClr val="000000"/>
                </a:solidFill>
                <a:latin typeface="VistaSansBold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2" marL="108000" indent="-1080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VistaSansBold"/>
            </a:endParaRPr>
          </a:p>
          <a:p>
            <a:pPr lvl="3" marL="108000" indent="-1080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ld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4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5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Sechste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6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Siebte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7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Achte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lvl="8" marL="252000" indent="-144000">
              <a:lnSpc>
                <a:spcPct val="100000"/>
              </a:lnSpc>
              <a:buClr>
                <a:srgbClr val="000000"/>
              </a:buClr>
              <a:buFont typeface="VistaSansBook"/>
              <a:buChar char="−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Neunte Ebene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en.wikipedia.org/wiki/1854_Broad_Street_cholera_outbreak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103400" y="2988000"/>
            <a:ext cx="998352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istaSansBold"/>
              </a:rPr>
              <a:t>Arne Rümmler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VistaSansBook"/>
              </a:rPr>
              <a:t>Referat 4.3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rgbClr val="ffffff"/>
                </a:solidFill>
                <a:latin typeface="VistaSansBook"/>
              </a:rPr>
              <a:t>12. Mai 2023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VistaSansBook"/>
              </a:rPr>
              <a:t>Seminar </a:t>
            </a:r>
            <a:r>
              <a:rPr b="0" i="1" lang="de-DE" sz="1400" spc="-1" strike="noStrike">
                <a:solidFill>
                  <a:srgbClr val="ffffff"/>
                </a:solidFill>
                <a:latin typeface="VistaSansBook"/>
              </a:rPr>
              <a:t>Datenkompetenz für Digital Humanities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055520" y="1296000"/>
            <a:ext cx="998352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Geodaten I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Was sind Geodaten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dt" idx="6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2B75A2DE-999B-4B7E-813C-F799175D8799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D895B6C3-2E57-41B2-B9CB-C0ECE408CEAC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61934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Alle Daten die Information zu ihrer Position auf(/in) der Erde beinhalten.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Foto mit Ihrem Handy → Koordinaten in Metadaten gespeichert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Regenradar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Paketzustellung (geschätzte Ankunftszeit, Karte)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Evakuierung bei Bombenfund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Mittelalter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…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45" name="Picture 4" descr=""/>
          <p:cNvPicPr/>
          <p:nvPr/>
        </p:nvPicPr>
        <p:blipFill>
          <a:blip r:embed="rId1"/>
          <a:stretch/>
        </p:blipFill>
        <p:spPr>
          <a:xfrm>
            <a:off x="7543800" y="1272600"/>
            <a:ext cx="4176000" cy="4176000"/>
          </a:xfrm>
          <a:prstGeom prst="rect">
            <a:avLst/>
          </a:prstGeom>
          <a:ln w="0">
            <a:noFill/>
          </a:ln>
        </p:spPr>
      </p:pic>
      <p:sp>
        <p:nvSpPr>
          <p:cNvPr id="146" name="TextBox 4"/>
          <p:cNvSpPr/>
          <p:nvPr/>
        </p:nvSpPr>
        <p:spPr>
          <a:xfrm rot="17559600">
            <a:off x="8647920" y="3693240"/>
            <a:ext cx="3503520" cy="2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flaticon, CC BY-SA 4.0, via Wikimedia Commons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Karten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dt" idx="7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E7656D3-744F-4EFD-AAFF-B9D5E6F7603F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F43774D2-15FB-41E0-82BF-29F61A23E1E0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Eine Karte sagt mehr als tausend Worte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78440" y="1956600"/>
            <a:ext cx="112316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Geokodierung beschreibt die Zuordnung von Koordinaten zu Ortsnamen.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0" y="1092960"/>
            <a:ext cx="12191760" cy="58129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9" descr=""/>
          <p:cNvPicPr/>
          <p:nvPr/>
        </p:nvPicPr>
        <p:blipFill>
          <a:blip r:embed="rId2"/>
          <a:stretch/>
        </p:blipFill>
        <p:spPr>
          <a:xfrm>
            <a:off x="9192240" y="-27360"/>
            <a:ext cx="3051000" cy="1662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4" descr=""/>
          <p:cNvPicPr/>
          <p:nvPr/>
        </p:nvPicPr>
        <p:blipFill>
          <a:blip r:embed="rId1"/>
          <a:stretch/>
        </p:blipFill>
        <p:spPr>
          <a:xfrm>
            <a:off x="2073960" y="-68760"/>
            <a:ext cx="12119760" cy="5949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4" name="PlaceHolder 1"/>
          <p:cNvSpPr>
            <a:spLocks noGrp="1"/>
          </p:cNvSpPr>
          <p:nvPr>
            <p:ph type="dt" idx="8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3F6049E-BB55-478A-A4FB-1F68E080AFAD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CD521A37-03DC-43EF-A757-F6525E155FD9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78440" y="289080"/>
            <a:ext cx="5041080" cy="431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5041080" cy="431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78800" y="1508760"/>
            <a:ext cx="3864600" cy="3503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 u="sng">
                <a:solidFill>
                  <a:srgbClr val="e10019"/>
                </a:solidFill>
                <a:uFillTx/>
                <a:latin typeface="VistaSansBook"/>
                <a:hlinkClick r:id="rId2"/>
              </a:rPr>
              <a:t>1854 schwerer Cholera Ausbruch in Soho, London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Forderte mehr als 500 Tote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Untersucht durch Arzt Dr. Jon Snow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Todesfälle durch Striche an jeweiligen Adressen der gestorbenen Person gekennzeichnet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Gilt als erste räumliche Analyse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58" name="TextBox 15"/>
          <p:cNvSpPr/>
          <p:nvPr/>
        </p:nvSpPr>
        <p:spPr>
          <a:xfrm>
            <a:off x="2073960" y="5915880"/>
            <a:ext cx="9648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John Snow - Map of the book </a:t>
            </a:r>
            <a:r>
              <a:rPr b="1" lang="en-US" sz="1050" spc="-1" strike="noStrike">
                <a:solidFill>
                  <a:srgbClr val="000000"/>
                </a:solidFill>
                <a:latin typeface="VistaSansBook"/>
              </a:rPr>
              <a:t>"On the Mode of Communication of Cholera"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 by John Snow, originally published in 1854 by C.F. Cheffins, Lith, Southhampton Buildings, London, England.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dt" idx="9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DC2B242-2103-4F6F-AB44-A72B1727AAFE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8D1ABB82-E86D-49DF-ACD8-5B0AEDF91A61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4897080" cy="36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Analyse zeigt, dass sich die Fälle um die Wasserpumpe in der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Broad Street 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häufen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Verunreinigtes Wasser in diesem Brunnen 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Pumparm abgeschraubt -&gt; Fallzahlen sanken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Indikator gegen vorherrschende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Miasma Theorie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 (Verbreitung von Krankheiten durch schlechte Luft)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5519880" y="230760"/>
            <a:ext cx="6188040" cy="5617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64" name="TextBox 5"/>
          <p:cNvSpPr/>
          <p:nvPr/>
        </p:nvSpPr>
        <p:spPr>
          <a:xfrm>
            <a:off x="5519880" y="5906520"/>
            <a:ext cx="61880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0000"/>
                </a:solidFill>
                <a:latin typeface="VistaSansBook"/>
              </a:rPr>
              <a:t>Jon Snow’s Cholera Map, overlaid by a heat map indicating the cholera death density 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</a:rPr>
              <a:t>by Narushige Shiode, Shino Shiode, Elodie Rod-Thatcher, Sanjay Rana &amp; Peter Vinten-Johansen, CC BY 4.0.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GitHub Codespace öffnen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dt" idx="10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FF14593-0873-48F0-88AC-A5390C794AED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6C2ACBF5-4E59-4F94-83EF-32A765A4A0C2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https://github.com/rue-a/geospatial_data_codespace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78440" y="1828800"/>
            <a:ext cx="3601080" cy="6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Nur öffnen, nichts machen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3863880" y="1300680"/>
            <a:ext cx="7935480" cy="44722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Hands-On: Räumliche Analyse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 idx="11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EABB560-55E2-4439-BF09-F7C967B4EB36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B109FA38-F8AE-492B-8970-9EAA4083DF89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Brauereien &amp; Klöster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0" y="1551960"/>
            <a:ext cx="6095520" cy="457164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4" descr=""/>
          <p:cNvPicPr/>
          <p:nvPr/>
        </p:nvPicPr>
        <p:blipFill>
          <a:blip r:embed="rId2"/>
          <a:stretch/>
        </p:blipFill>
        <p:spPr>
          <a:xfrm>
            <a:off x="6101640" y="1680480"/>
            <a:ext cx="6095520" cy="4571640"/>
          </a:xfrm>
          <a:prstGeom prst="rect">
            <a:avLst/>
          </a:prstGeom>
          <a:ln w="0">
            <a:noFill/>
          </a:ln>
        </p:spPr>
      </p:pic>
      <p:sp>
        <p:nvSpPr>
          <p:cNvPr id="175" name="Rectangle 1"/>
          <p:cNvSpPr/>
          <p:nvPr/>
        </p:nvSpPr>
        <p:spPr>
          <a:xfrm>
            <a:off x="0" y="5877360"/>
            <a:ext cx="12191760" cy="3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5400" y="1490760"/>
            <a:ext cx="12191760" cy="374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76280" y="1308960"/>
            <a:ext cx="11231640" cy="44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VistaSansBook"/>
              </a:rPr>
              <a:t>These: </a:t>
            </a:r>
            <a:r>
              <a:rPr b="0" lang="de-DE" sz="2400" spc="-1" strike="noStrike">
                <a:solidFill>
                  <a:srgbClr val="000000"/>
                </a:solidFill>
                <a:latin typeface="VistaSansBook"/>
              </a:rPr>
              <a:t>Brauereien sind häufig in der Nähe von Klöstern entstanden.</a:t>
            </a:r>
            <a:endParaRPr b="0" lang="de-DE" sz="24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78" name="TextBox 5"/>
          <p:cNvSpPr/>
          <p:nvPr/>
        </p:nvSpPr>
        <p:spPr>
          <a:xfrm>
            <a:off x="8544240" y="5927040"/>
            <a:ext cx="7128360" cy="1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VistaSansBook"/>
              </a:rPr>
              <a:t>Assenmacher, CC BY-SA 3.0, via Wikimedia Commons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948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Geokodierung</a:t>
            </a:r>
            <a:endParaRPr b="0" lang="de-DE" sz="26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dt" idx="12"/>
          </p:nvPr>
        </p:nvSpPr>
        <p:spPr>
          <a:xfrm>
            <a:off x="7363080" y="6390000"/>
            <a:ext cx="2591640" cy="1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1FD51D2-5E74-4B98-8BA5-0A95F1AF0CAB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11. Mai 2023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23163657-E807-4124-90AA-D115A1667B1A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1640" cy="4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1386000"/>
            <a:ext cx="11231640" cy="446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Geokodierung beschreibt die Zuordnung von Koordinaten zu Ortsnamen.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- häufigste Anwendung: Auflösung von Adressen zu Locations (Navi)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- mögliche Anwendung: Räumliche Durchsuchbarkeit von Textkorpera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→ Digitalisierung → OCR → Sprachmodell → Ortsnamen → Disambiguierung → $$$ </a:t>
            </a: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VistaSans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Autor | Abteilung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Powerpoint-Vorlage-16_9</Template>
  <TotalTime>378</TotalTime>
  <Application>LibreOffice/7.3.7.2$Linux_X86_64 LibreOffice_project/30$Build-2</Application>
  <AppVersion>15.0000</AppVersion>
  <Words>366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2023-05-10T13:30:24Z</dcterms:created>
  <dc:creator>Arne Rümmler</dc:creator>
  <dc:description/>
  <dc:language>en-US</dc:language>
  <cp:lastModifiedBy/>
  <dcterms:modified xsi:type="dcterms:W3CDTF">2023-05-11T14:20:59Z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