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.wmf" ContentType="image/x-wmf"/>
  <Override PartName="/ppt/media/image9.jpeg" ContentType="image/jpeg"/>
  <Override PartName="/ppt/media/image2.wmf" ContentType="image/x-wmf"/>
  <Override PartName="/ppt/media/image3.wmf" ContentType="image/x-wmf"/>
  <Override PartName="/ppt/media/image8.jpeg" ContentType="image/jpeg"/>
  <Override PartName="/ppt/media/image4.wmf" ContentType="image/x-wmf"/>
  <Override PartName="/ppt/media/image5.png" ContentType="image/png"/>
  <Override PartName="/ppt/media/image10.png" ContentType="image/png"/>
  <Override PartName="/ppt/media/image6.png" ContentType="image/png"/>
  <Override PartName="/ppt/media/image7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wmf"/><Relationship Id="rId3" Type="http://schemas.openxmlformats.org/officeDocument/2006/relationships/hyperlink" Target="http://creativecommons.org/licenses/by/4.0/" TargetMode="External"/><Relationship Id="rId4" Type="http://schemas.openxmlformats.org/officeDocument/2006/relationships/image" Target="../media/image2.wmf"/><Relationship Id="rId5" Type="http://schemas.openxmlformats.org/officeDocument/2006/relationships/image" Target="../media/image3.wmf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wmf"/><Relationship Id="rId3" Type="http://schemas.openxmlformats.org/officeDocument/2006/relationships/hyperlink" Target="https://creativecommons.org/publicdomain/zero/1.0/deed.de" TargetMode="External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rafik 6" descr=""/>
          <p:cNvPicPr/>
          <p:nvPr/>
        </p:nvPicPr>
        <p:blipFill>
          <a:blip r:embed="rId2"/>
          <a:stretch/>
        </p:blipFill>
        <p:spPr>
          <a:xfrm>
            <a:off x="478440" y="6390000"/>
            <a:ext cx="1009080" cy="278280"/>
          </a:xfrm>
          <a:prstGeom prst="rect">
            <a:avLst/>
          </a:prstGeom>
          <a:ln w="0">
            <a:noFill/>
          </a:ln>
        </p:spPr>
      </p:pic>
      <p:sp>
        <p:nvSpPr>
          <p:cNvPr id="1" name="Rechteck 7"/>
          <p:cNvSpPr/>
          <p:nvPr/>
        </p:nvSpPr>
        <p:spPr>
          <a:xfrm>
            <a:off x="1747080" y="6390000"/>
            <a:ext cx="5202000" cy="10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900" spc="-1" strike="noStrike">
                <a:solidFill>
                  <a:srgbClr val="000000"/>
                </a:solidFill>
                <a:latin typeface="VistaSansBold"/>
                <a:ea typeface="DejaVu Sans"/>
              </a:rPr>
              <a:t>Sächsische Landesbibliothek – Staats- und Universitätsbibliothek Dresden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2" name="Rechteck 8"/>
          <p:cNvSpPr/>
          <p:nvPr/>
        </p:nvSpPr>
        <p:spPr>
          <a:xfrm>
            <a:off x="10271880" y="6390000"/>
            <a:ext cx="1438920" cy="14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1" lang="de-DE" sz="900" spc="-1" strike="noStrike">
                <a:solidFill>
                  <a:srgbClr val="e10019"/>
                </a:solidFill>
                <a:latin typeface="VistaSansBold"/>
                <a:ea typeface="DejaVu Sans"/>
              </a:rPr>
              <a:t>slub-dresden.de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3" name="Rechteck 9"/>
          <p:cNvSpPr/>
          <p:nvPr/>
        </p:nvSpPr>
        <p:spPr>
          <a:xfrm>
            <a:off x="7363080" y="6525360"/>
            <a:ext cx="2590920" cy="14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900" spc="-1" strike="noStrike" u="sng">
                <a:solidFill>
                  <a:srgbClr val="e10019"/>
                </a:solidFill>
                <a:uFillTx/>
                <a:latin typeface="VistaSansBook"/>
                <a:ea typeface="DejaVu Sans"/>
                <a:hlinkClick r:id="rId3"/>
              </a:rPr>
              <a:t>CC BY 4.0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4" name="Gerade Verbindung 11"/>
          <p:cNvSpPr/>
          <p:nvPr/>
        </p:nvSpPr>
        <p:spPr>
          <a:xfrm>
            <a:off x="479880" y="6274800"/>
            <a:ext cx="11232000" cy="360"/>
          </a:xfrm>
          <a:prstGeom prst="line">
            <a:avLst/>
          </a:prstGeom>
          <a:ln w="6350">
            <a:solidFill>
              <a:srgbClr val="0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" name="Grafik 7" descr=""/>
          <p:cNvPicPr/>
          <p:nvPr/>
        </p:nvPicPr>
        <p:blipFill>
          <a:blip r:embed="rId4"/>
          <a:stretch/>
        </p:blipFill>
        <p:spPr>
          <a:xfrm>
            <a:off x="0" y="2750400"/>
            <a:ext cx="12191040" cy="4106520"/>
          </a:xfrm>
          <a:prstGeom prst="rect">
            <a:avLst/>
          </a:prstGeom>
          <a:ln w="0">
            <a:noFill/>
          </a:ln>
        </p:spPr>
      </p:pic>
      <p:pic>
        <p:nvPicPr>
          <p:cNvPr id="6" name="Grafik 3" descr=""/>
          <p:cNvPicPr/>
          <p:nvPr/>
        </p:nvPicPr>
        <p:blipFill>
          <a:blip r:embed="rId5"/>
          <a:stretch/>
        </p:blipFill>
        <p:spPr>
          <a:xfrm>
            <a:off x="360000" y="360000"/>
            <a:ext cx="2727000" cy="776520"/>
          </a:xfrm>
          <a:prstGeom prst="rect">
            <a:avLst/>
          </a:prstGeom>
          <a:ln w="0">
            <a:noFill/>
          </a:ln>
        </p:spPr>
      </p:pic>
      <p:sp>
        <p:nvSpPr>
          <p:cNvPr id="7" name="PlaceHolder 1"/>
          <p:cNvSpPr>
            <a:spLocks noGrp="1"/>
          </p:cNvSpPr>
          <p:nvPr>
            <p:ph type="dt" idx="1"/>
          </p:nvPr>
        </p:nvSpPr>
        <p:spPr>
          <a:xfrm>
            <a:off x="1104120" y="6192000"/>
            <a:ext cx="2590920" cy="17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rafik 6" descr=""/>
          <p:cNvPicPr/>
          <p:nvPr/>
        </p:nvPicPr>
        <p:blipFill>
          <a:blip r:embed="rId2"/>
          <a:stretch/>
        </p:blipFill>
        <p:spPr>
          <a:xfrm>
            <a:off x="478440" y="6390000"/>
            <a:ext cx="1009080" cy="278280"/>
          </a:xfrm>
          <a:prstGeom prst="rect">
            <a:avLst/>
          </a:prstGeom>
          <a:ln w="0">
            <a:noFill/>
          </a:ln>
        </p:spPr>
      </p:pic>
      <p:sp>
        <p:nvSpPr>
          <p:cNvPr id="47" name="Rechteck 7"/>
          <p:cNvSpPr/>
          <p:nvPr/>
        </p:nvSpPr>
        <p:spPr>
          <a:xfrm>
            <a:off x="1747080" y="6390000"/>
            <a:ext cx="5202000" cy="10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900" spc="-1" strike="noStrike">
                <a:solidFill>
                  <a:srgbClr val="000000"/>
                </a:solidFill>
                <a:latin typeface="VistaSansBold"/>
                <a:ea typeface="DejaVu Sans"/>
              </a:rPr>
              <a:t>Sächsische Landesbibliothek – Staats- und Universitätsbibliothek Dresden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48" name="Rechteck 8"/>
          <p:cNvSpPr/>
          <p:nvPr/>
        </p:nvSpPr>
        <p:spPr>
          <a:xfrm>
            <a:off x="10271880" y="6390000"/>
            <a:ext cx="1438920" cy="14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1" lang="de-DE" sz="900" spc="-1" strike="noStrike">
                <a:solidFill>
                  <a:srgbClr val="e10019"/>
                </a:solidFill>
                <a:latin typeface="VistaSansBold"/>
                <a:ea typeface="DejaVu Sans"/>
              </a:rPr>
              <a:t>slub-dresden.de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49" name="Rechteck 9"/>
          <p:cNvSpPr/>
          <p:nvPr/>
        </p:nvSpPr>
        <p:spPr>
          <a:xfrm>
            <a:off x="7363080" y="6525360"/>
            <a:ext cx="2590920" cy="14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de-DE" sz="900" spc="-1" strike="noStrike" u="sng">
                <a:solidFill>
                  <a:srgbClr val="e10019"/>
                </a:solidFill>
                <a:uFillTx/>
                <a:latin typeface="VistaSansBook"/>
                <a:ea typeface="DejaVu Sans"/>
                <a:hlinkClick r:id="rId3"/>
              </a:rPr>
              <a:t>CC 0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50" name="Gerade Verbindung 11"/>
          <p:cNvSpPr/>
          <p:nvPr/>
        </p:nvSpPr>
        <p:spPr>
          <a:xfrm>
            <a:off x="479880" y="6274800"/>
            <a:ext cx="11232000" cy="360"/>
          </a:xfrm>
          <a:prstGeom prst="line">
            <a:avLst/>
          </a:prstGeom>
          <a:ln w="6350">
            <a:solidFill>
              <a:srgbClr val="0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PlaceHolder 1"/>
          <p:cNvSpPr>
            <a:spLocks noGrp="1"/>
          </p:cNvSpPr>
          <p:nvPr>
            <p:ph type="ftr" idx="2"/>
          </p:nvPr>
        </p:nvSpPr>
        <p:spPr>
          <a:xfrm>
            <a:off x="1747080" y="6525360"/>
            <a:ext cx="5202000" cy="14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0" lang="de-DE" sz="900" spc="-1" strike="noStrike">
                <a:solidFill>
                  <a:srgbClr val="000000"/>
                </a:solidFill>
                <a:latin typeface="VistaSansBook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900" spc="-1" strike="noStrike">
                <a:solidFill>
                  <a:srgbClr val="000000"/>
                </a:solidFill>
                <a:latin typeface="VistaSansBook"/>
              </a:rPr>
              <a:t>&lt;footer&gt;</a:t>
            </a:r>
            <a:endParaRPr b="0" lang="en-US" sz="900" spc="-1" strike="noStrike">
              <a:latin typeface="Times New Roman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dt" idx="3"/>
          </p:nvPr>
        </p:nvSpPr>
        <p:spPr>
          <a:xfrm>
            <a:off x="7363080" y="6390000"/>
            <a:ext cx="2590920" cy="10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hyperlink" Target="https://en.wikipedia.org/wiki/1854_Broad_Street_cholera_outbreak" TargetMode="External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1103400" y="2988000"/>
            <a:ext cx="9982800" cy="93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1800" spc="-1" strike="noStrike">
                <a:solidFill>
                  <a:srgbClr val="ffffff"/>
                </a:solidFill>
                <a:latin typeface="VistaSansBold"/>
              </a:rPr>
              <a:t>Arne Rümmler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1200" spc="-1" strike="noStrike">
                <a:solidFill>
                  <a:srgbClr val="ffffff"/>
                </a:solidFill>
                <a:latin typeface="VistaSansBook"/>
              </a:rPr>
              <a:t>Referat 4.3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de-DE" sz="1200" spc="-1" strike="noStrike">
                <a:solidFill>
                  <a:srgbClr val="ffffff"/>
                </a:solidFill>
                <a:latin typeface="VistaSansBook"/>
              </a:rPr>
              <a:t>07. Juni 2024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1400" spc="-1" strike="noStrike">
                <a:solidFill>
                  <a:srgbClr val="ffffff"/>
                </a:solidFill>
                <a:latin typeface="VistaSansBook"/>
              </a:rPr>
              <a:t>Seminar </a:t>
            </a:r>
            <a:r>
              <a:rPr b="0" i="1" lang="de-DE" sz="1400" spc="-1" strike="noStrike">
                <a:solidFill>
                  <a:srgbClr val="ffffff"/>
                </a:solidFill>
                <a:latin typeface="VistaSansBook"/>
              </a:rPr>
              <a:t>Datenkompetenz für Digital Humanities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1055520" y="1296000"/>
            <a:ext cx="9982800" cy="122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2600" spc="-1" strike="noStrike">
                <a:solidFill>
                  <a:srgbClr val="000000"/>
                </a:solidFill>
                <a:latin typeface="VistaSansBold"/>
              </a:rPr>
              <a:t>Geodaten I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78440" y="289080"/>
            <a:ext cx="11228760" cy="43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2600" spc="-1" strike="noStrike">
                <a:solidFill>
                  <a:srgbClr val="000000"/>
                </a:solidFill>
                <a:latin typeface="VistaSansBold"/>
              </a:rPr>
              <a:t>Was sind Geodaten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dt" idx="4"/>
          </p:nvPr>
        </p:nvSpPr>
        <p:spPr>
          <a:xfrm>
            <a:off x="7363080" y="6390000"/>
            <a:ext cx="2590920" cy="10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0" lang="de-DE" sz="900" spc="-1" strike="noStrike">
                <a:solidFill>
                  <a:srgbClr val="000000"/>
                </a:solidFill>
                <a:latin typeface="VistaSansBook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fld id="{A626C1AD-06F9-41BE-8FDA-E6FB7E8A8078}" type="datetime3">
              <a:rPr b="0" lang="de-DE" sz="900" spc="-1" strike="noStrike">
                <a:solidFill>
                  <a:srgbClr val="000000"/>
                </a:solidFill>
                <a:latin typeface="VistaSansBook"/>
              </a:rPr>
              <a:t>5. Juni 2024</a:t>
            </a:fld>
            <a:r>
              <a:rPr b="0" lang="de-DE" sz="900" spc="-1" strike="noStrike">
                <a:solidFill>
                  <a:srgbClr val="000000"/>
                </a:solidFill>
                <a:latin typeface="VistaSansBook"/>
              </a:rPr>
              <a:t> | Seite </a:t>
            </a:r>
            <a:fld id="{5163F366-45AD-458E-B29C-7D4C7EA13C20}" type="slidenum">
              <a:rPr b="0" lang="de-DE" sz="900" spc="-1" strike="noStrike">
                <a:solidFill>
                  <a:srgbClr val="000000"/>
                </a:solidFill>
                <a:latin typeface="VistaSansBook"/>
              </a:rPr>
              <a:t>&lt;number&gt;</a:t>
            </a:fld>
            <a:r>
              <a:rPr b="0" lang="de-DE" sz="900" spc="-1" strike="noStrike">
                <a:solidFill>
                  <a:srgbClr val="000000"/>
                </a:solidFill>
                <a:latin typeface="VistaSansBook"/>
              </a:rPr>
              <a:t> </a:t>
            </a:r>
            <a:endParaRPr b="0" lang="en-US" sz="900" spc="-1" strike="noStrike">
              <a:latin typeface="Times New Roman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/>
          </p:nvPr>
        </p:nvSpPr>
        <p:spPr>
          <a:xfrm>
            <a:off x="478440" y="677520"/>
            <a:ext cx="11230920" cy="43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/>
          </p:nvPr>
        </p:nvSpPr>
        <p:spPr>
          <a:xfrm>
            <a:off x="478440" y="1386000"/>
            <a:ext cx="6192720" cy="4461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spcAft>
                <a:spcPts val="1100"/>
              </a:spcAft>
              <a:buNone/>
              <a:tabLst>
                <a:tab algn="l" pos="0"/>
              </a:tabLst>
            </a:pPr>
            <a:r>
              <a:rPr b="1" lang="de-DE" sz="1800" spc="-1" strike="noStrike">
                <a:solidFill>
                  <a:srgbClr val="000000"/>
                </a:solidFill>
                <a:latin typeface="VistaSansBook"/>
              </a:rPr>
              <a:t>Alle Daten die Information zu ihrer Position auf(/in) der Erde </a:t>
            </a:r>
            <a:r>
              <a:rPr b="1" lang="de-DE" sz="1800" spc="-1" strike="noStrike">
                <a:solidFill>
                  <a:srgbClr val="000000"/>
                </a:solidFill>
                <a:latin typeface="VistaSansBook"/>
              </a:rPr>
              <a:t>beinhalten.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00"/>
              </a:spcAft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spcAft>
                <a:spcPts val="1100"/>
              </a:spcAft>
              <a:buClr>
                <a:srgbClr val="000000"/>
              </a:buClr>
              <a:buFont typeface="Arial"/>
              <a:buChar char="-"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VistaSansBook"/>
              </a:rPr>
              <a:t>Foto mit Ihrem Handy → Koordinaten in Metadaten </a:t>
            </a:r>
            <a:r>
              <a:rPr b="0" lang="de-DE" sz="1800" spc="-1" strike="noStrike">
                <a:solidFill>
                  <a:srgbClr val="000000"/>
                </a:solidFill>
                <a:latin typeface="VistaSansBook"/>
              </a:rPr>
              <a:t>gespeichert</a:t>
            </a: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spcAft>
                <a:spcPts val="1100"/>
              </a:spcAft>
              <a:buClr>
                <a:srgbClr val="000000"/>
              </a:buClr>
              <a:buFont typeface="Arial"/>
              <a:buChar char="-"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VistaSansBook"/>
              </a:rPr>
              <a:t>Regenradar</a:t>
            </a: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spcAft>
                <a:spcPts val="1100"/>
              </a:spcAft>
              <a:buClr>
                <a:srgbClr val="000000"/>
              </a:buClr>
              <a:buFont typeface="Arial"/>
              <a:buChar char="-"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VistaSansBook"/>
              </a:rPr>
              <a:t>Paketzustellung (geschätzte Ankunftszeit, Karte)</a:t>
            </a: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spcAft>
                <a:spcPts val="1100"/>
              </a:spcAft>
              <a:buClr>
                <a:srgbClr val="000000"/>
              </a:buClr>
              <a:buFont typeface="Arial"/>
              <a:buChar char="-"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VistaSansBook"/>
              </a:rPr>
              <a:t>Evakuierung bei Bombenfund</a:t>
            </a: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spcAft>
                <a:spcPts val="1100"/>
              </a:spcAft>
              <a:buClr>
                <a:srgbClr val="000000"/>
              </a:buClr>
              <a:buFont typeface="Arial"/>
              <a:buChar char="-"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VistaSansBook"/>
              </a:rPr>
              <a:t>…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00"/>
              </a:spcAft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97" name="Picture 4" descr=""/>
          <p:cNvPicPr/>
          <p:nvPr/>
        </p:nvPicPr>
        <p:blipFill>
          <a:blip r:embed="rId1"/>
          <a:stretch/>
        </p:blipFill>
        <p:spPr>
          <a:xfrm>
            <a:off x="7543800" y="1272600"/>
            <a:ext cx="4175280" cy="4175280"/>
          </a:xfrm>
          <a:prstGeom prst="rect">
            <a:avLst/>
          </a:prstGeom>
          <a:ln w="0">
            <a:noFill/>
          </a:ln>
        </p:spPr>
      </p:pic>
      <p:sp>
        <p:nvSpPr>
          <p:cNvPr id="98" name="TextBox 4"/>
          <p:cNvSpPr/>
          <p:nvPr/>
        </p:nvSpPr>
        <p:spPr>
          <a:xfrm rot="17559600">
            <a:off x="8647200" y="3693240"/>
            <a:ext cx="3502800" cy="200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050" spc="-1" strike="noStrike">
                <a:solidFill>
                  <a:srgbClr val="000000"/>
                </a:solidFill>
                <a:latin typeface="VistaSansBook"/>
                <a:ea typeface="DejaVu Sans"/>
              </a:rPr>
              <a:t>flaticon, CC BY-SA 4.0, via Wikimedia Commons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Arne Rümmler | Abteilung 4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78440" y="289080"/>
            <a:ext cx="11228760" cy="43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2600" spc="-1" strike="noStrike">
                <a:solidFill>
                  <a:srgbClr val="000000"/>
                </a:solidFill>
                <a:latin typeface="VistaSansBold"/>
              </a:rPr>
              <a:t>Motivation: </a:t>
            </a:r>
            <a:r>
              <a:rPr b="0" lang="de-DE" sz="2600" spc="-1" strike="noStrike">
                <a:solidFill>
                  <a:srgbClr val="000000"/>
                </a:solidFill>
                <a:latin typeface="VistaSansBold"/>
              </a:rPr>
              <a:t>Karten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dt" idx="5"/>
          </p:nvPr>
        </p:nvSpPr>
        <p:spPr>
          <a:xfrm>
            <a:off x="7363080" y="6390000"/>
            <a:ext cx="2590920" cy="10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0" lang="de-DE" sz="900" spc="-1" strike="noStrike">
                <a:solidFill>
                  <a:srgbClr val="000000"/>
                </a:solidFill>
                <a:latin typeface="VistaSansBook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fld id="{352CA973-EB34-4DB5-B98E-51C7539750B4}" type="datetime3">
              <a:rPr b="0" lang="de-DE" sz="900" spc="-1" strike="noStrike">
                <a:solidFill>
                  <a:srgbClr val="000000"/>
                </a:solidFill>
                <a:latin typeface="VistaSansBook"/>
              </a:rPr>
              <a:t>5. Juni 2024</a:t>
            </a:fld>
            <a:r>
              <a:rPr b="0" lang="de-DE" sz="900" spc="-1" strike="noStrike">
                <a:solidFill>
                  <a:srgbClr val="000000"/>
                </a:solidFill>
                <a:latin typeface="VistaSansBook"/>
              </a:rPr>
              <a:t> | Seite </a:t>
            </a:r>
            <a:fld id="{D0719595-B308-4334-A0BE-DAE6F6173EC9}" type="slidenum">
              <a:rPr b="0" lang="de-DE" sz="900" spc="-1" strike="noStrike">
                <a:solidFill>
                  <a:srgbClr val="000000"/>
                </a:solidFill>
                <a:latin typeface="VistaSansBook"/>
              </a:rPr>
              <a:t>&lt;number&gt;</a:t>
            </a:fld>
            <a:r>
              <a:rPr b="0" lang="de-DE" sz="900" spc="-1" strike="noStrike">
                <a:solidFill>
                  <a:srgbClr val="000000"/>
                </a:solidFill>
                <a:latin typeface="VistaSansBook"/>
              </a:rPr>
              <a:t> </a:t>
            </a:r>
            <a:endParaRPr b="0" lang="en-US" sz="900" spc="-1" strike="noStrike">
              <a:latin typeface="Times New Roman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478440" y="677520"/>
            <a:ext cx="11230920" cy="43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2600" spc="-1" strike="noStrike">
                <a:solidFill>
                  <a:srgbClr val="000000"/>
                </a:solidFill>
                <a:latin typeface="VistaSansBook"/>
              </a:rPr>
              <a:t>Eine Karte sagt mehr als tausend Worte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/>
          </p:nvPr>
        </p:nvSpPr>
        <p:spPr>
          <a:xfrm>
            <a:off x="478440" y="1956600"/>
            <a:ext cx="11230920" cy="4461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spcAft>
                <a:spcPts val="1100"/>
              </a:spcAft>
              <a:buNone/>
              <a:tabLst>
                <a:tab algn="l" pos="0"/>
              </a:tabLst>
            </a:pPr>
            <a:r>
              <a:rPr b="0" lang="de-DE" sz="1800" spc="-1" strike="noStrike">
                <a:solidFill>
                  <a:srgbClr val="000000"/>
                </a:solidFill>
                <a:latin typeface="VistaSansBook"/>
              </a:rPr>
              <a:t>Geokodierung beschreibt die Zuordnung von Koordinaten zu Ortsnamen.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00"/>
              </a:spcAft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00"/>
              </a:spcAft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03" name="Picture 2" descr=""/>
          <p:cNvPicPr/>
          <p:nvPr/>
        </p:nvPicPr>
        <p:blipFill>
          <a:blip r:embed="rId1"/>
          <a:stretch/>
        </p:blipFill>
        <p:spPr>
          <a:xfrm>
            <a:off x="0" y="1092960"/>
            <a:ext cx="12191040" cy="5812200"/>
          </a:xfrm>
          <a:prstGeom prst="rect">
            <a:avLst/>
          </a:prstGeom>
          <a:ln w="0">
            <a:noFill/>
          </a:ln>
        </p:spPr>
      </p:pic>
      <p:pic>
        <p:nvPicPr>
          <p:cNvPr id="104" name="Picture 19" descr=""/>
          <p:cNvPicPr/>
          <p:nvPr/>
        </p:nvPicPr>
        <p:blipFill>
          <a:blip r:embed="rId2"/>
          <a:stretch/>
        </p:blipFill>
        <p:spPr>
          <a:xfrm>
            <a:off x="9192240" y="-27360"/>
            <a:ext cx="3050280" cy="1661400"/>
          </a:xfrm>
          <a:prstGeom prst="rect">
            <a:avLst/>
          </a:prstGeom>
          <a:ln w="0">
            <a:noFill/>
          </a:ln>
        </p:spPr>
      </p:pic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Arne Rümmler | Abteilung 4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Picture 14" descr=""/>
          <p:cNvPicPr/>
          <p:nvPr/>
        </p:nvPicPr>
        <p:blipFill>
          <a:blip r:embed="rId1"/>
          <a:stretch/>
        </p:blipFill>
        <p:spPr>
          <a:xfrm>
            <a:off x="2073960" y="-68760"/>
            <a:ext cx="12119040" cy="5948280"/>
          </a:xfrm>
          <a:prstGeom prst="rect">
            <a:avLst/>
          </a:prstGeom>
          <a:ln w="0">
            <a:solidFill>
              <a:srgbClr val="000000"/>
            </a:solidFill>
          </a:ln>
        </p:spPr>
      </p:pic>
      <p:sp>
        <p:nvSpPr>
          <p:cNvPr id="106" name="PlaceHolder 1"/>
          <p:cNvSpPr>
            <a:spLocks noGrp="1"/>
          </p:cNvSpPr>
          <p:nvPr>
            <p:ph type="dt" idx="6"/>
          </p:nvPr>
        </p:nvSpPr>
        <p:spPr>
          <a:xfrm>
            <a:off x="7363080" y="6390000"/>
            <a:ext cx="2590920" cy="10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0" lang="de-DE" sz="900" spc="-1" strike="noStrike">
                <a:solidFill>
                  <a:srgbClr val="000000"/>
                </a:solidFill>
                <a:latin typeface="VistaSansBook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fld id="{B318493A-675C-4D08-AA37-12A9FAB3F9AB}" type="datetime3">
              <a:rPr b="0" lang="de-DE" sz="900" spc="-1" strike="noStrike">
                <a:solidFill>
                  <a:srgbClr val="000000"/>
                </a:solidFill>
                <a:latin typeface="VistaSansBook"/>
              </a:rPr>
              <a:t>5. Juni 2024</a:t>
            </a:fld>
            <a:r>
              <a:rPr b="0" lang="de-DE" sz="900" spc="-1" strike="noStrike">
                <a:solidFill>
                  <a:srgbClr val="000000"/>
                </a:solidFill>
                <a:latin typeface="VistaSansBook"/>
              </a:rPr>
              <a:t> </a:t>
            </a:r>
            <a:r>
              <a:rPr b="0" lang="de-DE" sz="900" spc="-1" strike="noStrike">
                <a:solidFill>
                  <a:srgbClr val="000000"/>
                </a:solidFill>
                <a:latin typeface="VistaSansBook"/>
              </a:rPr>
              <a:t>|</a:t>
            </a:r>
            <a:r>
              <a:rPr b="0" lang="de-DE" sz="900" spc="-1" strike="noStrike">
                <a:solidFill>
                  <a:srgbClr val="000000"/>
                </a:solidFill>
                <a:latin typeface="VistaSansBook"/>
              </a:rPr>
              <a:t> </a:t>
            </a:r>
            <a:r>
              <a:rPr b="0" lang="de-DE" sz="900" spc="-1" strike="noStrike">
                <a:solidFill>
                  <a:srgbClr val="000000"/>
                </a:solidFill>
                <a:latin typeface="VistaSansBook"/>
              </a:rPr>
              <a:t>S</a:t>
            </a:r>
            <a:r>
              <a:rPr b="0" lang="de-DE" sz="900" spc="-1" strike="noStrike">
                <a:solidFill>
                  <a:srgbClr val="000000"/>
                </a:solidFill>
                <a:latin typeface="VistaSansBook"/>
              </a:rPr>
              <a:t>e</a:t>
            </a:r>
            <a:r>
              <a:rPr b="0" lang="de-DE" sz="900" spc="-1" strike="noStrike">
                <a:solidFill>
                  <a:srgbClr val="000000"/>
                </a:solidFill>
                <a:latin typeface="VistaSansBook"/>
              </a:rPr>
              <a:t>i</a:t>
            </a:r>
            <a:r>
              <a:rPr b="0" lang="de-DE" sz="900" spc="-1" strike="noStrike">
                <a:solidFill>
                  <a:srgbClr val="000000"/>
                </a:solidFill>
                <a:latin typeface="VistaSansBook"/>
              </a:rPr>
              <a:t>t</a:t>
            </a:r>
            <a:r>
              <a:rPr b="0" lang="de-DE" sz="900" spc="-1" strike="noStrike">
                <a:solidFill>
                  <a:srgbClr val="000000"/>
                </a:solidFill>
                <a:latin typeface="VistaSansBook"/>
              </a:rPr>
              <a:t>e</a:t>
            </a:r>
            <a:r>
              <a:rPr b="0" lang="de-DE" sz="900" spc="-1" strike="noStrike">
                <a:solidFill>
                  <a:srgbClr val="000000"/>
                </a:solidFill>
                <a:latin typeface="VistaSansBook"/>
              </a:rPr>
              <a:t> </a:t>
            </a:r>
            <a:fld id="{3FF9F6B9-08E1-45B3-8534-F5A1C4A09BF9}" type="slidenum">
              <a:rPr b="0" lang="de-DE" sz="900" spc="-1" strike="noStrike">
                <a:solidFill>
                  <a:srgbClr val="000000"/>
                </a:solidFill>
                <a:latin typeface="VistaSansBook"/>
              </a:rPr>
              <a:t>&lt;number&gt;</a:t>
            </a:fld>
            <a:r>
              <a:rPr b="0" lang="de-DE" sz="900" spc="-1" strike="noStrike">
                <a:solidFill>
                  <a:srgbClr val="000000"/>
                </a:solidFill>
                <a:latin typeface="VistaSansBook"/>
              </a:rPr>
              <a:t> </a:t>
            </a:r>
            <a:endParaRPr b="0" lang="en-US" sz="900" spc="-1" strike="noStrike">
              <a:latin typeface="Times New Roman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title"/>
          </p:nvPr>
        </p:nvSpPr>
        <p:spPr>
          <a:xfrm>
            <a:off x="478440" y="289080"/>
            <a:ext cx="5040360" cy="4309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2600" spc="-1" strike="noStrike">
                <a:solidFill>
                  <a:srgbClr val="000000"/>
                </a:solidFill>
                <a:latin typeface="VistaSansBold"/>
              </a:rPr>
              <a:t>Motivation: Räumliche Analyse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478440" y="677520"/>
            <a:ext cx="5040360" cy="4309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2600" spc="-1" strike="noStrike">
                <a:solidFill>
                  <a:srgbClr val="000000"/>
                </a:solidFill>
                <a:latin typeface="VistaSansBook"/>
              </a:rPr>
              <a:t>Cholera in London, 1854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/>
          </p:nvPr>
        </p:nvSpPr>
        <p:spPr>
          <a:xfrm>
            <a:off x="478800" y="1508760"/>
            <a:ext cx="3863880" cy="35031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spcAft>
                <a:spcPts val="1100"/>
              </a:spcAft>
              <a:buNone/>
            </a:pP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spcAft>
                <a:spcPts val="1100"/>
              </a:spcAft>
              <a:buClr>
                <a:srgbClr val="000000"/>
              </a:buClr>
              <a:buFont typeface="Arial"/>
              <a:buChar char="-"/>
            </a:pPr>
            <a:r>
              <a:rPr b="0" lang="de-DE" sz="1800" spc="-1" strike="noStrike" u="sng">
                <a:solidFill>
                  <a:srgbClr val="e10019"/>
                </a:solidFill>
                <a:uFillTx/>
                <a:latin typeface="VistaSansBook"/>
                <a:hlinkClick r:id="rId2"/>
              </a:rPr>
              <a:t>1854 schwerer Cholera Ausbruch in Soho, London</a:t>
            </a: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spcAft>
                <a:spcPts val="1100"/>
              </a:spcAft>
              <a:buClr>
                <a:srgbClr val="000000"/>
              </a:buClr>
              <a:buFont typeface="Arial"/>
              <a:buChar char="-"/>
            </a:pPr>
            <a:r>
              <a:rPr b="0" lang="de-DE" sz="1800" spc="-1" strike="noStrike">
                <a:solidFill>
                  <a:srgbClr val="000000"/>
                </a:solidFill>
                <a:latin typeface="VistaSansBook"/>
              </a:rPr>
              <a:t>Forderte mehr als 500 Tote</a:t>
            </a: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spcAft>
                <a:spcPts val="1100"/>
              </a:spcAft>
              <a:buClr>
                <a:srgbClr val="000000"/>
              </a:buClr>
              <a:buFont typeface="Arial"/>
              <a:buChar char="-"/>
            </a:pPr>
            <a:r>
              <a:rPr b="0" lang="de-DE" sz="1800" spc="-1" strike="noStrike">
                <a:solidFill>
                  <a:srgbClr val="000000"/>
                </a:solidFill>
                <a:latin typeface="VistaSansBook"/>
              </a:rPr>
              <a:t>Untersucht durch Arzt Dr. Jon Snow</a:t>
            </a: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spcAft>
                <a:spcPts val="1100"/>
              </a:spcAft>
              <a:buClr>
                <a:srgbClr val="000000"/>
              </a:buClr>
              <a:buFont typeface="Arial"/>
              <a:buChar char="-"/>
            </a:pPr>
            <a:r>
              <a:rPr b="0" lang="de-DE" sz="1800" spc="-1" strike="noStrike">
                <a:solidFill>
                  <a:srgbClr val="000000"/>
                </a:solidFill>
                <a:latin typeface="VistaSansBook"/>
              </a:rPr>
              <a:t>Todesfälle durch Striche an jeweiligen Adressen der gestorbenen Person gekennzeichnet</a:t>
            </a: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spcAft>
                <a:spcPts val="1100"/>
              </a:spcAft>
              <a:buClr>
                <a:srgbClr val="000000"/>
              </a:buClr>
              <a:buFont typeface="Arial"/>
              <a:buChar char="-"/>
            </a:pPr>
            <a:r>
              <a:rPr b="0" lang="de-DE" sz="1800" spc="-1" strike="noStrike">
                <a:solidFill>
                  <a:srgbClr val="000000"/>
                </a:solidFill>
                <a:latin typeface="VistaSansBook"/>
              </a:rPr>
              <a:t>Gilt als erste räumliche Analyse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00"/>
              </a:spcAft>
              <a:buNone/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10" name="TextBox 15"/>
          <p:cNvSpPr/>
          <p:nvPr/>
        </p:nvSpPr>
        <p:spPr>
          <a:xfrm>
            <a:off x="2073960" y="5915880"/>
            <a:ext cx="9648000" cy="302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050" spc="-1" strike="noStrike">
                <a:solidFill>
                  <a:srgbClr val="000000"/>
                </a:solidFill>
                <a:latin typeface="VistaSansBook"/>
                <a:ea typeface="DejaVu Sans"/>
              </a:rPr>
              <a:t>John Snow - Map of the book </a:t>
            </a:r>
            <a:r>
              <a:rPr b="1" lang="en-US" sz="1050" spc="-1" strike="noStrike">
                <a:solidFill>
                  <a:srgbClr val="000000"/>
                </a:solidFill>
                <a:latin typeface="VistaSansBook"/>
                <a:ea typeface="DejaVu Sans"/>
              </a:rPr>
              <a:t>"On the Mode of Communication of Cholera"</a:t>
            </a:r>
            <a:r>
              <a:rPr b="0" lang="en-US" sz="1050" spc="-1" strike="noStrike">
                <a:solidFill>
                  <a:srgbClr val="000000"/>
                </a:solidFill>
                <a:latin typeface="VistaSansBook"/>
                <a:ea typeface="DejaVu Sans"/>
              </a:rPr>
              <a:t> by John Snow, originally published in 1854 by C.F. Cheffins, Lith, Southhampton Buildings, London, England. 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Arne Rümmler | Abteilung 4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78440" y="289080"/>
            <a:ext cx="11228760" cy="43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2600" spc="-1" strike="noStrike">
                <a:solidFill>
                  <a:srgbClr val="000000"/>
                </a:solidFill>
                <a:latin typeface="VistaSansBold"/>
              </a:rPr>
              <a:t>Motivation: Räumliche Analyse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dt" idx="7"/>
          </p:nvPr>
        </p:nvSpPr>
        <p:spPr>
          <a:xfrm>
            <a:off x="7363080" y="6390000"/>
            <a:ext cx="2590920" cy="10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0" lang="de-DE" sz="900" spc="-1" strike="noStrike">
                <a:solidFill>
                  <a:srgbClr val="000000"/>
                </a:solidFill>
                <a:latin typeface="VistaSansBook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fld id="{C47EC0E5-5488-4E1F-826E-524D52E70652}" type="datetime3">
              <a:rPr b="0" lang="de-DE" sz="900" spc="-1" strike="noStrike">
                <a:solidFill>
                  <a:srgbClr val="000000"/>
                </a:solidFill>
                <a:latin typeface="VistaSansBook"/>
              </a:rPr>
              <a:t>5. Juni 2024</a:t>
            </a:fld>
            <a:r>
              <a:rPr b="0" lang="de-DE" sz="900" spc="-1" strike="noStrike">
                <a:solidFill>
                  <a:srgbClr val="000000"/>
                </a:solidFill>
                <a:latin typeface="VistaSansBook"/>
              </a:rPr>
              <a:t> | Seite </a:t>
            </a:r>
            <a:fld id="{DC567737-ADC4-4CB2-A3AB-8EAC3C1253DC}" type="slidenum">
              <a:rPr b="0" lang="de-DE" sz="900" spc="-1" strike="noStrike">
                <a:solidFill>
                  <a:srgbClr val="000000"/>
                </a:solidFill>
                <a:latin typeface="VistaSansBook"/>
              </a:rPr>
              <a:t>&lt;number&gt;</a:t>
            </a:fld>
            <a:r>
              <a:rPr b="0" lang="de-DE" sz="900" spc="-1" strike="noStrike">
                <a:solidFill>
                  <a:srgbClr val="000000"/>
                </a:solidFill>
                <a:latin typeface="VistaSansBook"/>
              </a:rPr>
              <a:t> </a:t>
            </a:r>
            <a:endParaRPr b="0" lang="en-US" sz="900" spc="-1" strike="noStrike">
              <a:latin typeface="Times New Roman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478440" y="677520"/>
            <a:ext cx="11230920" cy="43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2600" spc="-1" strike="noStrike">
                <a:solidFill>
                  <a:srgbClr val="000000"/>
                </a:solidFill>
                <a:latin typeface="VistaSansBook"/>
              </a:rPr>
              <a:t>Cholera in London, 1854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478440" y="1386000"/>
            <a:ext cx="4896360" cy="362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85840" indent="-285840">
              <a:lnSpc>
                <a:spcPct val="100000"/>
              </a:lnSpc>
              <a:spcAft>
                <a:spcPts val="1100"/>
              </a:spcAft>
              <a:buClr>
                <a:srgbClr val="000000"/>
              </a:buClr>
              <a:buFont typeface="Arial"/>
              <a:buChar char="-"/>
            </a:pPr>
            <a:r>
              <a:rPr b="0" lang="de-DE" sz="1800" spc="-1" strike="noStrike">
                <a:solidFill>
                  <a:srgbClr val="000000"/>
                </a:solidFill>
                <a:latin typeface="VistaSansBook"/>
              </a:rPr>
              <a:t>Analyse zeigt, dass sich die Fälle um die Wasserpumpe in der </a:t>
            </a:r>
            <a:r>
              <a:rPr b="0" i="1" lang="de-DE" sz="1800" spc="-1" strike="noStrike">
                <a:solidFill>
                  <a:srgbClr val="000000"/>
                </a:solidFill>
                <a:latin typeface="VistaSansBook"/>
              </a:rPr>
              <a:t>Broad Street </a:t>
            </a:r>
            <a:r>
              <a:rPr b="0" lang="de-DE" sz="1800" spc="-1" strike="noStrike">
                <a:solidFill>
                  <a:srgbClr val="000000"/>
                </a:solidFill>
                <a:latin typeface="VistaSansBook"/>
              </a:rPr>
              <a:t>häufen</a:t>
            </a: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spcAft>
                <a:spcPts val="1100"/>
              </a:spcAft>
              <a:buClr>
                <a:srgbClr val="000000"/>
              </a:buClr>
              <a:buFont typeface="Arial"/>
              <a:buChar char="-"/>
            </a:pPr>
            <a:r>
              <a:rPr b="0" lang="de-DE" sz="1800" spc="-1" strike="noStrike">
                <a:solidFill>
                  <a:srgbClr val="000000"/>
                </a:solidFill>
                <a:latin typeface="VistaSansBook"/>
              </a:rPr>
              <a:t>Verunreinigtes Wasser in diesem Brunnen </a:t>
            </a: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spcAft>
                <a:spcPts val="1100"/>
              </a:spcAft>
              <a:buClr>
                <a:srgbClr val="000000"/>
              </a:buClr>
              <a:buFont typeface="Arial"/>
              <a:buChar char="-"/>
            </a:pPr>
            <a:r>
              <a:rPr b="0" lang="de-DE" sz="1800" spc="-1" strike="noStrike">
                <a:solidFill>
                  <a:srgbClr val="000000"/>
                </a:solidFill>
                <a:latin typeface="VistaSansBook"/>
              </a:rPr>
              <a:t>Pumparm abgeschraubt -&gt; Fallzahlen sanken</a:t>
            </a: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spcAft>
                <a:spcPts val="1100"/>
              </a:spcAft>
              <a:buClr>
                <a:srgbClr val="000000"/>
              </a:buClr>
              <a:buFont typeface="Arial"/>
              <a:buChar char="-"/>
            </a:pPr>
            <a:r>
              <a:rPr b="0" lang="de-DE" sz="1800" spc="-1" strike="noStrike">
                <a:solidFill>
                  <a:srgbClr val="000000"/>
                </a:solidFill>
                <a:latin typeface="VistaSansBook"/>
              </a:rPr>
              <a:t>Indikator gegen vorherrschende </a:t>
            </a:r>
            <a:r>
              <a:rPr b="0" i="1" lang="de-DE" sz="1800" spc="-1" strike="noStrike">
                <a:solidFill>
                  <a:srgbClr val="000000"/>
                </a:solidFill>
                <a:latin typeface="VistaSansBook"/>
              </a:rPr>
              <a:t>Miasma Theorie</a:t>
            </a:r>
            <a:r>
              <a:rPr b="0" lang="de-DE" sz="1800" spc="-1" strike="noStrike">
                <a:solidFill>
                  <a:srgbClr val="000000"/>
                </a:solidFill>
                <a:latin typeface="VistaSansBook"/>
              </a:rPr>
              <a:t> (Verbreitung von Krankheiten durch schlechte Luft)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00"/>
              </a:spcAft>
              <a:buNone/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15" name="Picture 4" descr=""/>
          <p:cNvPicPr/>
          <p:nvPr/>
        </p:nvPicPr>
        <p:blipFill>
          <a:blip r:embed="rId1"/>
          <a:stretch/>
        </p:blipFill>
        <p:spPr>
          <a:xfrm>
            <a:off x="5519880" y="230760"/>
            <a:ext cx="6187320" cy="5616720"/>
          </a:xfrm>
          <a:prstGeom prst="rect">
            <a:avLst/>
          </a:prstGeom>
          <a:ln w="0">
            <a:solidFill>
              <a:srgbClr val="000000"/>
            </a:solidFill>
          </a:ln>
        </p:spPr>
      </p:pic>
      <p:sp>
        <p:nvSpPr>
          <p:cNvPr id="116" name="TextBox 5"/>
          <p:cNvSpPr/>
          <p:nvPr/>
        </p:nvSpPr>
        <p:spPr>
          <a:xfrm>
            <a:off x="5519880" y="5906520"/>
            <a:ext cx="6187320" cy="34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050" spc="-1" strike="noStrike">
                <a:solidFill>
                  <a:srgbClr val="000000"/>
                </a:solidFill>
                <a:latin typeface="VistaSansBook"/>
                <a:ea typeface="DejaVu Sans"/>
              </a:rPr>
              <a:t>Jon Snow’s Cholera Map, overlaid by a heat map indicating the cholera death density </a:t>
            </a:r>
            <a:r>
              <a:rPr b="0" lang="en-US" sz="1050" spc="-1" strike="noStrike">
                <a:solidFill>
                  <a:srgbClr val="000000"/>
                </a:solidFill>
                <a:latin typeface="VistaSansBook"/>
                <a:ea typeface="DejaVu Sans"/>
              </a:rPr>
              <a:t>by Narushige Shiode, Shino Shiode, Elodie Rod-Thatcher, Sanjay Rana &amp; Peter Vinten-Johansen, CC BY 4.0.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Arne Rümmler | Abteilung 4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78440" y="289080"/>
            <a:ext cx="11228760" cy="43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2600" spc="-1" strike="noStrike">
                <a:solidFill>
                  <a:srgbClr val="000000"/>
                </a:solidFill>
                <a:latin typeface="VistaSansBold"/>
              </a:rPr>
              <a:t>GitHub Codespace öffnen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dt" idx="8"/>
          </p:nvPr>
        </p:nvSpPr>
        <p:spPr>
          <a:xfrm>
            <a:off x="7363080" y="6390000"/>
            <a:ext cx="2590920" cy="10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0" lang="de-DE" sz="900" spc="-1" strike="noStrike">
                <a:solidFill>
                  <a:srgbClr val="000000"/>
                </a:solidFill>
                <a:latin typeface="VistaSansBook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fld id="{64C46BB9-92BA-4FBE-A9B8-106952112383}" type="datetime3">
              <a:rPr b="0" lang="de-DE" sz="900" spc="-1" strike="noStrike">
                <a:solidFill>
                  <a:srgbClr val="000000"/>
                </a:solidFill>
                <a:latin typeface="VistaSansBook"/>
              </a:rPr>
              <a:t>5. Juni 2024</a:t>
            </a:fld>
            <a:r>
              <a:rPr b="0" lang="de-DE" sz="900" spc="-1" strike="noStrike">
                <a:solidFill>
                  <a:srgbClr val="000000"/>
                </a:solidFill>
                <a:latin typeface="VistaSansBook"/>
              </a:rPr>
              <a:t> | Seite </a:t>
            </a:r>
            <a:fld id="{52487CA4-26FF-4ED5-B840-CDC6F63E4CD7}" type="slidenum">
              <a:rPr b="0" lang="de-DE" sz="900" spc="-1" strike="noStrike">
                <a:solidFill>
                  <a:srgbClr val="000000"/>
                </a:solidFill>
                <a:latin typeface="VistaSansBook"/>
              </a:rPr>
              <a:t>&lt;number&gt;</a:t>
            </a:fld>
            <a:r>
              <a:rPr b="0" lang="de-DE" sz="900" spc="-1" strike="noStrike">
                <a:solidFill>
                  <a:srgbClr val="000000"/>
                </a:solidFill>
                <a:latin typeface="VistaSansBook"/>
              </a:rPr>
              <a:t> </a:t>
            </a:r>
            <a:endParaRPr b="0" lang="en-US" sz="900" spc="-1" strike="noStrike">
              <a:latin typeface="Times New Roman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478440" y="677520"/>
            <a:ext cx="11230920" cy="43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2600" spc="-1" strike="noStrike">
                <a:solidFill>
                  <a:srgbClr val="000000"/>
                </a:solidFill>
                <a:latin typeface="VistaSansBook"/>
              </a:rPr>
              <a:t>https://github.com/rue-a/geospatial_data_codespace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/>
          </p:nvPr>
        </p:nvSpPr>
        <p:spPr>
          <a:xfrm>
            <a:off x="478440" y="1828800"/>
            <a:ext cx="3600360" cy="60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spcAft>
                <a:spcPts val="1100"/>
              </a:spcAft>
              <a:buNone/>
              <a:tabLst>
                <a:tab algn="l" pos="0"/>
              </a:tabLst>
            </a:pPr>
            <a:r>
              <a:rPr b="1" lang="de-DE" sz="1800" spc="-1" strike="noStrike">
                <a:solidFill>
                  <a:srgbClr val="000000"/>
                </a:solidFill>
                <a:latin typeface="VistaSansBook"/>
              </a:rPr>
              <a:t>Nur öffnen, nichts machen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00"/>
              </a:spcAft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21" name="Picture 6" descr=""/>
          <p:cNvPicPr/>
          <p:nvPr/>
        </p:nvPicPr>
        <p:blipFill>
          <a:blip r:embed="rId1"/>
          <a:stretch/>
        </p:blipFill>
        <p:spPr>
          <a:xfrm>
            <a:off x="3863880" y="1300680"/>
            <a:ext cx="7934760" cy="4471560"/>
          </a:xfrm>
          <a:prstGeom prst="rect">
            <a:avLst/>
          </a:prstGeom>
          <a:ln w="0">
            <a:noFill/>
          </a:ln>
        </p:spPr>
      </p:pic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Arne Rümmler | Abteilung 4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e10019"/>
      </a:accent1>
      <a:accent2>
        <a:srgbClr val="e10019"/>
      </a:accent2>
      <a:accent3>
        <a:srgbClr val="e10019"/>
      </a:accent3>
      <a:accent4>
        <a:srgbClr val="e10019"/>
      </a:accent4>
      <a:accent5>
        <a:srgbClr val="e10019"/>
      </a:accent5>
      <a:accent6>
        <a:srgbClr val="e10019"/>
      </a:accent6>
      <a:hlink>
        <a:srgbClr val="e10019"/>
      </a:hlink>
      <a:folHlink>
        <a:srgbClr val="e1001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e10019"/>
      </a:accent1>
      <a:accent2>
        <a:srgbClr val="e10019"/>
      </a:accent2>
      <a:accent3>
        <a:srgbClr val="e10019"/>
      </a:accent3>
      <a:accent4>
        <a:srgbClr val="e10019"/>
      </a:accent4>
      <a:accent5>
        <a:srgbClr val="e10019"/>
      </a:accent5>
      <a:accent6>
        <a:srgbClr val="e10019"/>
      </a:accent6>
      <a:hlink>
        <a:srgbClr val="e10019"/>
      </a:hlink>
      <a:folHlink>
        <a:srgbClr val="e1001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Powerpoint-Vorlage-16_9</Template>
  <TotalTime>508</TotalTime>
  <Application>LibreOffice/7.3.7.2$Linux_X86_64 LibreOffice_project/30$Build-2</Application>
  <AppVersion>15.0000</AppVersion>
  <Words>366</Words>
  <Paragraphs>57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2023-05-10T13:30:24Z</dcterms:created>
  <dc:creator>Arne Rümmler</dc:creator>
  <dc:description/>
  <dc:language>en-US</dc:language>
  <cp:lastModifiedBy/>
  <dcterms:modified xsi:type="dcterms:W3CDTF">2024-06-05T14:27:25Z</dcterms:modified>
  <cp:revision>12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8</vt:i4>
  </property>
</Properties>
</file>