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publicdomain/zero/1.0/deed.de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6"/>
          <p:cNvPicPr/>
          <p:nvPr/>
        </p:nvPicPr>
        <p:blipFill>
          <a:blip r:embed="rId14"/>
          <a:stretch/>
        </p:blipFill>
        <p:spPr>
          <a:xfrm>
            <a:off x="478440" y="6390000"/>
            <a:ext cx="1009080" cy="278280"/>
          </a:xfrm>
          <a:prstGeom prst="rect">
            <a:avLst/>
          </a:prstGeom>
          <a:ln w="0">
            <a:noFill/>
          </a:ln>
        </p:spPr>
      </p:pic>
      <p:sp>
        <p:nvSpPr>
          <p:cNvPr id="11" name="Rechteck 7"/>
          <p:cNvSpPr/>
          <p:nvPr/>
        </p:nvSpPr>
        <p:spPr>
          <a:xfrm>
            <a:off x="1747080" y="6390000"/>
            <a:ext cx="5202000" cy="10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000000"/>
                </a:solidFill>
                <a:latin typeface="VistaSansBold"/>
                <a:ea typeface="DejaVu Sans"/>
              </a:rPr>
              <a:t>Sächsische Landesbibliothek – Staats- und Universitätsbibliothek Dresden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" name="Rechteck 8"/>
          <p:cNvSpPr/>
          <p:nvPr/>
        </p:nvSpPr>
        <p:spPr>
          <a:xfrm>
            <a:off x="10271880" y="6390000"/>
            <a:ext cx="1438920" cy="14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de-DE" sz="900" b="1" strike="noStrike" spc="-1">
                <a:solidFill>
                  <a:srgbClr val="E10019"/>
                </a:solidFill>
                <a:latin typeface="VistaSansBold"/>
                <a:ea typeface="DejaVu Sans"/>
              </a:rPr>
              <a:t>slub-dresden.de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" name="Rechteck 9"/>
          <p:cNvSpPr/>
          <p:nvPr/>
        </p:nvSpPr>
        <p:spPr>
          <a:xfrm>
            <a:off x="7363080" y="6525360"/>
            <a:ext cx="2590920" cy="14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900" b="0" u="sng" strike="noStrike" spc="-1">
                <a:solidFill>
                  <a:srgbClr val="E10019"/>
                </a:solidFill>
                <a:uFillTx/>
                <a:latin typeface="VistaSansBook"/>
                <a:ea typeface="DejaVu Sans"/>
                <a:hlinkClick r:id="rId15"/>
              </a:rPr>
              <a:t>CC BY 4.0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" name="Gerade Verbindung 11"/>
          <p:cNvSpPr/>
          <p:nvPr/>
        </p:nvSpPr>
        <p:spPr>
          <a:xfrm>
            <a:off x="479880" y="6274800"/>
            <a:ext cx="11232000" cy="36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Grafik 7"/>
          <p:cNvPicPr/>
          <p:nvPr/>
        </p:nvPicPr>
        <p:blipFill>
          <a:blip r:embed="rId16"/>
          <a:stretch/>
        </p:blipFill>
        <p:spPr>
          <a:xfrm>
            <a:off x="0" y="2750400"/>
            <a:ext cx="12191040" cy="4106520"/>
          </a:xfrm>
          <a:prstGeom prst="rect">
            <a:avLst/>
          </a:prstGeom>
          <a:ln w="0">
            <a:noFill/>
          </a:ln>
        </p:spPr>
      </p:pic>
      <p:pic>
        <p:nvPicPr>
          <p:cNvPr id="6" name="Grafik 3"/>
          <p:cNvPicPr/>
          <p:nvPr/>
        </p:nvPicPr>
        <p:blipFill>
          <a:blip r:embed="rId17"/>
          <a:stretch/>
        </p:blipFill>
        <p:spPr>
          <a:xfrm>
            <a:off x="360000" y="360000"/>
            <a:ext cx="2727000" cy="77652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dt" idx="1"/>
          </p:nvPr>
        </p:nvSpPr>
        <p:spPr>
          <a:xfrm>
            <a:off x="1104120" y="6192000"/>
            <a:ext cx="2590920" cy="1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fik 6"/>
          <p:cNvPicPr/>
          <p:nvPr/>
        </p:nvPicPr>
        <p:blipFill>
          <a:blip r:embed="rId14"/>
          <a:stretch/>
        </p:blipFill>
        <p:spPr>
          <a:xfrm>
            <a:off x="478440" y="6390000"/>
            <a:ext cx="1009080" cy="278280"/>
          </a:xfrm>
          <a:prstGeom prst="rect">
            <a:avLst/>
          </a:prstGeom>
          <a:ln w="0">
            <a:noFill/>
          </a:ln>
        </p:spPr>
      </p:pic>
      <p:sp>
        <p:nvSpPr>
          <p:cNvPr id="47" name="Rechteck 7"/>
          <p:cNvSpPr/>
          <p:nvPr/>
        </p:nvSpPr>
        <p:spPr>
          <a:xfrm>
            <a:off x="1747080" y="6390000"/>
            <a:ext cx="5202000" cy="10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000000"/>
                </a:solidFill>
                <a:latin typeface="VistaSansBold"/>
                <a:ea typeface="DejaVu Sans"/>
              </a:rPr>
              <a:t>Sächsische Landesbibliothek – Staats- und Universitätsbibliothek Dresden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8" name="Rechteck 8"/>
          <p:cNvSpPr/>
          <p:nvPr/>
        </p:nvSpPr>
        <p:spPr>
          <a:xfrm>
            <a:off x="10271880" y="6390000"/>
            <a:ext cx="1438920" cy="14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de-DE" sz="900" b="1" strike="noStrike" spc="-1">
                <a:solidFill>
                  <a:srgbClr val="E10019"/>
                </a:solidFill>
                <a:latin typeface="VistaSansBold"/>
                <a:ea typeface="DejaVu Sans"/>
              </a:rPr>
              <a:t>slub-dresden.de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9" name="Rechteck 9"/>
          <p:cNvSpPr/>
          <p:nvPr/>
        </p:nvSpPr>
        <p:spPr>
          <a:xfrm>
            <a:off x="7363080" y="6525360"/>
            <a:ext cx="2590920" cy="14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900" b="0" u="sng" strike="noStrike" spc="-1">
                <a:solidFill>
                  <a:srgbClr val="E10019"/>
                </a:solidFill>
                <a:uFillTx/>
                <a:latin typeface="VistaSansBook"/>
                <a:ea typeface="DejaVu Sans"/>
                <a:hlinkClick r:id="rId15"/>
              </a:rPr>
              <a:t>CC 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0" name="Gerade Verbindung 11"/>
          <p:cNvSpPr/>
          <p:nvPr/>
        </p:nvSpPr>
        <p:spPr>
          <a:xfrm>
            <a:off x="479880" y="6274800"/>
            <a:ext cx="11232000" cy="36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1"/>
          <p:cNvSpPr>
            <a:spLocks noGrp="1"/>
          </p:cNvSpPr>
          <p:nvPr>
            <p:ph type="ftr" idx="2"/>
          </p:nvPr>
        </p:nvSpPr>
        <p:spPr>
          <a:xfrm>
            <a:off x="1747080" y="6525360"/>
            <a:ext cx="5202000" cy="14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900" b="0" strike="noStrike" spc="-1">
                <a:solidFill>
                  <a:srgbClr val="000000"/>
                </a:solidFill>
                <a:latin typeface="VistaSansBook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dt" idx="3"/>
          </p:nvPr>
        </p:nvSpPr>
        <p:spPr>
          <a:xfrm>
            <a:off x="7363080" y="6390000"/>
            <a:ext cx="2590920" cy="10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854_Broad_Street_cholera_outbreak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103400" y="2988000"/>
            <a:ext cx="9982800" cy="93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FFFFFF"/>
                </a:solidFill>
                <a:latin typeface="VistaSansBold"/>
              </a:rPr>
              <a:t>Arne Rümmler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rgbClr val="FFFFFF"/>
                </a:solidFill>
                <a:latin typeface="VistaSansBook"/>
              </a:rPr>
              <a:t>Referat 4.3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1" strike="noStrike" spc="-1">
                <a:solidFill>
                  <a:srgbClr val="FFFFFF"/>
                </a:solidFill>
                <a:latin typeface="VistaSansBook"/>
              </a:rPr>
              <a:t>07. Juni 2024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FFFFFF"/>
                </a:solidFill>
                <a:latin typeface="VistaSansBook"/>
              </a:rPr>
              <a:t>Seminar </a:t>
            </a:r>
            <a:r>
              <a:rPr lang="de-DE" sz="1400" b="0" i="1" strike="noStrike" spc="-1">
                <a:solidFill>
                  <a:srgbClr val="FFFFFF"/>
                </a:solidFill>
                <a:latin typeface="VistaSansBook"/>
              </a:rPr>
              <a:t>Datenkompetenz für Digital Humanities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055520" y="1296000"/>
            <a:ext cx="9982800" cy="122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600" b="0" strike="noStrike" spc="-1">
                <a:solidFill>
                  <a:srgbClr val="000000"/>
                </a:solidFill>
                <a:latin typeface="VistaSansBold"/>
              </a:rPr>
              <a:t>Geodaten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876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600" b="0" strike="noStrike" spc="-1">
                <a:solidFill>
                  <a:srgbClr val="000000"/>
                </a:solidFill>
                <a:latin typeface="VistaSansBold"/>
              </a:rPr>
              <a:t>Was sind Geodaten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dt" idx="4"/>
          </p:nvPr>
        </p:nvSpPr>
        <p:spPr>
          <a:xfrm>
            <a:off x="7363080" y="6390000"/>
            <a:ext cx="2590920" cy="10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7758A962-0B99-48C4-A58E-D2AE4B219C09}" type="datetime3">
              <a:rPr lang="de-DE" sz="900" b="0" strike="noStrike" spc="-1">
                <a:solidFill>
                  <a:srgbClr val="000000"/>
                </a:solidFill>
                <a:latin typeface="VistaSansBook"/>
              </a:rPr>
              <a:t>06/06/24</a:t>
            </a:fld>
            <a:r>
              <a:rPr lang="de-DE" sz="900" b="0" strike="noStrike" spc="-1">
                <a:solidFill>
                  <a:srgbClr val="000000"/>
                </a:solidFill>
                <a:latin typeface="VistaSansBook"/>
              </a:rPr>
              <a:t> | Seite </a:t>
            </a:r>
            <a:fld id="{D89793BC-BBDF-435F-8AB7-60C27A1C247B}" type="slidenum">
              <a:rPr lang="de-DE" sz="900" b="0" strike="noStrike" spc="-1">
                <a:solidFill>
                  <a:srgbClr val="000000"/>
                </a:solidFill>
                <a:latin typeface="VistaSansBook"/>
              </a:rPr>
              <a:t>2</a:t>
            </a:fld>
            <a:r>
              <a:rPr lang="de-DE" sz="900" b="0" strike="noStrike" spc="-1">
                <a:solidFill>
                  <a:srgbClr val="000000"/>
                </a:solidFill>
                <a:latin typeface="VistaSansBook"/>
              </a:rPr>
              <a:t> 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092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78440" y="1386000"/>
            <a:ext cx="6192720" cy="446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VistaSansBook"/>
              </a:rPr>
              <a:t>Alle Daten die Information zu ihrer Position auf(/in) der Erde beinhalten.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VistaSansBook"/>
              </a:rPr>
              <a:t>Foto mit Ihrem Handy → Koordinaten in Metadaten gespeichert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VistaSansBook"/>
              </a:rPr>
              <a:t>Regenradar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VistaSansBook"/>
              </a:rPr>
              <a:t>Paketzustellung (geschätzte Ankunftszeit, Karte)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VistaSansBook"/>
              </a:rPr>
              <a:t>Evakuierung bei Bombenfund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VistaSansBook"/>
              </a:rPr>
              <a:t>…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97" name="Picture 4"/>
          <p:cNvPicPr/>
          <p:nvPr/>
        </p:nvPicPr>
        <p:blipFill>
          <a:blip r:embed="rId2"/>
          <a:stretch/>
        </p:blipFill>
        <p:spPr>
          <a:xfrm>
            <a:off x="7543800" y="1272600"/>
            <a:ext cx="4175280" cy="4175280"/>
          </a:xfrm>
          <a:prstGeom prst="rect">
            <a:avLst/>
          </a:prstGeom>
          <a:ln w="0">
            <a:noFill/>
          </a:ln>
        </p:spPr>
      </p:pic>
      <p:sp>
        <p:nvSpPr>
          <p:cNvPr id="98" name="TextBox 4"/>
          <p:cNvSpPr/>
          <p:nvPr/>
        </p:nvSpPr>
        <p:spPr>
          <a:xfrm rot="17559600">
            <a:off x="8647200" y="3693240"/>
            <a:ext cx="3502800" cy="20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rgbClr val="000000"/>
                </a:solidFill>
                <a:latin typeface="VistaSansBook"/>
                <a:ea typeface="DejaVu Sans"/>
              </a:rPr>
              <a:t>flaticon, CC BY-SA 4.0, via Wikimedia Commons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Arne Rümmler | Abteilung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876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600" b="0" strike="noStrike" spc="-1">
                <a:solidFill>
                  <a:srgbClr val="000000"/>
                </a:solidFill>
                <a:latin typeface="VistaSansBold"/>
              </a:rPr>
              <a:t>Motivation: Karten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dt" idx="5"/>
          </p:nvPr>
        </p:nvSpPr>
        <p:spPr>
          <a:xfrm>
            <a:off x="7363080" y="6390000"/>
            <a:ext cx="2590920" cy="10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5DC59F66-0EF0-4FEC-B7B6-D1B591D5E844}" type="datetime3">
              <a:rPr lang="de-DE" sz="900" b="0" strike="noStrike" spc="-1">
                <a:solidFill>
                  <a:srgbClr val="000000"/>
                </a:solidFill>
                <a:latin typeface="VistaSansBook"/>
              </a:rPr>
              <a:t>06/06/24</a:t>
            </a:fld>
            <a:r>
              <a:rPr lang="de-DE" sz="900" b="0" strike="noStrike" spc="-1">
                <a:solidFill>
                  <a:srgbClr val="000000"/>
                </a:solidFill>
                <a:latin typeface="VistaSansBook"/>
              </a:rPr>
              <a:t> | Seite </a:t>
            </a:r>
            <a:fld id="{1FAFB985-D5BF-40F5-BB18-6BEA5B888405}" type="slidenum">
              <a:rPr lang="de-DE" sz="900" b="0" strike="noStrike" spc="-1">
                <a:solidFill>
                  <a:srgbClr val="000000"/>
                </a:solidFill>
                <a:latin typeface="VistaSansBook"/>
              </a:rPr>
              <a:t>3</a:t>
            </a:fld>
            <a:r>
              <a:rPr lang="de-DE" sz="900" b="0" strike="noStrike" spc="-1">
                <a:solidFill>
                  <a:srgbClr val="000000"/>
                </a:solidFill>
                <a:latin typeface="VistaSansBook"/>
              </a:rPr>
              <a:t> 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092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600" b="0" strike="noStrike" spc="-1">
                <a:solidFill>
                  <a:srgbClr val="000000"/>
                </a:solidFill>
                <a:latin typeface="VistaSansBook"/>
              </a:rPr>
              <a:t>Eine Karte sagt mehr als tausend Worte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78440" y="1956600"/>
            <a:ext cx="11230920" cy="446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VistaSansBook"/>
              </a:rPr>
              <a:t>Geokodierung beschreibt die Zuordnung von Koordinaten zu Ortsnamen.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03" name="Picture 2"/>
          <p:cNvPicPr/>
          <p:nvPr/>
        </p:nvPicPr>
        <p:blipFill>
          <a:blip r:embed="rId2"/>
          <a:stretch/>
        </p:blipFill>
        <p:spPr>
          <a:xfrm>
            <a:off x="0" y="1092960"/>
            <a:ext cx="12191040" cy="581220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19"/>
          <p:cNvPicPr/>
          <p:nvPr/>
        </p:nvPicPr>
        <p:blipFill>
          <a:blip r:embed="rId3"/>
          <a:stretch/>
        </p:blipFill>
        <p:spPr>
          <a:xfrm>
            <a:off x="9192240" y="-27360"/>
            <a:ext cx="3050280" cy="16614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Arne Rümmler | Abteilung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4"/>
          <p:cNvPicPr/>
          <p:nvPr/>
        </p:nvPicPr>
        <p:blipFill>
          <a:blip r:embed="rId2"/>
          <a:stretch/>
        </p:blipFill>
        <p:spPr>
          <a:xfrm>
            <a:off x="2073960" y="-68760"/>
            <a:ext cx="12119040" cy="59482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06" name="PlaceHolder 1"/>
          <p:cNvSpPr>
            <a:spLocks noGrp="1"/>
          </p:cNvSpPr>
          <p:nvPr>
            <p:ph type="dt" idx="6"/>
          </p:nvPr>
        </p:nvSpPr>
        <p:spPr>
          <a:xfrm>
            <a:off x="7363080" y="6390000"/>
            <a:ext cx="2590920" cy="10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3478B1D3-FDC7-4B79-9720-37B0216912DA}" type="datetime3">
              <a:rPr lang="de-DE" sz="900" b="0" strike="noStrike" spc="-1">
                <a:solidFill>
                  <a:srgbClr val="000000"/>
                </a:solidFill>
                <a:latin typeface="VistaSansBook"/>
              </a:rPr>
              <a:t>06/06/24</a:t>
            </a:fld>
            <a:r>
              <a:rPr lang="de-DE" sz="900" b="0" strike="noStrike" spc="-1">
                <a:solidFill>
                  <a:srgbClr val="000000"/>
                </a:solidFill>
                <a:latin typeface="VistaSansBook"/>
              </a:rPr>
              <a:t> | Seite </a:t>
            </a:r>
            <a:fld id="{7798777F-A518-42C6-A601-F6EA20336B81}" type="slidenum">
              <a:rPr lang="de-DE" sz="900" b="0" strike="noStrike" spc="-1">
                <a:solidFill>
                  <a:srgbClr val="000000"/>
                </a:solidFill>
                <a:latin typeface="VistaSansBook"/>
              </a:rPr>
              <a:t>4</a:t>
            </a:fld>
            <a:r>
              <a:rPr lang="de-DE" sz="900" b="0" strike="noStrike" spc="-1">
                <a:solidFill>
                  <a:srgbClr val="000000"/>
                </a:solidFill>
                <a:latin typeface="VistaSansBook"/>
              </a:rPr>
              <a:t> 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title"/>
          </p:nvPr>
        </p:nvSpPr>
        <p:spPr>
          <a:xfrm>
            <a:off x="478440" y="289080"/>
            <a:ext cx="5040360" cy="430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600" b="0" strike="noStrike" spc="-1">
                <a:solidFill>
                  <a:srgbClr val="000000"/>
                </a:solidFill>
                <a:latin typeface="VistaSansBold"/>
              </a:rPr>
              <a:t>Motivation: Räumliche Analyse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5040360" cy="430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600" b="0" strike="noStrike" spc="-1">
                <a:solidFill>
                  <a:srgbClr val="000000"/>
                </a:solidFill>
                <a:latin typeface="VistaSansBook"/>
              </a:rPr>
              <a:t>Cholera in London, 1854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78800" y="1508760"/>
            <a:ext cx="3863880" cy="3503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Aft>
                <a:spcPts val="1100"/>
              </a:spcAft>
              <a:buNone/>
            </a:pP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lang="de-DE" sz="1800" b="0" u="sng" strike="noStrike" spc="-1">
                <a:solidFill>
                  <a:srgbClr val="E10019"/>
                </a:solidFill>
                <a:uFillTx/>
                <a:latin typeface="VistaSansBook"/>
                <a:hlinkClick r:id="rId3"/>
              </a:rPr>
              <a:t>1854 schwerer Cholera Ausbruch in Soho, London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VistaSansBook"/>
              </a:rPr>
              <a:t>Forderte mehr als 500 Tote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VistaSansBook"/>
              </a:rPr>
              <a:t>Untersucht durch Arzt Dr. Jon Snow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VistaSansBook"/>
              </a:rPr>
              <a:t>Todesfälle durch Striche an jeweiligen Adressen der gestorbenen Person gekennzeichnet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VistaSansBook"/>
              </a:rPr>
              <a:t>Gilt als erste räumliche Analyse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10" name="TextBox 15"/>
          <p:cNvSpPr/>
          <p:nvPr/>
        </p:nvSpPr>
        <p:spPr>
          <a:xfrm>
            <a:off x="2073960" y="5915880"/>
            <a:ext cx="9648000" cy="3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rgbClr val="000000"/>
                </a:solidFill>
                <a:latin typeface="VistaSansBook"/>
                <a:ea typeface="DejaVu Sans"/>
              </a:rPr>
              <a:t>John Snow - Map of the book </a:t>
            </a:r>
            <a:r>
              <a:rPr lang="en-US" sz="1050" b="1" strike="noStrike" spc="-1">
                <a:solidFill>
                  <a:srgbClr val="000000"/>
                </a:solidFill>
                <a:latin typeface="VistaSansBook"/>
                <a:ea typeface="DejaVu Sans"/>
              </a:rPr>
              <a:t>"On the Mode of Communication of Cholera"</a:t>
            </a:r>
            <a:r>
              <a:rPr lang="en-US" sz="1050" b="0" strike="noStrike" spc="-1">
                <a:solidFill>
                  <a:srgbClr val="000000"/>
                </a:solidFill>
                <a:latin typeface="VistaSansBook"/>
                <a:ea typeface="DejaVu Sans"/>
              </a:rPr>
              <a:t> by John Snow, originally published in 1854 by C.F. Cheffins, Lith, Southhampton Buildings, London, England. 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Arne Rümmler | Abteilung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876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600" b="0" strike="noStrike" spc="-1">
                <a:solidFill>
                  <a:srgbClr val="000000"/>
                </a:solidFill>
                <a:latin typeface="VistaSansBold"/>
              </a:rPr>
              <a:t>Motivation: Räumliche Analyse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dt" idx="7"/>
          </p:nvPr>
        </p:nvSpPr>
        <p:spPr>
          <a:xfrm>
            <a:off x="7363080" y="6390000"/>
            <a:ext cx="2590920" cy="10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9853D729-D4B1-44C8-83E8-E3BA737CA73C}" type="datetime3">
              <a:rPr lang="de-DE" sz="900" b="0" strike="noStrike" spc="-1">
                <a:solidFill>
                  <a:srgbClr val="000000"/>
                </a:solidFill>
                <a:latin typeface="VistaSansBook"/>
              </a:rPr>
              <a:t>06/06/24</a:t>
            </a:fld>
            <a:r>
              <a:rPr lang="de-DE" sz="900" b="0" strike="noStrike" spc="-1">
                <a:solidFill>
                  <a:srgbClr val="000000"/>
                </a:solidFill>
                <a:latin typeface="VistaSansBook"/>
              </a:rPr>
              <a:t> | Seite </a:t>
            </a:r>
            <a:fld id="{D6371B73-C0F7-48FB-A664-4D4542D800AC}" type="slidenum">
              <a:rPr lang="de-DE" sz="900" b="0" strike="noStrike" spc="-1">
                <a:solidFill>
                  <a:srgbClr val="000000"/>
                </a:solidFill>
                <a:latin typeface="VistaSansBook"/>
              </a:rPr>
              <a:t>5</a:t>
            </a:fld>
            <a:r>
              <a:rPr lang="de-DE" sz="900" b="0" strike="noStrike" spc="-1">
                <a:solidFill>
                  <a:srgbClr val="000000"/>
                </a:solidFill>
                <a:latin typeface="VistaSansBook"/>
              </a:rPr>
              <a:t> 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092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600" b="0" strike="noStrike" spc="-1">
                <a:solidFill>
                  <a:srgbClr val="000000"/>
                </a:solidFill>
                <a:latin typeface="VistaSansBook"/>
              </a:rPr>
              <a:t>Cholera in London, 1854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78440" y="1386000"/>
            <a:ext cx="4896360" cy="36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VistaSansBook"/>
              </a:rPr>
              <a:t>Analyse zeigt, dass sich die Fälle um die Wasserpumpe in der </a:t>
            </a:r>
            <a:r>
              <a:rPr lang="de-DE" sz="1800" b="0" i="1" strike="noStrike" spc="-1">
                <a:solidFill>
                  <a:srgbClr val="000000"/>
                </a:solidFill>
                <a:latin typeface="VistaSansBook"/>
              </a:rPr>
              <a:t>Broad Street </a:t>
            </a:r>
            <a:r>
              <a:rPr lang="de-DE" sz="1800" b="0" strike="noStrike" spc="-1">
                <a:solidFill>
                  <a:srgbClr val="000000"/>
                </a:solidFill>
                <a:latin typeface="VistaSansBook"/>
              </a:rPr>
              <a:t>häufen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VistaSansBook"/>
              </a:rPr>
              <a:t>Verunreinigtes Wasser in diesem Brunnen 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VistaSansBook"/>
              </a:rPr>
              <a:t>Pumparm abgeschraubt -&gt; Fallzahlen sanken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lang="de-DE" sz="1800" b="0" strike="noStrike" spc="-1">
                <a:solidFill>
                  <a:srgbClr val="000000"/>
                </a:solidFill>
                <a:latin typeface="VistaSansBook"/>
              </a:rPr>
              <a:t>Indikator gegen vorherrschende </a:t>
            </a:r>
            <a:r>
              <a:rPr lang="de-DE" sz="1800" b="0" i="1" strike="noStrike" spc="-1">
                <a:solidFill>
                  <a:srgbClr val="000000"/>
                </a:solidFill>
                <a:latin typeface="VistaSansBook"/>
              </a:rPr>
              <a:t>Miasma Theorie</a:t>
            </a:r>
            <a:r>
              <a:rPr lang="de-DE" sz="1800" b="0" strike="noStrike" spc="-1">
                <a:solidFill>
                  <a:srgbClr val="000000"/>
                </a:solidFill>
                <a:latin typeface="VistaSansBook"/>
              </a:rPr>
              <a:t> (Verbreitung von Krankheiten durch schlechte Luft)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15" name="Picture 4"/>
          <p:cNvPicPr/>
          <p:nvPr/>
        </p:nvPicPr>
        <p:blipFill>
          <a:blip r:embed="rId2"/>
          <a:stretch/>
        </p:blipFill>
        <p:spPr>
          <a:xfrm>
            <a:off x="5519880" y="230760"/>
            <a:ext cx="6187320" cy="56167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16" name="TextBox 5"/>
          <p:cNvSpPr/>
          <p:nvPr/>
        </p:nvSpPr>
        <p:spPr>
          <a:xfrm>
            <a:off x="5519880" y="5906520"/>
            <a:ext cx="618732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1" strike="noStrike" spc="-1">
                <a:solidFill>
                  <a:srgbClr val="000000"/>
                </a:solidFill>
                <a:latin typeface="VistaSansBook"/>
                <a:ea typeface="DejaVu Sans"/>
              </a:rPr>
              <a:t>Jon Snow’s Cholera Map, overlaid by a heat map indicating the cholera death density </a:t>
            </a:r>
            <a:r>
              <a:rPr lang="en-US" sz="1050" b="0" strike="noStrike" spc="-1">
                <a:solidFill>
                  <a:srgbClr val="000000"/>
                </a:solidFill>
                <a:latin typeface="VistaSansBook"/>
                <a:ea typeface="DejaVu Sans"/>
              </a:rPr>
              <a:t>by Narushige Shiode, Shino Shiode, Elodie Rod-Thatcher, Sanjay Rana &amp; Peter Vinten-Johansen, CC BY 4.0.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Arne Rümmler | Abteilung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10019"/>
      </a:accent1>
      <a:accent2>
        <a:srgbClr val="E10019"/>
      </a:accent2>
      <a:accent3>
        <a:srgbClr val="E10019"/>
      </a:accent3>
      <a:accent4>
        <a:srgbClr val="E10019"/>
      </a:accent4>
      <a:accent5>
        <a:srgbClr val="E10019"/>
      </a:accent5>
      <a:accent6>
        <a:srgbClr val="E10019"/>
      </a:accent6>
      <a:hlink>
        <a:srgbClr val="E10019"/>
      </a:hlink>
      <a:folHlink>
        <a:srgbClr val="E1001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10019"/>
      </a:accent1>
      <a:accent2>
        <a:srgbClr val="E10019"/>
      </a:accent2>
      <a:accent3>
        <a:srgbClr val="E10019"/>
      </a:accent3>
      <a:accent4>
        <a:srgbClr val="E10019"/>
      </a:accent4>
      <a:accent5>
        <a:srgbClr val="E10019"/>
      </a:accent5>
      <a:accent6>
        <a:srgbClr val="E10019"/>
      </a:accent6>
      <a:hlink>
        <a:srgbClr val="E10019"/>
      </a:hlink>
      <a:folHlink>
        <a:srgbClr val="E1001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Powerpoint-Vorlage-16_9</Template>
  <TotalTime>538</TotalTime>
  <Words>283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Symbol</vt:lpstr>
      <vt:lpstr>Times New Roman</vt:lpstr>
      <vt:lpstr>VistaSansBold</vt:lpstr>
      <vt:lpstr>VistaSansBook</vt:lpstr>
      <vt:lpstr>Wingdings</vt:lpstr>
      <vt:lpstr>Office Theme</vt:lpstr>
      <vt:lpstr>Office Theme</vt:lpstr>
      <vt:lpstr>PowerPoint Presentation</vt:lpstr>
      <vt:lpstr>Was sind Geodaten</vt:lpstr>
      <vt:lpstr>Motivation: Karten</vt:lpstr>
      <vt:lpstr>Motivation: Räumliche Analyse</vt:lpstr>
      <vt:lpstr>Motivation: Räumliche 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Arne Rümmler</dc:creator>
  <dc:description/>
  <cp:lastModifiedBy>Arne Rümmler</cp:lastModifiedBy>
  <cp:revision>14</cp:revision>
  <dcterms:created xsi:type="dcterms:W3CDTF">2023-05-10T13:30:24Z</dcterms:created>
  <dcterms:modified xsi:type="dcterms:W3CDTF">2024-06-06T11:30:02Z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