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8fe4fd11a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8fe4fd1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d8fe4fd11a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8fe4fd11a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8fe4fd1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d8fe4fd11a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40bd81971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40bd819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340bd81971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474d1aeb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474d1ae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3474d1aeb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474d1aebd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474d1aeb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3474d1aebd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7142520b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97142520be_1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tfolie">
  <p:cSld name="Startfoli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261" l="467" r="310" t="610"/>
          <a:stretch/>
        </p:blipFill>
        <p:spPr>
          <a:xfrm>
            <a:off x="0" y="2751138"/>
            <a:ext cx="9144000" cy="410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3" y="360363"/>
            <a:ext cx="1946275" cy="55403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827584" y="2988000"/>
            <a:ext cx="7488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2" type="body"/>
          </p:nvPr>
        </p:nvSpPr>
        <p:spPr>
          <a:xfrm>
            <a:off x="827584" y="6376566"/>
            <a:ext cx="7488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cap="non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3" type="body"/>
          </p:nvPr>
        </p:nvSpPr>
        <p:spPr>
          <a:xfrm>
            <a:off x="827584" y="1296000"/>
            <a:ext cx="7488000" cy="12241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828675" y="6191250"/>
            <a:ext cx="19431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| Trennseite">
  <p:cSld name="Agenda | Trennseit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358775" y="288925"/>
            <a:ext cx="842168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358775" y="677650"/>
            <a:ext cx="842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2" type="body"/>
          </p:nvPr>
        </p:nvSpPr>
        <p:spPr>
          <a:xfrm>
            <a:off x="358775" y="1385888"/>
            <a:ext cx="8424000" cy="44624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accent1"/>
              </a:buClr>
              <a:buSzPts val="1800"/>
              <a:buNone/>
              <a:defRPr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58775" y="288925"/>
            <a:ext cx="842168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58775" y="677650"/>
            <a:ext cx="842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358775" y="1385186"/>
            <a:ext cx="8424000" cy="4463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tfolie | Variante" showMasterSp="0">
  <p:cSld name="Startfolie | Variant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1313" y="360363"/>
            <a:ext cx="1946275" cy="55403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827584" y="4212000"/>
            <a:ext cx="7488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827584" y="6376566"/>
            <a:ext cx="7488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827584" y="2124170"/>
            <a:ext cx="7488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28675" y="6191250"/>
            <a:ext cx="19431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tfolie ohne Hintergrund" showMasterSp="0">
  <p:cSld name="Startfolie ohne Hintergrund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1313" y="360363"/>
            <a:ext cx="1946275" cy="55403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827584" y="2988000"/>
            <a:ext cx="74880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827584" y="6376566"/>
            <a:ext cx="7488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827584" y="1296000"/>
            <a:ext cx="7488000" cy="12241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28675" y="6191250"/>
            <a:ext cx="19431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| Inhalt und 2 Bilder">
  <p:cSld name="Titel | Inhalt und 2 Bil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358775" y="288925"/>
            <a:ext cx="842168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358775" y="677650"/>
            <a:ext cx="842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358775" y="1385186"/>
            <a:ext cx="4982400" cy="4463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indent="-342900" lvl="2" marL="1371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9pPr>
          </a:lstStyle>
          <a:p/>
        </p:txBody>
      </p:sp>
      <p:sp>
        <p:nvSpPr>
          <p:cNvPr id="47" name="Google Shape;47;p7"/>
          <p:cNvSpPr/>
          <p:nvPr>
            <p:ph idx="3" type="pic"/>
          </p:nvPr>
        </p:nvSpPr>
        <p:spPr>
          <a:xfrm>
            <a:off x="5522400" y="1385888"/>
            <a:ext cx="3259650" cy="214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7"/>
          <p:cNvSpPr/>
          <p:nvPr>
            <p:ph idx="4" type="pic"/>
          </p:nvPr>
        </p:nvSpPr>
        <p:spPr>
          <a:xfrm>
            <a:off x="5520976" y="3708000"/>
            <a:ext cx="3259650" cy="2140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Bild" showMasterSp="0">
  <p:cSld name="Titel und Bild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363" y="6389688"/>
            <a:ext cx="701675" cy="19526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/>
          <p:nvPr/>
        </p:nvSpPr>
        <p:spPr>
          <a:xfrm>
            <a:off x="1309688" y="6389688"/>
            <a:ext cx="3903662" cy="107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Sächsische Landesbibliothek – Staats- und Universitätsbibliothek Dresden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/>
          <p:nvPr/>
        </p:nvSpPr>
        <p:spPr>
          <a:xfrm>
            <a:off x="7704138" y="6389688"/>
            <a:ext cx="107950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7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slub-dresden.de</a:t>
            </a:r>
            <a:endParaRPr sz="75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5522913" y="6505575"/>
            <a:ext cx="1943100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by SLUB Dresden</a:t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358775" y="288925"/>
            <a:ext cx="842168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358775" y="677650"/>
            <a:ext cx="8424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cap="non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/>
          <p:nvPr>
            <p:ph idx="2" type="pic"/>
          </p:nvPr>
        </p:nvSpPr>
        <p:spPr>
          <a:xfrm>
            <a:off x="358775" y="1385888"/>
            <a:ext cx="8423275" cy="48879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Bild" showMasterSp="0">
  <p:cSld name="Nur Bild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363" y="6389688"/>
            <a:ext cx="701675" cy="19526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/>
          <p:nvPr/>
        </p:nvSpPr>
        <p:spPr>
          <a:xfrm>
            <a:off x="1309688" y="6389688"/>
            <a:ext cx="3903662" cy="107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Sächsische Landesbibliothek – Staats- und Universitätsbibliothek Dresden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7704138" y="6389688"/>
            <a:ext cx="107950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7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slub-dresden.de</a:t>
            </a:r>
            <a:endParaRPr sz="75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5522913" y="6505575"/>
            <a:ext cx="1943100" cy="14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by SLUB Dresden</a:t>
            </a:r>
            <a:endParaRPr/>
          </a:p>
        </p:txBody>
      </p:sp>
      <p:sp>
        <p:nvSpPr>
          <p:cNvPr id="62" name="Google Shape;62;p9"/>
          <p:cNvSpPr/>
          <p:nvPr>
            <p:ph idx="2" type="pic"/>
          </p:nvPr>
        </p:nvSpPr>
        <p:spPr>
          <a:xfrm>
            <a:off x="358775" y="360000"/>
            <a:ext cx="8423275" cy="5913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llbild" showMasterSp="0">
  <p:cSld name="Vollbild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58775" y="288925"/>
            <a:ext cx="842168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2600" u="none" cap="none" strike="noStrike">
                <a:solidFill>
                  <a:schemeClr val="dk1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58775" y="1385888"/>
            <a:ext cx="8424863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i="0" sz="1800" u="none" cap="none" strike="noStrike">
                <a:solidFill>
                  <a:schemeClr val="dk1"/>
                </a:solidFill>
              </a:defRPr>
            </a:lvl1pPr>
            <a:lvl2pPr indent="-228600" lvl="1" marL="914400" marR="0" rtl="0" algn="l">
              <a:spcBef>
                <a:spcPts val="1100"/>
              </a:spcBef>
              <a:spcAft>
                <a:spcPts val="0"/>
              </a:spcAft>
              <a:buSzPts val="1400"/>
              <a:buNone/>
              <a:defRPr i="0" sz="1800" u="none" cap="none" strike="noStrike">
                <a:solidFill>
                  <a:schemeClr val="dk1"/>
                </a:solidFill>
              </a:defRPr>
            </a:lvl2pPr>
            <a:lvl3pPr indent="-342900" lvl="2" marL="13716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3pPr>
            <a:lvl4pPr indent="-342900" lvl="3" marL="18288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4pPr>
            <a:lvl5pPr indent="-3429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i="0" sz="18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0363" y="6389688"/>
            <a:ext cx="701675" cy="19526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1309688" y="6389688"/>
            <a:ext cx="39036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Sächsische Landesbibliothek – Staats- und Universitätsbibliothek Dresden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7704138" y="6389688"/>
            <a:ext cx="1079500" cy="14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7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slub-dresden.de</a:t>
            </a:r>
            <a:endParaRPr b="0" i="0" sz="75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360363" y="6275388"/>
            <a:ext cx="84232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sandbox.zenodo.org/account/settings/github/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presentation/d/107sWUOuTP_UIZXYF3QcefZrjXndOT11h9WE4Vxdf33c/edit?usp=sharing" TargetMode="External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hyperlink" Target="mailto:arne.ruemmler@slub-dresden.de" TargetMode="External"/><Relationship Id="rId5" Type="http://schemas.openxmlformats.org/officeDocument/2006/relationships/hyperlink" Target="mailto:Openscience@slub-dresden.de" TargetMode="External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827088" y="2987675"/>
            <a:ext cx="7488237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de-DE">
                <a:latin typeface="Helvetica Neue"/>
                <a:ea typeface="Helvetica Neue"/>
                <a:cs typeface="Helvetica Neue"/>
                <a:sym typeface="Helvetica Neue"/>
              </a:rPr>
              <a:t>Arne Rümmler</a:t>
            </a:r>
            <a:r>
              <a:rPr lang="de-DE">
                <a:latin typeface="Helvetica Neue"/>
                <a:ea typeface="Helvetica Neue"/>
                <a:cs typeface="Helvetica Neue"/>
                <a:sym typeface="Helvetica Neue"/>
              </a:rPr>
              <a:t>, SLUB Dresden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28675" y="6191250"/>
            <a:ext cx="1943100" cy="180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827088" y="6376988"/>
            <a:ext cx="7488237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1"/>
          <p:cNvSpPr txBox="1"/>
          <p:nvPr>
            <p:ph idx="3" type="body"/>
          </p:nvPr>
        </p:nvSpPr>
        <p:spPr>
          <a:xfrm>
            <a:off x="827850" y="1256050"/>
            <a:ext cx="74883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de-DE" sz="4400">
                <a:latin typeface="Helvetica Neue"/>
                <a:ea typeface="Helvetica Neue"/>
                <a:cs typeface="Helvetica Neue"/>
                <a:sym typeface="Helvetica Neue"/>
              </a:rPr>
              <a:t>Zenodo-GitHub-Integration</a:t>
            </a:r>
            <a:endParaRPr sz="4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1047300" y="922125"/>
            <a:ext cx="876300" cy="305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2"/>
          <p:cNvGrpSpPr/>
          <p:nvPr/>
        </p:nvGrpSpPr>
        <p:grpSpPr>
          <a:xfrm>
            <a:off x="-2425" y="1983191"/>
            <a:ext cx="9144001" cy="4676418"/>
            <a:chOff x="-1539950" y="2040041"/>
            <a:chExt cx="9144001" cy="4676418"/>
          </a:xfrm>
        </p:grpSpPr>
        <p:pic>
          <p:nvPicPr>
            <p:cNvPr id="80" name="Google Shape;80;p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539950" y="2040041"/>
              <a:ext cx="9144001" cy="4676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2"/>
            <p:cNvSpPr/>
            <p:nvPr/>
          </p:nvSpPr>
          <p:spPr>
            <a:xfrm>
              <a:off x="-1492150" y="3630425"/>
              <a:ext cx="8950500" cy="4317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2"/>
          <p:cNvSpPr txBox="1"/>
          <p:nvPr>
            <p:ph type="title"/>
          </p:nvPr>
        </p:nvSpPr>
        <p:spPr>
          <a:xfrm>
            <a:off x="358775" y="288925"/>
            <a:ext cx="20262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Enabling</a:t>
            </a:r>
            <a:endParaRPr b="1"/>
          </a:p>
        </p:txBody>
      </p:sp>
      <p:sp>
        <p:nvSpPr>
          <p:cNvPr id="83" name="Google Shape;83;p12"/>
          <p:cNvSpPr txBox="1"/>
          <p:nvPr>
            <p:ph idx="2" type="body"/>
          </p:nvPr>
        </p:nvSpPr>
        <p:spPr>
          <a:xfrm>
            <a:off x="360000" y="931684"/>
            <a:ext cx="8424000" cy="68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u="sng">
                <a:solidFill>
                  <a:schemeClr val="hlink"/>
                </a:solidFill>
                <a:hlinkClick r:id="rId4"/>
              </a:rPr>
              <a:t>https://sandbox.zenodo.org/account/settings/github/</a:t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2"/>
          <p:cNvGrpSpPr/>
          <p:nvPr/>
        </p:nvGrpSpPr>
        <p:grpSpPr>
          <a:xfrm>
            <a:off x="0" y="1983197"/>
            <a:ext cx="9144001" cy="4874807"/>
            <a:chOff x="0" y="2038847"/>
            <a:chExt cx="9144001" cy="4874807"/>
          </a:xfrm>
        </p:grpSpPr>
        <p:grpSp>
          <p:nvGrpSpPr>
            <p:cNvPr id="85" name="Google Shape;85;p12"/>
            <p:cNvGrpSpPr/>
            <p:nvPr/>
          </p:nvGrpSpPr>
          <p:grpSpPr>
            <a:xfrm>
              <a:off x="0" y="2038847"/>
              <a:ext cx="9144001" cy="4874807"/>
              <a:chOff x="-2425" y="1841647"/>
              <a:chExt cx="9144001" cy="4874807"/>
            </a:xfrm>
          </p:grpSpPr>
          <p:pic>
            <p:nvPicPr>
              <p:cNvPr id="86" name="Google Shape;86;p1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425" y="1841647"/>
                <a:ext cx="9144001" cy="487480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7" name="Google Shape;87;p12"/>
              <p:cNvSpPr/>
              <p:nvPr/>
            </p:nvSpPr>
            <p:spPr>
              <a:xfrm>
                <a:off x="191075" y="4877900"/>
                <a:ext cx="8804700" cy="431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76200">
                <a:solidFill>
                  <a:srgbClr val="FFFF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" name="Google Shape;88;p12"/>
            <p:cNvSpPr/>
            <p:nvPr/>
          </p:nvSpPr>
          <p:spPr>
            <a:xfrm>
              <a:off x="2910225" y="3608300"/>
              <a:ext cx="3063900" cy="885000"/>
            </a:xfrm>
            <a:prstGeom prst="ellipse">
              <a:avLst/>
            </a:prstGeom>
            <a:noFill/>
            <a:ln cap="flat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9" name="Google Shape;89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0750" y="89825"/>
            <a:ext cx="2085075" cy="30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358775" y="288925"/>
            <a:ext cx="27174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GitHub ⇾ Zenodo</a:t>
            </a:r>
            <a:endParaRPr/>
          </a:p>
        </p:txBody>
      </p:sp>
      <p:grpSp>
        <p:nvGrpSpPr>
          <p:cNvPr id="96" name="Google Shape;96;p13"/>
          <p:cNvGrpSpPr/>
          <p:nvPr/>
        </p:nvGrpSpPr>
        <p:grpSpPr>
          <a:xfrm>
            <a:off x="0" y="720625"/>
            <a:ext cx="6686550" cy="5086350"/>
            <a:chOff x="0" y="1130075"/>
            <a:chExt cx="6686550" cy="5086350"/>
          </a:xfrm>
        </p:grpSpPr>
        <p:pic>
          <p:nvPicPr>
            <p:cNvPr id="97" name="Google Shape;9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1130075"/>
              <a:ext cx="6686550" cy="5086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3"/>
            <p:cNvSpPr/>
            <p:nvPr/>
          </p:nvSpPr>
          <p:spPr>
            <a:xfrm>
              <a:off x="4370300" y="4703350"/>
              <a:ext cx="1316400" cy="199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3"/>
          <p:cNvSpPr/>
          <p:nvPr/>
        </p:nvSpPr>
        <p:spPr>
          <a:xfrm>
            <a:off x="78525" y="6152375"/>
            <a:ext cx="8981700" cy="70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3"/>
          <p:cNvGrpSpPr/>
          <p:nvPr/>
        </p:nvGrpSpPr>
        <p:grpSpPr>
          <a:xfrm>
            <a:off x="299750" y="720625"/>
            <a:ext cx="7954526" cy="6137425"/>
            <a:chOff x="299750" y="720625"/>
            <a:chExt cx="7954526" cy="6137425"/>
          </a:xfrm>
        </p:grpSpPr>
        <p:pic>
          <p:nvPicPr>
            <p:cNvPr id="101" name="Google Shape;101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5300" y="720625"/>
              <a:ext cx="7688976" cy="6040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3"/>
            <p:cNvSpPr/>
            <p:nvPr/>
          </p:nvSpPr>
          <p:spPr>
            <a:xfrm>
              <a:off x="6294975" y="1329650"/>
              <a:ext cx="1959300" cy="31083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5225" y="1238700"/>
              <a:ext cx="1083900" cy="5997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99750" y="6384650"/>
              <a:ext cx="1603800" cy="473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13"/>
          <p:cNvGrpSpPr/>
          <p:nvPr/>
        </p:nvGrpSpPr>
        <p:grpSpPr>
          <a:xfrm>
            <a:off x="-54200" y="720625"/>
            <a:ext cx="9198300" cy="6137325"/>
            <a:chOff x="-54200" y="720625"/>
            <a:chExt cx="9198300" cy="6137325"/>
          </a:xfrm>
        </p:grpSpPr>
        <p:grpSp>
          <p:nvGrpSpPr>
            <p:cNvPr id="106" name="Google Shape;106;p13"/>
            <p:cNvGrpSpPr/>
            <p:nvPr/>
          </p:nvGrpSpPr>
          <p:grpSpPr>
            <a:xfrm>
              <a:off x="-54200" y="720625"/>
              <a:ext cx="9198300" cy="6137325"/>
              <a:chOff x="-54200" y="720625"/>
              <a:chExt cx="9198300" cy="6137325"/>
            </a:xfrm>
          </p:grpSpPr>
          <p:pic>
            <p:nvPicPr>
              <p:cNvPr id="107" name="Google Shape;107;p1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" y="720625"/>
                <a:ext cx="9144002" cy="39436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" name="Google Shape;108;p13"/>
              <p:cNvSpPr/>
              <p:nvPr/>
            </p:nvSpPr>
            <p:spPr>
              <a:xfrm>
                <a:off x="-54200" y="4614850"/>
                <a:ext cx="9198300" cy="2243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" name="Google Shape;109;p13"/>
            <p:cNvSpPr/>
            <p:nvPr/>
          </p:nvSpPr>
          <p:spPr>
            <a:xfrm>
              <a:off x="6505150" y="3508725"/>
              <a:ext cx="2466600" cy="4317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78525" y="1371450"/>
              <a:ext cx="3672300" cy="4317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3"/>
          <p:cNvGrpSpPr/>
          <p:nvPr/>
        </p:nvGrpSpPr>
        <p:grpSpPr>
          <a:xfrm>
            <a:off x="-27050" y="2920775"/>
            <a:ext cx="9198299" cy="3937276"/>
            <a:chOff x="-27050" y="2920775"/>
            <a:chExt cx="9198299" cy="3937276"/>
          </a:xfrm>
        </p:grpSpPr>
        <p:pic>
          <p:nvPicPr>
            <p:cNvPr id="112" name="Google Shape;112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27050" y="2920775"/>
              <a:ext cx="9198299" cy="3937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3"/>
            <p:cNvSpPr/>
            <p:nvPr/>
          </p:nvSpPr>
          <p:spPr>
            <a:xfrm>
              <a:off x="6544475" y="4673575"/>
              <a:ext cx="1110900" cy="4317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42450" y="6152375"/>
              <a:ext cx="2466600" cy="4317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0" y="3321925"/>
              <a:ext cx="4912200" cy="6243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78525" y="4078875"/>
              <a:ext cx="3517500" cy="4980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3"/>
          <p:cNvGrpSpPr/>
          <p:nvPr/>
        </p:nvGrpSpPr>
        <p:grpSpPr>
          <a:xfrm rot="-608544">
            <a:off x="1475323" y="2778396"/>
            <a:ext cx="5940162" cy="705619"/>
            <a:chOff x="1519650" y="2601700"/>
            <a:chExt cx="5940000" cy="705600"/>
          </a:xfrm>
        </p:grpSpPr>
        <p:sp>
          <p:nvSpPr>
            <p:cNvPr id="118" name="Google Shape;118;p13"/>
            <p:cNvSpPr/>
            <p:nvPr/>
          </p:nvSpPr>
          <p:spPr>
            <a:xfrm>
              <a:off x="1519650" y="2601700"/>
              <a:ext cx="5940000" cy="705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 txBox="1"/>
            <p:nvPr/>
          </p:nvSpPr>
          <p:spPr>
            <a:xfrm>
              <a:off x="2622409" y="2608152"/>
              <a:ext cx="36531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 sz="3300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Insufficient!</a:t>
              </a:r>
              <a:endParaRPr b="1" sz="3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20" name="Google Shape;120;p13"/>
          <p:cNvSpPr txBox="1"/>
          <p:nvPr/>
        </p:nvSpPr>
        <p:spPr>
          <a:xfrm>
            <a:off x="5587050" y="2900350"/>
            <a:ext cx="358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4"/>
          <p:cNvGrpSpPr/>
          <p:nvPr/>
        </p:nvGrpSpPr>
        <p:grpSpPr>
          <a:xfrm>
            <a:off x="152400" y="144875"/>
            <a:ext cx="8839201" cy="6473450"/>
            <a:chOff x="152400" y="144875"/>
            <a:chExt cx="8839201" cy="6473450"/>
          </a:xfrm>
        </p:grpSpPr>
        <p:grpSp>
          <p:nvGrpSpPr>
            <p:cNvPr id="127" name="Google Shape;127;p14"/>
            <p:cNvGrpSpPr/>
            <p:nvPr/>
          </p:nvGrpSpPr>
          <p:grpSpPr>
            <a:xfrm>
              <a:off x="152400" y="144875"/>
              <a:ext cx="8839201" cy="6473450"/>
              <a:chOff x="152400" y="144875"/>
              <a:chExt cx="8839201" cy="6473450"/>
            </a:xfrm>
          </p:grpSpPr>
          <p:pic>
            <p:nvPicPr>
              <p:cNvPr id="128" name="Google Shape;128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400" y="144875"/>
                <a:ext cx="8839201" cy="275752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75338" y="3047050"/>
                <a:ext cx="8793324" cy="3571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30" name="Google Shape;130;p14"/>
            <p:cNvCxnSpPr/>
            <p:nvPr/>
          </p:nvCxnSpPr>
          <p:spPr>
            <a:xfrm flipH="1">
              <a:off x="3036775" y="771800"/>
              <a:ext cx="723000" cy="25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1" name="Google Shape;131;p14"/>
            <p:cNvCxnSpPr/>
            <p:nvPr/>
          </p:nvCxnSpPr>
          <p:spPr>
            <a:xfrm flipH="1" rot="10800000">
              <a:off x="5094975" y="465525"/>
              <a:ext cx="221100" cy="357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2" name="Google Shape;132;p14"/>
            <p:cNvCxnSpPr/>
            <p:nvPr/>
          </p:nvCxnSpPr>
          <p:spPr>
            <a:xfrm rot="10800000">
              <a:off x="960400" y="1022300"/>
              <a:ext cx="476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3" name="Google Shape;133;p14"/>
            <p:cNvCxnSpPr/>
            <p:nvPr/>
          </p:nvCxnSpPr>
          <p:spPr>
            <a:xfrm rot="10800000">
              <a:off x="934825" y="1345425"/>
              <a:ext cx="518700" cy="93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" name="Google Shape;134;p14"/>
            <p:cNvCxnSpPr/>
            <p:nvPr/>
          </p:nvCxnSpPr>
          <p:spPr>
            <a:xfrm>
              <a:off x="917725" y="3709700"/>
              <a:ext cx="399600" cy="8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5" name="Google Shape;135;p14"/>
            <p:cNvCxnSpPr/>
            <p:nvPr/>
          </p:nvCxnSpPr>
          <p:spPr>
            <a:xfrm>
              <a:off x="909225" y="3922325"/>
              <a:ext cx="450900" cy="68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6" name="Google Shape;136;p14"/>
            <p:cNvCxnSpPr/>
            <p:nvPr/>
          </p:nvCxnSpPr>
          <p:spPr>
            <a:xfrm>
              <a:off x="900725" y="4058400"/>
              <a:ext cx="425100" cy="93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" name="Google Shape;137;p14"/>
            <p:cNvCxnSpPr/>
            <p:nvPr/>
          </p:nvCxnSpPr>
          <p:spPr>
            <a:xfrm flipH="1">
              <a:off x="7576750" y="3352525"/>
              <a:ext cx="442200" cy="33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" name="Google Shape;138;p14"/>
            <p:cNvCxnSpPr/>
            <p:nvPr/>
          </p:nvCxnSpPr>
          <p:spPr>
            <a:xfrm rot="10800000">
              <a:off x="7066450" y="3497100"/>
              <a:ext cx="365700" cy="170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" name="Google Shape;139;p14"/>
            <p:cNvCxnSpPr/>
            <p:nvPr/>
          </p:nvCxnSpPr>
          <p:spPr>
            <a:xfrm flipH="1" rot="10800000">
              <a:off x="6445625" y="3514200"/>
              <a:ext cx="110700" cy="153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" name="Google Shape;140;p14"/>
            <p:cNvCxnSpPr/>
            <p:nvPr/>
          </p:nvCxnSpPr>
          <p:spPr>
            <a:xfrm rot="10800000">
              <a:off x="7058100" y="4509225"/>
              <a:ext cx="841800" cy="8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1" name="Google Shape;141;p14"/>
            <p:cNvCxnSpPr/>
            <p:nvPr/>
          </p:nvCxnSpPr>
          <p:spPr>
            <a:xfrm flipH="1" rot="10800000">
              <a:off x="859600" y="1779875"/>
              <a:ext cx="320400" cy="2892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2" name="Google Shape;142;p14"/>
            <p:cNvCxnSpPr/>
            <p:nvPr/>
          </p:nvCxnSpPr>
          <p:spPr>
            <a:xfrm flipH="1">
              <a:off x="7500300" y="5225825"/>
              <a:ext cx="595200" cy="2382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43" name="Google Shape;143;p14"/>
          <p:cNvCxnSpPr/>
          <p:nvPr/>
        </p:nvCxnSpPr>
        <p:spPr>
          <a:xfrm flipH="1">
            <a:off x="7149900" y="1927625"/>
            <a:ext cx="850500" cy="3573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4" name="Google Shape;144;p14"/>
          <p:cNvGrpSpPr/>
          <p:nvPr/>
        </p:nvGrpSpPr>
        <p:grpSpPr>
          <a:xfrm>
            <a:off x="1710200" y="1169500"/>
            <a:ext cx="4702974" cy="2686575"/>
            <a:chOff x="1710200" y="1169500"/>
            <a:chExt cx="4702974" cy="2686575"/>
          </a:xfrm>
        </p:grpSpPr>
        <p:pic>
          <p:nvPicPr>
            <p:cNvPr id="145" name="Google Shape;145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10200" y="1169500"/>
              <a:ext cx="4702974" cy="2686575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46" name="Google Shape;146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56650" y="1790225"/>
              <a:ext cx="3230550" cy="20431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7" name="Google Shape;147;p14"/>
            <p:cNvCxnSpPr/>
            <p:nvPr/>
          </p:nvCxnSpPr>
          <p:spPr>
            <a:xfrm flipH="1">
              <a:off x="2509625" y="1687975"/>
              <a:ext cx="978000" cy="5103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" name="Google Shape;148;p14"/>
            <p:cNvCxnSpPr/>
            <p:nvPr/>
          </p:nvCxnSpPr>
          <p:spPr>
            <a:xfrm rot="10800000">
              <a:off x="2585875" y="2407200"/>
              <a:ext cx="1248300" cy="5115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14"/>
            <p:cNvCxnSpPr/>
            <p:nvPr/>
          </p:nvCxnSpPr>
          <p:spPr>
            <a:xfrm flipH="1">
              <a:off x="5613800" y="2700000"/>
              <a:ext cx="467700" cy="493500"/>
            </a:xfrm>
            <a:prstGeom prst="straightConnector1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14"/>
            <p:cNvCxnSpPr/>
            <p:nvPr/>
          </p:nvCxnSpPr>
          <p:spPr>
            <a:xfrm rot="10800000">
              <a:off x="5690300" y="1994000"/>
              <a:ext cx="416700" cy="527400"/>
            </a:xfrm>
            <a:prstGeom prst="straightConnector1">
              <a:avLst/>
            </a:prstGeom>
            <a:noFill/>
            <a:ln cap="flat" cmpd="sng" w="19050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>
            <p:ph type="title"/>
          </p:nvPr>
        </p:nvSpPr>
        <p:spPr>
          <a:xfrm>
            <a:off x="358775" y="288925"/>
            <a:ext cx="84216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GitHub Repository Metadata Sources</a:t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6401250" y="4680325"/>
            <a:ext cx="1443000" cy="9372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Zenodo record</a:t>
            </a:r>
            <a:endParaRPr b="1" sz="2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2211725" y="2490295"/>
            <a:ext cx="5047025" cy="3156625"/>
          </a:xfrm>
          <a:custGeom>
            <a:rect b="b" l="l" r="r" t="t"/>
            <a:pathLst>
              <a:path extrusionOk="0" h="126265" w="201881">
                <a:moveTo>
                  <a:pt x="0" y="4372"/>
                </a:moveTo>
                <a:cubicBezTo>
                  <a:pt x="4097" y="4713"/>
                  <a:pt x="8811" y="4942"/>
                  <a:pt x="11884" y="7673"/>
                </a:cubicBezTo>
                <a:cubicBezTo>
                  <a:pt x="14439" y="9944"/>
                  <a:pt x="11463" y="14664"/>
                  <a:pt x="12544" y="17907"/>
                </a:cubicBezTo>
                <a:cubicBezTo>
                  <a:pt x="13839" y="21792"/>
                  <a:pt x="19044" y="23671"/>
                  <a:pt x="23108" y="24179"/>
                </a:cubicBezTo>
                <a:cubicBezTo>
                  <a:pt x="33356" y="25460"/>
                  <a:pt x="50643" y="6566"/>
                  <a:pt x="53147" y="16586"/>
                </a:cubicBezTo>
                <a:cubicBezTo>
                  <a:pt x="55552" y="26209"/>
                  <a:pt x="47008" y="35469"/>
                  <a:pt x="43244" y="44645"/>
                </a:cubicBezTo>
                <a:cubicBezTo>
                  <a:pt x="40488" y="51365"/>
                  <a:pt x="38455" y="60699"/>
                  <a:pt x="42914" y="66432"/>
                </a:cubicBezTo>
                <a:cubicBezTo>
                  <a:pt x="45009" y="69126"/>
                  <a:pt x="49114" y="69545"/>
                  <a:pt x="52487" y="70064"/>
                </a:cubicBezTo>
                <a:cubicBezTo>
                  <a:pt x="70045" y="72766"/>
                  <a:pt x="88777" y="51863"/>
                  <a:pt x="92100" y="34412"/>
                </a:cubicBezTo>
                <a:cubicBezTo>
                  <a:pt x="93521" y="26950"/>
                  <a:pt x="92760" y="19230"/>
                  <a:pt x="92760" y="11634"/>
                </a:cubicBezTo>
                <a:cubicBezTo>
                  <a:pt x="92760" y="8287"/>
                  <a:pt x="91353" y="3090"/>
                  <a:pt x="94411" y="1731"/>
                </a:cubicBezTo>
                <a:cubicBezTo>
                  <a:pt x="99364" y="-470"/>
                  <a:pt x="105168" y="194"/>
                  <a:pt x="110586" y="81"/>
                </a:cubicBezTo>
                <a:cubicBezTo>
                  <a:pt x="125754" y="-235"/>
                  <a:pt x="143539" y="3127"/>
                  <a:pt x="153830" y="14275"/>
                </a:cubicBezTo>
                <a:cubicBezTo>
                  <a:pt x="163759" y="25031"/>
                  <a:pt x="162638" y="45803"/>
                  <a:pt x="154821" y="58180"/>
                </a:cubicBezTo>
                <a:cubicBezTo>
                  <a:pt x="146716" y="71012"/>
                  <a:pt x="132165" y="78758"/>
                  <a:pt x="123461" y="91191"/>
                </a:cubicBezTo>
                <a:cubicBezTo>
                  <a:pt x="118005" y="98984"/>
                  <a:pt x="110873" y="106573"/>
                  <a:pt x="109266" y="115949"/>
                </a:cubicBezTo>
                <a:cubicBezTo>
                  <a:pt x="108687" y="119327"/>
                  <a:pt x="106863" y="125698"/>
                  <a:pt x="110256" y="126182"/>
                </a:cubicBezTo>
                <a:cubicBezTo>
                  <a:pt x="114900" y="126845"/>
                  <a:pt x="116755" y="119312"/>
                  <a:pt x="119169" y="115289"/>
                </a:cubicBezTo>
                <a:cubicBezTo>
                  <a:pt x="126797" y="102576"/>
                  <a:pt x="130480" y="87761"/>
                  <a:pt x="134024" y="73365"/>
                </a:cubicBezTo>
                <a:cubicBezTo>
                  <a:pt x="135782" y="66222"/>
                  <a:pt x="137927" y="58830"/>
                  <a:pt x="142277" y="52898"/>
                </a:cubicBezTo>
                <a:cubicBezTo>
                  <a:pt x="146403" y="47272"/>
                  <a:pt x="153445" y="44518"/>
                  <a:pt x="158782" y="40024"/>
                </a:cubicBezTo>
                <a:cubicBezTo>
                  <a:pt x="167726" y="32493"/>
                  <a:pt x="175946" y="21664"/>
                  <a:pt x="187502" y="19887"/>
                </a:cubicBezTo>
                <a:cubicBezTo>
                  <a:pt x="197668" y="18323"/>
                  <a:pt x="202831" y="37063"/>
                  <a:pt x="201696" y="47286"/>
                </a:cubicBezTo>
                <a:cubicBezTo>
                  <a:pt x="200808" y="55282"/>
                  <a:pt x="200848" y="63353"/>
                  <a:pt x="200376" y="71384"/>
                </a:cubicBezTo>
                <a:cubicBezTo>
                  <a:pt x="200098" y="76109"/>
                  <a:pt x="198591" y="81345"/>
                  <a:pt x="200706" y="8557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9" name="Google Shape;159;p15"/>
          <p:cNvSpPr/>
          <p:nvPr/>
        </p:nvSpPr>
        <p:spPr>
          <a:xfrm>
            <a:off x="2616100" y="2033100"/>
            <a:ext cx="4288650" cy="3378525"/>
          </a:xfrm>
          <a:custGeom>
            <a:rect b="b" l="l" r="r" t="t"/>
            <a:pathLst>
              <a:path extrusionOk="0" h="135141" w="171546">
                <a:moveTo>
                  <a:pt x="0" y="76798"/>
                </a:moveTo>
                <a:cubicBezTo>
                  <a:pt x="13957" y="85174"/>
                  <a:pt x="22599" y="100545"/>
                  <a:pt x="35982" y="109809"/>
                </a:cubicBezTo>
                <a:cubicBezTo>
                  <a:pt x="43736" y="115176"/>
                  <a:pt x="58817" y="112258"/>
                  <a:pt x="63711" y="104197"/>
                </a:cubicBezTo>
                <a:cubicBezTo>
                  <a:pt x="72263" y="90112"/>
                  <a:pt x="73874" y="70644"/>
                  <a:pt x="68663" y="55011"/>
                </a:cubicBezTo>
                <a:cubicBezTo>
                  <a:pt x="65065" y="44216"/>
                  <a:pt x="60727" y="33647"/>
                  <a:pt x="57769" y="22660"/>
                </a:cubicBezTo>
                <a:cubicBezTo>
                  <a:pt x="56568" y="18200"/>
                  <a:pt x="53081" y="13414"/>
                  <a:pt x="54798" y="9126"/>
                </a:cubicBezTo>
                <a:cubicBezTo>
                  <a:pt x="58006" y="1114"/>
                  <a:pt x="70734" y="-1000"/>
                  <a:pt x="79226" y="543"/>
                </a:cubicBezTo>
                <a:cubicBezTo>
                  <a:pt x="100330" y="4378"/>
                  <a:pt x="91185" y="43903"/>
                  <a:pt x="85498" y="64584"/>
                </a:cubicBezTo>
                <a:cubicBezTo>
                  <a:pt x="82738" y="74620"/>
                  <a:pt x="75176" y="85005"/>
                  <a:pt x="78236" y="94954"/>
                </a:cubicBezTo>
                <a:cubicBezTo>
                  <a:pt x="82326" y="108252"/>
                  <a:pt x="106095" y="104950"/>
                  <a:pt x="119500" y="101226"/>
                </a:cubicBezTo>
                <a:cubicBezTo>
                  <a:pt x="125668" y="99513"/>
                  <a:pt x="133258" y="98501"/>
                  <a:pt x="136995" y="93303"/>
                </a:cubicBezTo>
                <a:cubicBezTo>
                  <a:pt x="145141" y="81971"/>
                  <a:pt x="151896" y="67115"/>
                  <a:pt x="149539" y="53360"/>
                </a:cubicBezTo>
                <a:cubicBezTo>
                  <a:pt x="146763" y="37163"/>
                  <a:pt x="127177" y="22735"/>
                  <a:pt x="132374" y="7145"/>
                </a:cubicBezTo>
                <a:cubicBezTo>
                  <a:pt x="132935" y="5462"/>
                  <a:pt x="135889" y="6314"/>
                  <a:pt x="137655" y="6485"/>
                </a:cubicBezTo>
                <a:cubicBezTo>
                  <a:pt x="144275" y="7125"/>
                  <a:pt x="151127" y="8629"/>
                  <a:pt x="156802" y="12097"/>
                </a:cubicBezTo>
                <a:cubicBezTo>
                  <a:pt x="167318" y="18523"/>
                  <a:pt x="172619" y="33841"/>
                  <a:pt x="171327" y="46098"/>
                </a:cubicBezTo>
                <a:cubicBezTo>
                  <a:pt x="170347" y="55400"/>
                  <a:pt x="163412" y="63142"/>
                  <a:pt x="158122" y="70856"/>
                </a:cubicBezTo>
                <a:cubicBezTo>
                  <a:pt x="147828" y="85867"/>
                  <a:pt x="136400" y="100090"/>
                  <a:pt x="124781" y="114100"/>
                </a:cubicBezTo>
                <a:cubicBezTo>
                  <a:pt x="120360" y="119431"/>
                  <a:pt x="115543" y="124482"/>
                  <a:pt x="110257" y="128955"/>
                </a:cubicBezTo>
                <a:cubicBezTo>
                  <a:pt x="109063" y="129965"/>
                  <a:pt x="106819" y="130374"/>
                  <a:pt x="106625" y="131926"/>
                </a:cubicBezTo>
                <a:cubicBezTo>
                  <a:pt x="106185" y="135451"/>
                  <a:pt x="113348" y="134357"/>
                  <a:pt x="116859" y="134897"/>
                </a:cubicBezTo>
                <a:cubicBezTo>
                  <a:pt x="127334" y="136508"/>
                  <a:pt x="137291" y="127965"/>
                  <a:pt x="147889" y="12796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0" name="Google Shape;160;p15"/>
          <p:cNvSpPr/>
          <p:nvPr/>
        </p:nvSpPr>
        <p:spPr>
          <a:xfrm>
            <a:off x="3329527" y="1724825"/>
            <a:ext cx="4997625" cy="4237725"/>
          </a:xfrm>
          <a:custGeom>
            <a:rect b="b" l="l" r="r" t="t"/>
            <a:pathLst>
              <a:path extrusionOk="0" h="169509" w="199905">
                <a:moveTo>
                  <a:pt x="4144" y="0"/>
                </a:moveTo>
                <a:cubicBezTo>
                  <a:pt x="4144" y="14311"/>
                  <a:pt x="7304" y="28721"/>
                  <a:pt x="5464" y="42914"/>
                </a:cubicBezTo>
                <a:cubicBezTo>
                  <a:pt x="4338" y="51603"/>
                  <a:pt x="-950" y="59974"/>
                  <a:pt x="183" y="68662"/>
                </a:cubicBezTo>
                <a:cubicBezTo>
                  <a:pt x="1486" y="78658"/>
                  <a:pt x="8210" y="90725"/>
                  <a:pt x="18009" y="93090"/>
                </a:cubicBezTo>
                <a:cubicBezTo>
                  <a:pt x="31503" y="96346"/>
                  <a:pt x="45661" y="90201"/>
                  <a:pt x="59272" y="87478"/>
                </a:cubicBezTo>
                <a:cubicBezTo>
                  <a:pt x="76676" y="83997"/>
                  <a:pt x="95584" y="83884"/>
                  <a:pt x="111099" y="75264"/>
                </a:cubicBezTo>
                <a:cubicBezTo>
                  <a:pt x="130299" y="64596"/>
                  <a:pt x="154503" y="46298"/>
                  <a:pt x="174150" y="56118"/>
                </a:cubicBezTo>
                <a:cubicBezTo>
                  <a:pt x="177533" y="57809"/>
                  <a:pt x="175424" y="63579"/>
                  <a:pt x="175800" y="67342"/>
                </a:cubicBezTo>
                <a:cubicBezTo>
                  <a:pt x="176535" y="74698"/>
                  <a:pt x="178597" y="81963"/>
                  <a:pt x="181412" y="88799"/>
                </a:cubicBezTo>
                <a:cubicBezTo>
                  <a:pt x="185693" y="99196"/>
                  <a:pt x="189273" y="109869"/>
                  <a:pt x="192966" y="120489"/>
                </a:cubicBezTo>
                <a:cubicBezTo>
                  <a:pt x="197616" y="133861"/>
                  <a:pt x="203285" y="149933"/>
                  <a:pt x="197257" y="162743"/>
                </a:cubicBezTo>
                <a:cubicBezTo>
                  <a:pt x="195368" y="166756"/>
                  <a:pt x="190090" y="170003"/>
                  <a:pt x="185704" y="169345"/>
                </a:cubicBezTo>
                <a:cubicBezTo>
                  <a:pt x="179695" y="168444"/>
                  <a:pt x="174219" y="163837"/>
                  <a:pt x="170849" y="15878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1" name="Google Shape;161;p15"/>
          <p:cNvSpPr/>
          <p:nvPr/>
        </p:nvSpPr>
        <p:spPr>
          <a:xfrm>
            <a:off x="2932948" y="2347315"/>
            <a:ext cx="3421625" cy="3466850"/>
          </a:xfrm>
          <a:custGeom>
            <a:rect b="b" l="l" r="r" t="t"/>
            <a:pathLst>
              <a:path extrusionOk="0" h="138674" w="136865">
                <a:moveTo>
                  <a:pt x="531" y="134872"/>
                </a:moveTo>
                <a:cubicBezTo>
                  <a:pt x="11168" y="137708"/>
                  <a:pt x="23947" y="141260"/>
                  <a:pt x="33541" y="135862"/>
                </a:cubicBezTo>
                <a:cubicBezTo>
                  <a:pt x="46921" y="128335"/>
                  <a:pt x="52498" y="107651"/>
                  <a:pt x="49387" y="92618"/>
                </a:cubicBezTo>
                <a:cubicBezTo>
                  <a:pt x="46818" y="80204"/>
                  <a:pt x="36929" y="69723"/>
                  <a:pt x="26939" y="61918"/>
                </a:cubicBezTo>
                <a:cubicBezTo>
                  <a:pt x="17434" y="54492"/>
                  <a:pt x="5340" y="48030"/>
                  <a:pt x="861" y="36830"/>
                </a:cubicBezTo>
                <a:cubicBezTo>
                  <a:pt x="-4116" y="24383"/>
                  <a:pt x="14054" y="11917"/>
                  <a:pt x="25619" y="5139"/>
                </a:cubicBezTo>
                <a:cubicBezTo>
                  <a:pt x="36920" y="-1484"/>
                  <a:pt x="54839" y="-2255"/>
                  <a:pt x="64902" y="6130"/>
                </a:cubicBezTo>
                <a:cubicBezTo>
                  <a:pt x="93910" y="30301"/>
                  <a:pt x="105463" y="72642"/>
                  <a:pt x="136865" y="9360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2" name="Google Shape;162;p15"/>
          <p:cNvSpPr/>
          <p:nvPr/>
        </p:nvSpPr>
        <p:spPr>
          <a:xfrm>
            <a:off x="4128748" y="1187043"/>
            <a:ext cx="4781725" cy="4597525"/>
          </a:xfrm>
          <a:custGeom>
            <a:rect b="b" l="l" r="r" t="t"/>
            <a:pathLst>
              <a:path extrusionOk="0" h="183901" w="191269">
                <a:moveTo>
                  <a:pt x="107519" y="17219"/>
                </a:moveTo>
                <a:cubicBezTo>
                  <a:pt x="116807" y="2867"/>
                  <a:pt x="141058" y="-4191"/>
                  <a:pt x="156706" y="2694"/>
                </a:cubicBezTo>
                <a:cubicBezTo>
                  <a:pt x="173871" y="10246"/>
                  <a:pt x="186152" y="29838"/>
                  <a:pt x="189716" y="48249"/>
                </a:cubicBezTo>
                <a:cubicBezTo>
                  <a:pt x="190889" y="54307"/>
                  <a:pt x="192854" y="62148"/>
                  <a:pt x="188726" y="66735"/>
                </a:cubicBezTo>
                <a:cubicBezTo>
                  <a:pt x="182982" y="73117"/>
                  <a:pt x="174239" y="76002"/>
                  <a:pt x="166609" y="79940"/>
                </a:cubicBezTo>
                <a:cubicBezTo>
                  <a:pt x="147871" y="89612"/>
                  <a:pt x="124643" y="91919"/>
                  <a:pt x="103888" y="88193"/>
                </a:cubicBezTo>
                <a:cubicBezTo>
                  <a:pt x="92445" y="86139"/>
                  <a:pt x="81648" y="81413"/>
                  <a:pt x="70547" y="77959"/>
                </a:cubicBezTo>
                <a:cubicBezTo>
                  <a:pt x="62673" y="75509"/>
                  <a:pt x="55228" y="71487"/>
                  <a:pt x="47110" y="70037"/>
                </a:cubicBezTo>
                <a:cubicBezTo>
                  <a:pt x="31312" y="67215"/>
                  <a:pt x="5293" y="70860"/>
                  <a:pt x="1885" y="86542"/>
                </a:cubicBezTo>
                <a:cubicBezTo>
                  <a:pt x="-4102" y="114093"/>
                  <a:pt x="4907" y="149462"/>
                  <a:pt x="26643" y="167419"/>
                </a:cubicBezTo>
                <a:cubicBezTo>
                  <a:pt x="34677" y="174056"/>
                  <a:pt x="45719" y="175950"/>
                  <a:pt x="55692" y="178972"/>
                </a:cubicBezTo>
                <a:cubicBezTo>
                  <a:pt x="70119" y="183344"/>
                  <a:pt x="88380" y="187343"/>
                  <a:pt x="100917" y="1789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3" name="Google Shape;163;p15"/>
          <p:cNvSpPr txBox="1"/>
          <p:nvPr/>
        </p:nvSpPr>
        <p:spPr>
          <a:xfrm>
            <a:off x="3503363" y="1507763"/>
            <a:ext cx="21324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12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b="1" sz="312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5051150" y="1594488"/>
            <a:ext cx="1724700" cy="5646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.zenodo.json file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1518350" y="4965925"/>
            <a:ext cx="1724700" cy="681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Release fields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765150" y="3650300"/>
            <a:ext cx="1724700" cy="5646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LICENSE file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126075" y="2199475"/>
            <a:ext cx="2009700" cy="5646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CITATION.cff file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2095538" y="951852"/>
            <a:ext cx="1824300" cy="681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About fields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6"/>
          <p:cNvPicPr preferRelativeResize="0"/>
          <p:nvPr/>
        </p:nvPicPr>
        <p:blipFill rotWithShape="1">
          <a:blip r:embed="rId3">
            <a:alphaModFix/>
          </a:blip>
          <a:srcRect b="773" l="0" r="0" t="0"/>
          <a:stretch/>
        </p:blipFill>
        <p:spPr>
          <a:xfrm>
            <a:off x="-536075" y="0"/>
            <a:ext cx="5383624" cy="40425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175" name="Google Shape;175;p16"/>
          <p:cNvSpPr/>
          <p:nvPr/>
        </p:nvSpPr>
        <p:spPr>
          <a:xfrm>
            <a:off x="131625" y="5595450"/>
            <a:ext cx="9190200" cy="10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 txBox="1"/>
          <p:nvPr/>
        </p:nvSpPr>
        <p:spPr>
          <a:xfrm>
            <a:off x="131625" y="4527850"/>
            <a:ext cx="2313300" cy="17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Mapping from GitHub Metadata sources to Zenodo metadata schema</a:t>
            </a:r>
            <a:br>
              <a:rPr lang="de-DE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-DE" sz="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https://docs.google.com/presentation/d/107sWUOuTP_UIZXYF3QcefZrjXndOT11h9WE4Vxdf33c/edit?usp=sharing</a:t>
            </a:r>
            <a:r>
              <a:rPr lang="de-DE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3225950" y="2824750"/>
            <a:ext cx="1831200" cy="130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5">
            <a:alphaModFix/>
          </a:blip>
          <a:srcRect b="0" l="-1173" r="0" t="-1543"/>
          <a:stretch/>
        </p:blipFill>
        <p:spPr>
          <a:xfrm>
            <a:off x="3223850" y="2826100"/>
            <a:ext cx="6296974" cy="4186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  <p:sp>
        <p:nvSpPr>
          <p:cNvPr id="179" name="Google Shape;179;p16"/>
          <p:cNvSpPr txBox="1"/>
          <p:nvPr/>
        </p:nvSpPr>
        <p:spPr>
          <a:xfrm>
            <a:off x="6793100" y="1434000"/>
            <a:ext cx="19365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Detailed Guide</a:t>
            </a:r>
            <a:br>
              <a:rPr lang="de-DE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de-DE" sz="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https://tex.zih.tu-dresden.de/read/dcrjcwyfgsvh#453979</a:t>
            </a:r>
            <a:endParaRPr sz="12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0" name="Google Shape;180;p16"/>
          <p:cNvSpPr txBox="1"/>
          <p:nvPr/>
        </p:nvSpPr>
        <p:spPr>
          <a:xfrm>
            <a:off x="3083250" y="199400"/>
            <a:ext cx="4531200" cy="59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100">
                <a:solidFill>
                  <a:schemeClr val="dk1"/>
                </a:solidFill>
              </a:rPr>
              <a:t>Feedback Request</a:t>
            </a:r>
            <a:endParaRPr b="1" sz="3100">
              <a:solidFill>
                <a:schemeClr val="dk1"/>
              </a:solidFill>
            </a:endParaRPr>
          </a:p>
        </p:txBody>
      </p:sp>
      <p:cxnSp>
        <p:nvCxnSpPr>
          <p:cNvPr id="181" name="Google Shape;181;p16"/>
          <p:cNvCxnSpPr/>
          <p:nvPr/>
        </p:nvCxnSpPr>
        <p:spPr>
          <a:xfrm rot="10800000">
            <a:off x="4984800" y="1760000"/>
            <a:ext cx="1748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6"/>
          <p:cNvCxnSpPr/>
          <p:nvPr/>
        </p:nvCxnSpPr>
        <p:spPr>
          <a:xfrm>
            <a:off x="2162250" y="5124425"/>
            <a:ext cx="92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/>
          <p:nvPr/>
        </p:nvSpPr>
        <p:spPr>
          <a:xfrm>
            <a:off x="360000" y="980150"/>
            <a:ext cx="8424000" cy="240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8" name="Google Shape;188;p17"/>
          <p:cNvPicPr preferRelativeResize="0"/>
          <p:nvPr/>
        </p:nvPicPr>
        <p:blipFill rotWithShape="1">
          <a:blip r:embed="rId3">
            <a:alphaModFix/>
          </a:blip>
          <a:srcRect b="71406" l="0" r="0" t="0"/>
          <a:stretch/>
        </p:blipFill>
        <p:spPr>
          <a:xfrm>
            <a:off x="360000" y="980150"/>
            <a:ext cx="8424003" cy="240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 txBox="1"/>
          <p:nvPr>
            <p:ph idx="2" type="body"/>
          </p:nvPr>
        </p:nvSpPr>
        <p:spPr>
          <a:xfrm>
            <a:off x="360000" y="980150"/>
            <a:ext cx="8424000" cy="47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de-DE" sz="27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arne.ruemmler@slub-dresden.de</a:t>
            </a:r>
            <a:r>
              <a:rPr lang="de-DE" sz="2700">
                <a:latin typeface="Helvetica Neue"/>
                <a:ea typeface="Helvetica Neue"/>
                <a:cs typeface="Helvetica Neue"/>
                <a:sym typeface="Helvetica Neue"/>
              </a:rPr>
              <a:t> |</a:t>
            </a: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r">
              <a:spcBef>
                <a:spcPts val="1100"/>
              </a:spcBef>
              <a:spcAft>
                <a:spcPts val="0"/>
              </a:spcAft>
              <a:buNone/>
            </a:pPr>
            <a:r>
              <a:rPr lang="de-DE" sz="27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openscience@slub-dresden.de</a:t>
            </a:r>
            <a:endParaRPr sz="2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0" name="Google Shape;1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5123" y="1097600"/>
            <a:ext cx="2173775" cy="21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7"/>
          <p:cNvSpPr txBox="1"/>
          <p:nvPr/>
        </p:nvSpPr>
        <p:spPr>
          <a:xfrm>
            <a:off x="2801850" y="3499125"/>
            <a:ext cx="35403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 of Presentation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ächsische Landesbibliothek Dresden PPT Master">
  <a:themeElements>
    <a:clrScheme name="Sächsische Landesbibliothek Dresden DC PP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10019"/>
      </a:accent1>
      <a:accent2>
        <a:srgbClr val="E10019"/>
      </a:accent2>
      <a:accent3>
        <a:srgbClr val="E10019"/>
      </a:accent3>
      <a:accent4>
        <a:srgbClr val="E10019"/>
      </a:accent4>
      <a:accent5>
        <a:srgbClr val="E10019"/>
      </a:accent5>
      <a:accent6>
        <a:srgbClr val="E10019"/>
      </a:accent6>
      <a:hlink>
        <a:srgbClr val="E10019"/>
      </a:hlink>
      <a:folHlink>
        <a:srgbClr val="E100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