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69" r:id="rId7"/>
    <p:sldId id="270" r:id="rId8"/>
    <p:sldId id="276" r:id="rId9"/>
    <p:sldId id="277" r:id="rId10"/>
    <p:sldId id="279" r:id="rId11"/>
    <p:sldId id="280" r:id="rId12"/>
    <p:sldId id="278" r:id="rId13"/>
    <p:sldId id="281" r:id="rId14"/>
    <p:sldId id="282" r:id="rId15"/>
    <p:sldId id="283" r:id="rId16"/>
    <p:sldId id="275" r:id="rId17"/>
    <p:sldId id="284" r:id="rId18"/>
    <p:sldId id="288" r:id="rId19"/>
    <p:sldId id="267" r:id="rId20"/>
    <p:sldId id="287" r:id="rId21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96" d="100"/>
          <a:sy n="96" d="100"/>
        </p:scale>
        <p:origin x="13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9" d="100"/>
          <a:sy n="69" d="100"/>
        </p:scale>
        <p:origin x="41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/>
      <dgm:spPr/>
      <dgm:t>
        <a:bodyPr rtlCol="0"/>
        <a:lstStyle/>
        <a:p>
          <a:pPr rtl="0"/>
          <a:r>
            <a:rPr lang="de-DE" noProof="0" dirty="0"/>
            <a:t>Marken</a:t>
          </a:r>
          <a:endParaRPr lang="de-DE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50789F86-D3CE-4C0B-B830-60161BD38E85}">
      <dgm:prSet phldrT="[Text]"/>
      <dgm:spPr/>
      <dgm:t>
        <a:bodyPr rtlCol="0"/>
        <a:lstStyle/>
        <a:p>
          <a:pPr rtl="0"/>
          <a:r>
            <a:rPr lang="de-DE" dirty="0"/>
            <a:t>Opel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en-US"/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de-DE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 rtlCol="0"/>
        <a:lstStyle/>
        <a:p>
          <a:pPr rtl="0"/>
          <a:r>
            <a:rPr lang="de-DE" dirty="0"/>
            <a:t>Renault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en-US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de-DE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 rtlCol="0"/>
        <a:lstStyle/>
        <a:p>
          <a:pPr rtl="0"/>
          <a:r>
            <a:rPr lang="de-DE" dirty="0"/>
            <a:t>Skoda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en-US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de-DE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 rtlCol="0"/>
        <a:lstStyle/>
        <a:p>
          <a:pPr rtl="0"/>
          <a:r>
            <a:rPr lang="de-DE" dirty="0"/>
            <a:t>Ford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en-US"/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de-DE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4" custRadScaleRad="94531" custRadScaleInc="3956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 custRadScaleRad="95809" custRadScaleInc="-42937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 custLinFactNeighborX="3198" custLinFactNeighborY="2662"/>
      <dgm:spPr/>
    </dgm:pt>
    <dgm:pt modelId="{29DFD080-5F1B-4B82-A3B2-DA9D6DF3694E}" type="pres">
      <dgm:prSet presAssocID="{20EB584B-A7B7-43D9-BF6A-2C9338C05B4D}" presName="node" presStyleLbl="node1" presStyleIdx="2" presStyleCnt="4" custRadScaleRad="101666" custRadScaleInc="-113268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 custLinFactNeighborX="-468" custLinFactNeighborY="4"/>
      <dgm:spPr/>
    </dgm:pt>
    <dgm:pt modelId="{B3F8C3C3-65FB-486F-82C0-A8478B7022B9}" type="pres">
      <dgm:prSet presAssocID="{7E2B8B4E-293F-43EE-AB7D-6598814ECB3C}" presName="node" presStyleLbl="node1" presStyleIdx="3" presStyleCnt="4" custRadScaleRad="97220" custRadScaleInc="40897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 custLinFactNeighborX="-1608" custLinFactNeighborY="-1960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636199" y="568582"/>
          <a:ext cx="3615768" cy="3615768"/>
        </a:xfrm>
        <a:prstGeom prst="blockArc">
          <a:avLst>
            <a:gd name="adj1" fmla="val 11709471"/>
            <a:gd name="adj2" fmla="val 16215007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700220" y="545218"/>
          <a:ext cx="3615768" cy="3615768"/>
        </a:xfrm>
        <a:prstGeom prst="blockArc">
          <a:avLst>
            <a:gd name="adj1" fmla="val 3438595"/>
            <a:gd name="adj2" fmla="val 11520434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725881" y="715625"/>
          <a:ext cx="3615768" cy="3615768"/>
        </a:xfrm>
        <a:prstGeom prst="blockArc">
          <a:avLst>
            <a:gd name="adj1" fmla="val 20706119"/>
            <a:gd name="adj2" fmla="val 3185114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615126" y="637327"/>
          <a:ext cx="3615768" cy="3615768"/>
        </a:xfrm>
        <a:prstGeom prst="blockArc">
          <a:avLst>
            <a:gd name="adj1" fmla="val 16369283"/>
            <a:gd name="adj2" fmla="val 20669901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642584" y="1517642"/>
          <a:ext cx="1665548" cy="16655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Marken</a:t>
          </a:r>
          <a:endParaRPr lang="de-DE" sz="2600" kern="1200" dirty="0"/>
        </a:p>
      </dsp:txBody>
      <dsp:txXfrm>
        <a:off x="1886498" y="1761556"/>
        <a:ext cx="1177720" cy="1177720"/>
      </dsp:txXfrm>
    </dsp:sp>
    <dsp:sp modelId="{0B9D5D8D-AE9B-4E3C-8081-7E5A4C702F02}">
      <dsp:nvSpPr>
        <dsp:cNvPr id="0" name=""/>
        <dsp:cNvSpPr/>
      </dsp:nvSpPr>
      <dsp:spPr>
        <a:xfrm>
          <a:off x="1926991" y="98497"/>
          <a:ext cx="1165884" cy="1165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Opel</a:t>
          </a:r>
        </a:p>
      </dsp:txBody>
      <dsp:txXfrm>
        <a:off x="2097731" y="269237"/>
        <a:ext cx="824404" cy="824404"/>
      </dsp:txXfrm>
    </dsp:sp>
    <dsp:sp modelId="{1C226D9E-C8BD-43C0-B5A7-66592C02513E}">
      <dsp:nvSpPr>
        <dsp:cNvPr id="0" name=""/>
        <dsp:cNvSpPr/>
      </dsp:nvSpPr>
      <dsp:spPr>
        <a:xfrm>
          <a:off x="3541742" y="1390300"/>
          <a:ext cx="1165884" cy="1165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Renault</a:t>
          </a:r>
        </a:p>
      </dsp:txBody>
      <dsp:txXfrm>
        <a:off x="3712482" y="1561040"/>
        <a:ext cx="824404" cy="824404"/>
      </dsp:txXfrm>
    </dsp:sp>
    <dsp:sp modelId="{29DFD080-5F1B-4B82-A3B2-DA9D6DF3694E}">
      <dsp:nvSpPr>
        <dsp:cNvPr id="0" name=""/>
        <dsp:cNvSpPr/>
      </dsp:nvSpPr>
      <dsp:spPr>
        <a:xfrm>
          <a:off x="2895844" y="3256215"/>
          <a:ext cx="1165884" cy="1165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Skoda</a:t>
          </a:r>
        </a:p>
      </dsp:txBody>
      <dsp:txXfrm>
        <a:off x="3066584" y="3426955"/>
        <a:ext cx="824404" cy="824404"/>
      </dsp:txXfrm>
    </dsp:sp>
    <dsp:sp modelId="{B3F8C3C3-65FB-486F-82C0-A8478B7022B9}">
      <dsp:nvSpPr>
        <dsp:cNvPr id="0" name=""/>
        <dsp:cNvSpPr/>
      </dsp:nvSpPr>
      <dsp:spPr>
        <a:xfrm>
          <a:off x="214807" y="1402644"/>
          <a:ext cx="1165884" cy="1165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Ford</a:t>
          </a:r>
        </a:p>
      </dsp:txBody>
      <dsp:txXfrm>
        <a:off x="385547" y="1573384"/>
        <a:ext cx="824404" cy="824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A35F69-4CB6-4D1D-8669-0F777E5A1403}" type="datetime1">
              <a:rPr lang="de-DE" smtClean="0"/>
              <a:t>04.01.2024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3CAAB3-F9E4-44A4-85E6-38F2EC756374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44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25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785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917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9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72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97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08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1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57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1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659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9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800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1BD08-7AD2-4768-9621-064212DF418C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BBC8D-AE3D-4142-A776-8335C2FF8166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E8D54-A8F7-4B95-8F95-698BF2202510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3449A-9996-4EA3-8C90-089AA673BF78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05E2B9-94C6-48F8-9777-E614F4FCB02F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9AF43D-2D65-4A1A-9F87-8189D0A73A6E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384DEE-6327-4233-8892-CF6D12EE7720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F4FA52-3300-4E0F-89A3-F266D080AF0C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28340-C8AC-4D47-AEF1-894B2BDBD702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F3F2CD-D92F-418F-9455-C5DA9FA4816D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 rtl="0">
              <a:defRPr sz="3600" b="1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15949A8-D6D6-45C6-87FD-95146D669DF0}" type="datetime1">
              <a:rPr lang="de-DE" noProof="0" smtClean="0"/>
              <a:t>04.01.2024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757390" cy="2391543"/>
          </a:xfrm>
        </p:spPr>
        <p:txBody>
          <a:bodyPr rtlCol="0">
            <a:normAutofit/>
          </a:bodyPr>
          <a:lstStyle/>
          <a:p>
            <a:pPr rtl="0"/>
            <a:r>
              <a:rPr lang="de-DE" sz="5400" dirty="0"/>
              <a:t>Projekt AutoScout24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von Rüdiger Hass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43E7-8483-B955-AA5D-DD920214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591344"/>
          </a:xfrm>
        </p:spPr>
        <p:txBody>
          <a:bodyPr>
            <a:normAutofit/>
          </a:bodyPr>
          <a:lstStyle/>
          <a:p>
            <a:r>
              <a:rPr lang="de-DE" sz="3600" dirty="0"/>
              <a:t>Zusammenfassung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C4A2A5-A4D7-28EE-F165-A448EC93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4" y="1772816"/>
            <a:ext cx="8686800" cy="3384376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Trivial: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Autos mit höherem Kilometerstand haben tendenziell niedrigere Preise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Autos mit höherer PS-Zahl haben tendenziell höhere Preise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Ungewöhnlich: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Später verkaufte Autos haben tendenziell höhere Preise und weniger gefahrenen Kilometer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64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ECED8-ACD5-DC66-BCA8-7CC3674F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591344"/>
          </a:xfrm>
        </p:spPr>
        <p:txBody>
          <a:bodyPr>
            <a:normAutofit/>
          </a:bodyPr>
          <a:lstStyle/>
          <a:p>
            <a:r>
              <a:rPr lang="de-DE" sz="3600" dirty="0"/>
              <a:t>Preisentwicklung</a:t>
            </a:r>
          </a:p>
        </p:txBody>
      </p:sp>
      <p:pic>
        <p:nvPicPr>
          <p:cNvPr id="4" name="Grafik 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AAD34F41-C54F-974B-2200-71542835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4" y="1340768"/>
            <a:ext cx="4946914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3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ECED8-ACD5-DC66-BCA8-7CC3674F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591344"/>
          </a:xfrm>
        </p:spPr>
        <p:txBody>
          <a:bodyPr>
            <a:normAutofit/>
          </a:bodyPr>
          <a:lstStyle/>
          <a:p>
            <a:r>
              <a:rPr lang="de-DE" sz="3600" dirty="0"/>
              <a:t>Verkaufsentwicklung</a:t>
            </a:r>
          </a:p>
        </p:txBody>
      </p:sp>
      <p:pic>
        <p:nvPicPr>
          <p:cNvPr id="4" name="Grafik 3" descr="Ein Bild, das Text, Diagramm, Reihe enthält.">
            <a:extLst>
              <a:ext uri="{FF2B5EF4-FFF2-40B4-BE49-F238E27FC236}">
                <a16:creationId xmlns:a16="http://schemas.microsoft.com/office/drawing/2014/main" id="{59985E85-E92B-9899-9CBD-D9197BE0B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97" y="1124744"/>
            <a:ext cx="9838829" cy="551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591344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Mögliche Ursachen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988840"/>
            <a:ext cx="8686800" cy="2808312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VW Abgasskandal 2015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Umweltbonus für E-Autos 2016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Einführung von Umweltzonen 2017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1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591344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Strategiewechsel Autoscout24 I </a:t>
            </a:r>
          </a:p>
        </p:txBody>
      </p:sp>
      <p:pic>
        <p:nvPicPr>
          <p:cNvPr id="7" name="Grafik 6" descr="Ein Bild, das Text, Screenshot, Diagramm, Reihe enthält.">
            <a:extLst>
              <a:ext uri="{FF2B5EF4-FFF2-40B4-BE49-F238E27FC236}">
                <a16:creationId xmlns:a16="http://schemas.microsoft.com/office/drawing/2014/main" id="{C2842F7B-4D6E-306C-B71C-7F838D4DC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85" y="1412776"/>
            <a:ext cx="10054853" cy="499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591344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Strategiewechsel Autoscout24 II</a:t>
            </a:r>
          </a:p>
        </p:txBody>
      </p:sp>
      <p:pic>
        <p:nvPicPr>
          <p:cNvPr id="6" name="Grafik 5" descr="Ein Bild, das Text, Screenshot, Diagramm, Reihe enthält.">
            <a:extLst>
              <a:ext uri="{FF2B5EF4-FFF2-40B4-BE49-F238E27FC236}">
                <a16:creationId xmlns:a16="http://schemas.microsoft.com/office/drawing/2014/main" id="{5347223D-02DB-844A-3178-2404F7E06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23" y="1412776"/>
            <a:ext cx="9689777" cy="48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03084"/>
          </a:xfrm>
        </p:spPr>
        <p:txBody>
          <a:bodyPr rtlCol="0"/>
          <a:lstStyle/>
          <a:p>
            <a:pPr rtl="0"/>
            <a:r>
              <a:rPr lang="de-DE" dirty="0"/>
              <a:t>Modelle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065212" y="1484784"/>
            <a:ext cx="4251960" cy="4535016"/>
          </a:xfrm>
        </p:spPr>
        <p:txBody>
          <a:bodyPr rtlCol="0"/>
          <a:lstStyle/>
          <a:p>
            <a:pPr rtl="0"/>
            <a:r>
              <a:rPr lang="de-DE" b="1" dirty="0"/>
              <a:t>Regressionsproblem: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rtl="0"/>
            <a:r>
              <a:rPr lang="de-DE" dirty="0"/>
              <a:t>Lineare Regression </a:t>
            </a:r>
          </a:p>
          <a:p>
            <a:pPr rtl="0"/>
            <a:r>
              <a:rPr lang="de-DE" dirty="0"/>
              <a:t>Random Forrest</a:t>
            </a:r>
          </a:p>
          <a:p>
            <a:pPr rtl="0"/>
            <a:endParaRPr lang="de-DE" dirty="0"/>
          </a:p>
          <a:p>
            <a:pPr marL="45720" indent="0" rtl="0">
              <a:buNone/>
            </a:pPr>
            <a:r>
              <a:rPr lang="de-DE" dirty="0"/>
              <a:t>Target: Preis</a:t>
            </a:r>
          </a:p>
          <a:p>
            <a:pPr marL="45720" indent="0" rtl="0">
              <a:buNone/>
            </a:pPr>
            <a:r>
              <a:rPr lang="de-DE" dirty="0"/>
              <a:t>Features: KM &amp; PS</a:t>
            </a:r>
          </a:p>
        </p:txBody>
      </p:sp>
      <p:graphicFrame>
        <p:nvGraphicFramePr>
          <p:cNvPr id="8" name="Inhaltsplatzhalter 7" descr="Radialkreis, der das Verhältnis von vier Aufgaben zu einer Gruppe zeig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8885893"/>
              </p:ext>
            </p:extLst>
          </p:nvPr>
        </p:nvGraphicFramePr>
        <p:xfrm>
          <a:off x="5464175" y="1318967"/>
          <a:ext cx="4950717" cy="470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1B6D0A9-1013-4BA7-1E5C-739AF6B5BD92}"/>
              </a:ext>
            </a:extLst>
          </p:cNvPr>
          <p:cNvGrpSpPr/>
          <p:nvPr/>
        </p:nvGrpSpPr>
        <p:grpSpPr>
          <a:xfrm>
            <a:off x="6238428" y="4559188"/>
            <a:ext cx="1253917" cy="1246076"/>
            <a:chOff x="1607509" y="1576"/>
            <a:chExt cx="1037893" cy="1037893"/>
          </a:xfrm>
        </p:grpSpPr>
        <p:sp>
          <p:nvSpPr>
            <p:cNvPr id="3" name="Ellipse 2" title="Task 1">
              <a:extLst>
                <a:ext uri="{FF2B5EF4-FFF2-40B4-BE49-F238E27FC236}">
                  <a16:creationId xmlns:a16="http://schemas.microsoft.com/office/drawing/2014/main" id="{38EBE688-250E-A70D-CFB0-BCA938DE5396}"/>
                </a:ext>
              </a:extLst>
            </p:cNvPr>
            <p:cNvSpPr/>
            <p:nvPr/>
          </p:nvSpPr>
          <p:spPr>
            <a:xfrm>
              <a:off x="1607509" y="1576"/>
              <a:ext cx="1037893" cy="1037893"/>
            </a:xfrm>
            <a:prstGeom prst="ellips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" name="Ellipse 4">
              <a:extLst>
                <a:ext uri="{FF2B5EF4-FFF2-40B4-BE49-F238E27FC236}">
                  <a16:creationId xmlns:a16="http://schemas.microsoft.com/office/drawing/2014/main" id="{ABEC26BE-79B4-3C4F-9437-58765AA546AC}"/>
                </a:ext>
              </a:extLst>
            </p:cNvPr>
            <p:cNvSpPr txBox="1"/>
            <p:nvPr/>
          </p:nvSpPr>
          <p:spPr>
            <a:xfrm>
              <a:off x="1759505" y="153572"/>
              <a:ext cx="733901" cy="733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dirty="0"/>
                <a:t>Volks-wagen</a:t>
              </a:r>
              <a:endParaRPr lang="de-DE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77ABC-DE66-BAB5-4F30-904E73A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591344"/>
          </a:xfrm>
        </p:spPr>
        <p:txBody>
          <a:bodyPr/>
          <a:lstStyle/>
          <a:p>
            <a:r>
              <a:rPr lang="de-DE" dirty="0"/>
              <a:t>Modelle im 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3F4FD-6E78-6BAF-45C3-C43791628C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Lineare Regression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RMSE</a:t>
            </a:r>
            <a:r>
              <a:rPr lang="de-DE"/>
              <a:t>:  4623,64</a:t>
            </a:r>
            <a:endParaRPr lang="de-DE" dirty="0"/>
          </a:p>
          <a:p>
            <a:r>
              <a:rPr lang="de-DE" dirty="0"/>
              <a:t>R²: 0,67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BE0961-5395-C900-5A56-3A847866A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Random Forrest</a:t>
            </a:r>
            <a:endParaRPr lang="de-DE" dirty="0"/>
          </a:p>
          <a:p>
            <a:endParaRPr lang="de-DE" dirty="0"/>
          </a:p>
          <a:p>
            <a:r>
              <a:rPr lang="de-DE" dirty="0"/>
              <a:t>RMSE:  4162,12</a:t>
            </a:r>
          </a:p>
          <a:p>
            <a:r>
              <a:rPr lang="de-DE" dirty="0"/>
              <a:t>R²: 0,8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295DE9-D345-F8ED-59BD-6D659922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35360"/>
          </a:xfrm>
        </p:spPr>
        <p:txBody>
          <a:bodyPr rtlCol="0"/>
          <a:lstStyle/>
          <a:p>
            <a:pPr rtl="0"/>
            <a:r>
              <a:rPr lang="de-DE" dirty="0"/>
              <a:t>Inhalt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Datenstruktur</a:t>
            </a:r>
          </a:p>
          <a:p>
            <a:pPr rtl="0"/>
            <a:r>
              <a:rPr lang="de-DE" dirty="0"/>
              <a:t>Analyse</a:t>
            </a:r>
          </a:p>
          <a:p>
            <a:pPr rtl="0"/>
            <a:r>
              <a:rPr lang="de-DE" dirty="0"/>
              <a:t>Ergebnisse</a:t>
            </a:r>
          </a:p>
          <a:p>
            <a:pPr rtl="0"/>
            <a:r>
              <a:rPr lang="de-DE" dirty="0" err="1"/>
              <a:t>Machine</a:t>
            </a:r>
            <a:r>
              <a:rPr lang="de-DE" dirty="0"/>
              <a:t> Learning Modelle</a:t>
            </a:r>
          </a:p>
          <a:p>
            <a:pPr rtl="0"/>
            <a:r>
              <a:rPr lang="de-DE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735360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Datenstruktur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72816"/>
            <a:ext cx="8686800" cy="2304256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46405 verkaufte Automobile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Zeitraum 2011 bis 2021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71 verschiedene Marken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1844" y="620688"/>
            <a:ext cx="6469359" cy="504055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Verkaufszahlen über den Zeitraum 2011 bis 2021</a:t>
            </a:r>
          </a:p>
        </p:txBody>
      </p:sp>
      <p:pic>
        <p:nvPicPr>
          <p:cNvPr id="13" name="Inhaltsplatzhalter 12" descr="Ein Bild, das Text, Screenshot, Farbigkeit, Reihe enthält.">
            <a:extLst>
              <a:ext uri="{FF2B5EF4-FFF2-40B4-BE49-F238E27FC236}">
                <a16:creationId xmlns:a16="http://schemas.microsoft.com/office/drawing/2014/main" id="{0E91BC2E-F9B0-8AD1-A230-191A7A56A4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8102" y="1345262"/>
            <a:ext cx="9372619" cy="4892050"/>
          </a:xfr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3" y="476672"/>
            <a:ext cx="4251960" cy="576064"/>
          </a:xfrm>
        </p:spPr>
        <p:txBody>
          <a:bodyPr rtlCol="0"/>
          <a:lstStyle/>
          <a:p>
            <a:pPr rtl="0"/>
            <a:r>
              <a:rPr lang="de-DE" dirty="0"/>
              <a:t>71 vertretende Marken</a:t>
            </a:r>
          </a:p>
        </p:txBody>
      </p:sp>
      <p:pic>
        <p:nvPicPr>
          <p:cNvPr id="8" name="Inhaltsplatzhalter 7" descr="Ein Bild, das Text, Schrift, Grafiken, Typografie enthält.&#10;&#10;Automatisch generierte Beschreibung">
            <a:extLst>
              <a:ext uri="{FF2B5EF4-FFF2-40B4-BE49-F238E27FC236}">
                <a16:creationId xmlns:a16="http://schemas.microsoft.com/office/drawing/2014/main" id="{C02B56DF-AC04-792B-6A0D-7E97B33342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5160" y="1340768"/>
            <a:ext cx="9129906" cy="4680520"/>
          </a:xfrm>
        </p:spPr>
      </p:pic>
    </p:spTree>
    <p:extLst>
      <p:ext uri="{BB962C8B-B14F-4D97-AF65-F5344CB8AC3E}">
        <p14:creationId xmlns:p14="http://schemas.microsoft.com/office/powerpoint/2010/main" val="404552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663352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Analyse I </a:t>
            </a:r>
            <a:endParaRPr lang="de-DE" sz="1800" dirty="0"/>
          </a:p>
        </p:txBody>
      </p:sp>
      <p:pic>
        <p:nvPicPr>
          <p:cNvPr id="4" name="Grafik 3" descr="Ein Bild, das Text, Screenshot, Diagramm, Reihe enthält.">
            <a:extLst>
              <a:ext uri="{FF2B5EF4-FFF2-40B4-BE49-F238E27FC236}">
                <a16:creationId xmlns:a16="http://schemas.microsoft.com/office/drawing/2014/main" id="{9C0ED3A5-095F-2208-67E6-F609366B3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366" y="1194806"/>
            <a:ext cx="9720091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663352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Analyse II</a:t>
            </a:r>
          </a:p>
        </p:txBody>
      </p:sp>
      <p:pic>
        <p:nvPicPr>
          <p:cNvPr id="4" name="Grafik 3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436A4D93-C042-56BE-230A-397C6A03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79" y="1194806"/>
            <a:ext cx="9299466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7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663352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Analyse III</a:t>
            </a:r>
          </a:p>
        </p:txBody>
      </p:sp>
      <p:pic>
        <p:nvPicPr>
          <p:cNvPr id="6" name="Grafik 5" descr="Ein Bild, das Text, Screenshot, Zahl, Reihe enthält.">
            <a:extLst>
              <a:ext uri="{FF2B5EF4-FFF2-40B4-BE49-F238E27FC236}">
                <a16:creationId xmlns:a16="http://schemas.microsoft.com/office/drawing/2014/main" id="{04320ABF-E339-F868-C192-ECB20772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58" y="1194806"/>
            <a:ext cx="9390907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663352"/>
          </a:xfrm>
        </p:spPr>
        <p:txBody>
          <a:bodyPr rtlCol="0">
            <a:normAutofit/>
          </a:bodyPr>
          <a:lstStyle/>
          <a:p>
            <a:pPr rtl="0"/>
            <a:r>
              <a:rPr lang="de-DE" sz="3600" dirty="0"/>
              <a:t>Analyse IV</a:t>
            </a:r>
          </a:p>
        </p:txBody>
      </p:sp>
      <p:pic>
        <p:nvPicPr>
          <p:cNvPr id="12" name="Grafik 11" descr="Ein Bild, das Text, Screenshot, Diagramm, Reihe enthält.">
            <a:extLst>
              <a:ext uri="{FF2B5EF4-FFF2-40B4-BE49-F238E27FC236}">
                <a16:creationId xmlns:a16="http://schemas.microsoft.com/office/drawing/2014/main" id="{83022C70-35ED-F404-FD9C-B54EC33C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61" y="1268760"/>
            <a:ext cx="10486901" cy="51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chäftspräsentation &quot;kontrastreich&quot; 16: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95_TF02895266" id="{3D18B816-D0AB-428D-9F4F-0A8583250C1B}" vid="{2917ADB4-B5ED-416E-BBC0-1D9AFE92D180}"/>
    </a:ext>
  </a:extLst>
</a:theme>
</file>

<file path=ppt/theme/theme2.xml><?xml version="1.0" encoding="utf-8"?>
<a:theme xmlns:a="http://schemas.openxmlformats.org/drawingml/2006/main" name="Office-Design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„kontrastreich“ (Breitbild)</Template>
  <TotalTime>0</TotalTime>
  <Words>152</Words>
  <Application>Microsoft Office PowerPoint</Application>
  <PresentationFormat>Benutzerdefiniert</PresentationFormat>
  <Paragraphs>74</Paragraphs>
  <Slides>17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Franklin Gothic Medium</vt:lpstr>
      <vt:lpstr>Geschäftspräsentation "kontrastreich" 16:9</vt:lpstr>
      <vt:lpstr>Projekt AutoScout24</vt:lpstr>
      <vt:lpstr>Inhalt</vt:lpstr>
      <vt:lpstr>Datenstruktur</vt:lpstr>
      <vt:lpstr>PowerPoint-Präsentation</vt:lpstr>
      <vt:lpstr>PowerPoint-Präsentation</vt:lpstr>
      <vt:lpstr>Analyse I </vt:lpstr>
      <vt:lpstr>Analyse II</vt:lpstr>
      <vt:lpstr>Analyse III</vt:lpstr>
      <vt:lpstr>Analyse IV</vt:lpstr>
      <vt:lpstr>Zusammenfassung</vt:lpstr>
      <vt:lpstr>Preisentwicklung</vt:lpstr>
      <vt:lpstr>Verkaufsentwicklung</vt:lpstr>
      <vt:lpstr>Mögliche Ursachen</vt:lpstr>
      <vt:lpstr>Strategiewechsel Autoscout24 I </vt:lpstr>
      <vt:lpstr>Strategiewechsel Autoscout24 II</vt:lpstr>
      <vt:lpstr>Modelle</vt:lpstr>
      <vt:lpstr>Modelle im Vergleich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AutoScout</dc:title>
  <dc:creator>Digga H</dc:creator>
  <cp:lastModifiedBy>Digga H</cp:lastModifiedBy>
  <cp:revision>3</cp:revision>
  <dcterms:created xsi:type="dcterms:W3CDTF">2023-11-22T16:28:01Z</dcterms:created>
  <dcterms:modified xsi:type="dcterms:W3CDTF">2024-01-03T23:11:44Z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