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35B8-4582-4EC4-8ECA-9D1BBF091A98}" type="datetimeFigureOut">
              <a:rPr lang="en-US"/>
              <a:pPr>
                <a:defRPr/>
              </a:pPr>
              <a:t>10/02/2014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D68D3-5011-4668-8EC6-2C5492B80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5385A-D510-48F9-B9EB-0CBD01706780}" type="datetimeFigureOut">
              <a:rPr lang="en-US"/>
              <a:pPr>
                <a:defRPr/>
              </a:pPr>
              <a:t>10/02/2014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E73D-DF1A-4297-B9EB-67C91E99F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FDA79-3341-48EB-A91A-84E9B04943CC}" type="datetimeFigureOut">
              <a:rPr lang="en-US"/>
              <a:pPr>
                <a:defRPr/>
              </a:pPr>
              <a:t>10/02/2014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3E698-9561-4B8F-9791-14DA03418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617C-B315-4B64-B354-59008A573BA6}" type="datetimeFigureOut">
              <a:rPr lang="en-US"/>
              <a:pPr>
                <a:defRPr/>
              </a:pPr>
              <a:t>10/02/2014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EA63A-E8F6-4375-AE74-F5A2B47EE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083DE-4DED-43C8-BD3F-0EC60AE3322C}" type="datetimeFigureOut">
              <a:rPr lang="en-US"/>
              <a:pPr>
                <a:defRPr/>
              </a:pPr>
              <a:t>10/02/2014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204C7-49FB-4B1E-BA3B-C06A40C34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E2359-1A0C-4EA0-9D0B-434945F5FF48}" type="datetimeFigureOut">
              <a:rPr lang="en-US"/>
              <a:pPr>
                <a:defRPr/>
              </a:pPr>
              <a:t>10/02/2014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97451-5F0E-4438-9F2C-C4AD4A605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6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D0C5-5E29-4528-A930-CAF7939FE919}" type="datetimeFigureOut">
              <a:rPr lang="en-US"/>
              <a:pPr>
                <a:defRPr/>
              </a:pPr>
              <a:t>10/02/2014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A0B6B-13A7-4CEB-826E-59E1AD1BA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2D673-51DD-4E07-90FD-23E770AA8F12}" type="datetimeFigureOut">
              <a:rPr lang="en-US"/>
              <a:pPr>
                <a:defRPr/>
              </a:pPr>
              <a:t>10/02/2014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3ABA4-10B7-49AB-A6C6-179C2D3A4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6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ECE4E-6379-455C-9C5B-66455EDEE8F3}" type="datetimeFigureOut">
              <a:rPr lang="en-US"/>
              <a:pPr>
                <a:defRPr/>
              </a:pPr>
              <a:t>10/02/2014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74A5B-D924-41E8-B2EE-E1A4B76C1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2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8D842-E035-414C-8B60-A921E90CFD34}" type="datetimeFigureOut">
              <a:rPr lang="en-US"/>
              <a:pPr>
                <a:defRPr/>
              </a:pPr>
              <a:t>10/02/2014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129BA-0CE4-48AE-AFB7-F97B93E03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9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01C98-404C-46E7-A0C3-B5DD00997A40}" type="datetimeFigureOut">
              <a:rPr lang="en-US"/>
              <a:pPr>
                <a:defRPr/>
              </a:pPr>
              <a:t>10/02/2014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19520-F8E7-46FD-86FF-6DCA49793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553C7A-93C0-4E0B-A1D8-2EAE52ED1BAD}" type="datetimeFigureOut">
              <a:rPr lang="en-US"/>
              <a:pPr>
                <a:defRPr/>
              </a:pPr>
              <a:t>10/02/2014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59F929-76DF-4E80-80D3-5152BF2D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31824" y="621083"/>
            <a:ext cx="7769225" cy="5556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648313" y="1061242"/>
            <a:ext cx="0" cy="861646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58230" y="621083"/>
            <a:ext cx="14287" cy="55514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5" name="TextBox 16"/>
          <p:cNvSpPr txBox="1">
            <a:spLocks noChangeArrowheads="1"/>
          </p:cNvSpPr>
          <p:nvPr/>
        </p:nvSpPr>
        <p:spPr bwMode="auto">
          <a:xfrm>
            <a:off x="892175" y="695325"/>
            <a:ext cx="1520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Arial" charset="0"/>
              </a:rPr>
              <a:t>Challenge</a:t>
            </a:r>
            <a:endParaRPr lang="en-US" altLang="en-US" sz="1800" b="1" dirty="0">
              <a:latin typeface="Arial" charset="0"/>
            </a:endParaRPr>
          </a:p>
        </p:txBody>
      </p:sp>
      <p:sp>
        <p:nvSpPr>
          <p:cNvPr id="2056" name="TextBox 17"/>
          <p:cNvSpPr txBox="1">
            <a:spLocks noChangeArrowheads="1"/>
          </p:cNvSpPr>
          <p:nvPr/>
        </p:nvSpPr>
        <p:spPr bwMode="auto">
          <a:xfrm>
            <a:off x="2659061" y="691910"/>
            <a:ext cx="23314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Arial" charset="0"/>
              </a:rPr>
              <a:t>Post-Challenge</a:t>
            </a:r>
            <a:endParaRPr lang="en-US" altLang="en-US" sz="1800" b="1" dirty="0">
              <a:latin typeface="Arial" charset="0"/>
            </a:endParaRPr>
          </a:p>
        </p:txBody>
      </p:sp>
      <p:sp>
        <p:nvSpPr>
          <p:cNvPr id="2057" name="TextBox 18"/>
          <p:cNvSpPr txBox="1">
            <a:spLocks noChangeArrowheads="1"/>
          </p:cNvSpPr>
          <p:nvPr/>
        </p:nvSpPr>
        <p:spPr bwMode="auto">
          <a:xfrm>
            <a:off x="4744418" y="695325"/>
            <a:ext cx="3485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Arial" charset="0"/>
              </a:rPr>
              <a:t>Post-Certification</a:t>
            </a:r>
            <a:r>
              <a:rPr lang="en-US" altLang="en-US" sz="1600" b="1" dirty="0" smtClean="0">
                <a:latin typeface="Arial" charset="0"/>
              </a:rPr>
              <a:t> </a:t>
            </a:r>
            <a:endParaRPr lang="en-US" altLang="en-US" sz="1600" b="1" dirty="0"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46125" y="1066800"/>
            <a:ext cx="74834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0" name="TextBox 4"/>
          <p:cNvSpPr txBox="1">
            <a:spLocks noChangeArrowheads="1"/>
          </p:cNvSpPr>
          <p:nvPr/>
        </p:nvSpPr>
        <p:spPr bwMode="auto">
          <a:xfrm rot="16200000">
            <a:off x="1212138" y="2867434"/>
            <a:ext cx="1998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smtClean="0">
                <a:latin typeface="+mn-lt"/>
              </a:rPr>
              <a:t>Challenge Graduation</a:t>
            </a:r>
            <a:endParaRPr lang="en-US" altLang="en-US" sz="1400" b="1" dirty="0"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105400" y="616926"/>
            <a:ext cx="1" cy="5546356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8" name="TextBox 44"/>
          <p:cNvSpPr txBox="1">
            <a:spLocks noChangeArrowheads="1"/>
          </p:cNvSpPr>
          <p:nvPr/>
        </p:nvSpPr>
        <p:spPr bwMode="auto">
          <a:xfrm>
            <a:off x="-55563" y="152400"/>
            <a:ext cx="91440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Arial" charset="0"/>
              </a:rPr>
              <a:t>RVSR Competency-Based </a:t>
            </a:r>
            <a:r>
              <a:rPr lang="en-US" altLang="en-US" sz="2000" b="1" dirty="0">
                <a:latin typeface="Arial" charset="0"/>
              </a:rPr>
              <a:t>Training </a:t>
            </a:r>
            <a:r>
              <a:rPr lang="en-US" altLang="en-US" sz="2000" b="1" dirty="0" smtClean="0">
                <a:latin typeface="Arial" charset="0"/>
              </a:rPr>
              <a:t>Model</a:t>
            </a:r>
            <a:endParaRPr lang="en-US" altLang="en-US" sz="2000" b="1" dirty="0">
              <a:latin typeface="Arial" charset="0"/>
            </a:endParaRPr>
          </a:p>
        </p:txBody>
      </p:sp>
      <p:sp>
        <p:nvSpPr>
          <p:cNvPr id="2069" name="TextBox 29"/>
          <p:cNvSpPr txBox="1">
            <a:spLocks noChangeArrowheads="1"/>
          </p:cNvSpPr>
          <p:nvPr/>
        </p:nvSpPr>
        <p:spPr bwMode="auto">
          <a:xfrm rot="16200000">
            <a:off x="4298870" y="2867435"/>
            <a:ext cx="18646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smtClean="0">
                <a:latin typeface="+mn-lt"/>
              </a:rPr>
              <a:t>Skills Certification Test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3075" y="12118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025" y="1828800"/>
            <a:ext cx="1470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Sequenced Challenge Instruction </a:t>
            </a:r>
            <a:r>
              <a:rPr lang="en-US" b="1" dirty="0" smtClean="0"/>
              <a:t>(Items 1-61 on Slides 2 and 3)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659061" y="1811546"/>
            <a:ext cx="1828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Sequenced Post-challenge Instruction (</a:t>
            </a:r>
            <a:r>
              <a:rPr lang="en-US" b="1" dirty="0" smtClean="0"/>
              <a:t>Items 62-99 on Slides 2 and 3)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44508" y="1211818"/>
            <a:ext cx="2756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Sequenced Post-certification Instruction </a:t>
            </a:r>
            <a:r>
              <a:rPr lang="en-US" b="1" dirty="0" smtClean="0"/>
              <a:t>(Items 100-108 on the next </a:t>
            </a:r>
            <a:r>
              <a:rPr lang="en-US" b="1" dirty="0"/>
              <a:t>s</a:t>
            </a:r>
            <a:r>
              <a:rPr lang="en-US" b="1" dirty="0" smtClean="0"/>
              <a:t>lide) 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Plus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42092" y="3048000"/>
            <a:ext cx="231040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Skill Maintenance, which uses  </a:t>
            </a:r>
            <a:r>
              <a:rPr lang="en-US" altLang="en-US" u="sng" dirty="0" smtClean="0">
                <a:solidFill>
                  <a:prstClr val="black"/>
                </a:solidFill>
                <a:latin typeface="Calibri"/>
              </a:rPr>
              <a:t>practice assessments and consistency studies</a:t>
            </a:r>
            <a:r>
              <a:rPr lang="en-US" altLang="en-US" dirty="0" smtClean="0">
                <a:solidFill>
                  <a:prstClr val="black"/>
                </a:solidFill>
                <a:latin typeface="Calibri"/>
              </a:rPr>
              <a:t> to direct </a:t>
            </a:r>
            <a:r>
              <a:rPr lang="en-US" altLang="en-US" dirty="0">
                <a:solidFill>
                  <a:prstClr val="black"/>
                </a:solidFill>
                <a:latin typeface="Calibri"/>
              </a:rPr>
              <a:t>completion of </a:t>
            </a:r>
            <a:r>
              <a:rPr lang="en-US" altLang="en-US" dirty="0" smtClean="0">
                <a:solidFill>
                  <a:prstClr val="black"/>
                </a:solidFill>
                <a:latin typeface="Calibri"/>
              </a:rPr>
              <a:t>tailored NTC courses </a:t>
            </a:r>
            <a:r>
              <a:rPr lang="en-US" b="1" i="1" dirty="0" smtClean="0"/>
              <a:t>plus</a:t>
            </a:r>
            <a:r>
              <a:rPr lang="en-US" dirty="0" smtClean="0"/>
              <a:t> </a:t>
            </a:r>
            <a:r>
              <a:rPr lang="en-US" dirty="0"/>
              <a:t>additional items to be </a:t>
            </a:r>
            <a:r>
              <a:rPr lang="en-US" dirty="0" smtClean="0"/>
              <a:t>developed</a:t>
            </a:r>
            <a:r>
              <a:rPr lang="en-US" alt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altLang="en-US" dirty="0">
                <a:solidFill>
                  <a:prstClr val="black"/>
                </a:solidFill>
                <a:latin typeface="Calibri"/>
              </a:rPr>
            </a:br>
            <a:endParaRPr lang="en-US" altLang="en-US" dirty="0">
              <a:solidFill>
                <a:prstClr val="black"/>
              </a:solidFill>
              <a:latin typeface="Calibri"/>
            </a:endParaRPr>
          </a:p>
          <a:p>
            <a:pPr algn="ctr"/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004195" y="6241118"/>
            <a:ext cx="122418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20000"/>
              </a:spcBef>
              <a:buFont typeface="Arial" charset="0"/>
              <a:buNone/>
              <a:defRPr sz="1000">
                <a:solidFill>
                  <a:schemeClr val="accent3">
                    <a:lumMod val="50000"/>
                  </a:schemeClr>
                </a:solidFill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/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/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/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9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Skills Certification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Practice Assessment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2787505" y="5175264"/>
            <a:ext cx="1325692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20000"/>
              </a:spcBef>
              <a:buFont typeface="Arial" charset="0"/>
              <a:buNone/>
              <a:defRPr sz="1000">
                <a:solidFill>
                  <a:schemeClr val="accent3">
                    <a:lumMod val="50000"/>
                  </a:schemeClr>
                </a:solidFill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/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/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/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1 year Post Challenge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657600" y="3200400"/>
            <a:ext cx="6620" cy="2962882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96683" y="6241118"/>
            <a:ext cx="93738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20000"/>
              </a:spcBef>
              <a:buFont typeface="Arial" charset="0"/>
              <a:buNone/>
              <a:defRPr sz="1000">
                <a:solidFill>
                  <a:schemeClr val="accent3">
                    <a:lumMod val="50000"/>
                  </a:schemeClr>
                </a:solidFill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/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/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/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9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End-of-Challenge Assessment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525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Challenge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61188"/>
              </p:ext>
            </p:extLst>
          </p:nvPr>
        </p:nvGraphicFramePr>
        <p:xfrm>
          <a:off x="3485434" y="376654"/>
          <a:ext cx="2706532" cy="5854152"/>
        </p:xfrm>
        <a:graphic>
          <a:graphicData uri="http://schemas.openxmlformats.org/drawingml/2006/table">
            <a:tbl>
              <a:tblPr firstRow="1" firstCol="1" bandRow="1"/>
              <a:tblGrid>
                <a:gridCol w="180781"/>
                <a:gridCol w="2525751"/>
              </a:tblGrid>
              <a:tr h="1582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Understanding the Need for VA Examinations </a:t>
                      </a: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9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Routine Future Examination TPSS  (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VA 3884911)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Temporary Total Disability due to Hospitalization/Convalescence TPSS: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Lesson 1: 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Evaluate Temporary Total Disability Due to Hospitalization and/or Convalescence (VA 3884922)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Temporary Total Disability due to Hospitalization/Convalescence TPSS: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Lesson 2: 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Restore Disability Ratings Following Temporary Total Disability Due to Hospitalization/Convalescence (VA 3884925)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Paragraph 4.28 to 4.30 Ratings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Due Process (Intermediate) (VA 1197929)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5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Ancillary Benefits and Special Purposes TPSS: Lesson 1: Dependents Education Assistance  (VA 3884942)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2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69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Ancillary Benefits and Special Purposes TPSS: Lesson 2: Automobile Allowance and Adaptive Equipment  (VA 3884946)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70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Ancillary Benefits and Special Purposes TPSS: Lesson 3: Vocational Rehabilitation and Employment (VA 3884948)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71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PTSD TPSS: Lesson 1: Evaluate Claims for PTSD (VA 3885017)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72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PTSD TPSS: Lesson 2: Rate Claims for PTSD (VA 3885019)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73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PTSD TPSS: Lesson 3: PTSD and Veteran Competency (VA 3885021)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74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PTSD TPSS: Lesson 4: PTSD and Individual </a:t>
                      </a:r>
                      <a:r>
                        <a:rPr lang="en-US" sz="800" kern="12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Unemployability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Benefits Competency (VA 3885022)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75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PTSD TPSS: Lesson 5: PTSD and Ancillary Benefits (VA 3885023)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76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TDIU TPSS (VA 3885168)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7778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Military Sexual Trauma VHA Sensitivity Training (VA 1688383)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79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PTSD Due to MST Lesson 1 Introduction (VA 3884495)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80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PTSD Due to MST Lesson 2 Regulations (VA 3884497) 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81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PTSD due to MST Lesson 3 Development (VA 3884498) 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82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PTSD due to MST Lesson 4 Rating  (VA 3884453) 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83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Rating Hearing Loss/Tinnitus (Intermediate) (VA 1202931)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84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Rating Vision and Eye Conditions (Journey) (VA 1209927)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85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Dental Ratings in RBA2000 (VA 1209929)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86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Module 1: Introduction to Residuals of Traumatic Brain Injury (VA 3867449))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0400" y="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Post-challenge</a:t>
            </a:r>
            <a:endParaRPr lang="en-US" sz="1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11910"/>
              </p:ext>
            </p:extLst>
          </p:nvPr>
        </p:nvGraphicFramePr>
        <p:xfrm>
          <a:off x="428625" y="367129"/>
          <a:ext cx="3000375" cy="6315734"/>
        </p:xfrm>
        <a:graphic>
          <a:graphicData uri="http://schemas.openxmlformats.org/drawingml/2006/table">
            <a:tbl>
              <a:tblPr firstRow="1" firstCol="1" bandRow="1"/>
              <a:tblGrid>
                <a:gridCol w="244744"/>
                <a:gridCol w="2755631"/>
              </a:tblGrid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Introduction to VA and VBA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Whom Do We Serve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Mission and Vision of the VA and VBA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Core Values and Core Competencies of the VA and VBA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Overview of the Compensation Service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How RVSRs Meet the Need of Veterans and Their Dependents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Positive and Appropriate Attitudes and Behaviors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VA Terminology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Anatomy of a C-File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VA Forms 21-526 Series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DBQ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Types of Claims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PIES and Record Management</a:t>
                      </a:r>
                      <a:endParaRPr lang="en-US" sz="1000" dirty="0">
                        <a:cs typeface="+mn-cs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Overview of the Claims Process – Part 1 (Pre-determination)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Overview of the Claims Process – Part 2 (Determination)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Overview of the Claims Process – Part 3 (Post - Determination)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The Role of the RVSR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Review of RVSR Core Competencies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RVSR References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Overview of Federal Department or Agency Records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General</a:t>
                      </a:r>
                      <a:r>
                        <a:rPr lang="en-US" sz="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Policy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dirty="0" smtClean="0"/>
                        <a:t>Overview</a:t>
                      </a:r>
                      <a:r>
                        <a:rPr lang="en-US" sz="800" baseline="0" dirty="0" smtClean="0"/>
                        <a:t> of the Ratings Process</a:t>
                      </a:r>
                      <a:endParaRPr lang="en-US" sz="800" dirty="0" smtClean="0"/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Duty to Assist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Effective Dates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Introduction to SMC/SMP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Introduction to Ancillary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Benefits</a:t>
                      </a: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Introduction to CUE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Introduction to Medical Issues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Records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and Lay Evidence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The Rating Schedule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Examinations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Evaluating Disabilities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Compensation TPSS</a:t>
                      </a:r>
                      <a:r>
                        <a:rPr lang="en-US" sz="8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: Lesson 1 Requirements for Rating Activity 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(VA 3884966)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Compensation TPSS : Lesson 2: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Service-Connected Disability (VA 3884967)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Compensation TPSS: Lesson 3: Disability Rating (VA 3884968)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Compensation TPSS :</a:t>
                      </a:r>
                      <a:r>
                        <a:rPr lang="en-US" sz="8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Lesson 4: Rating Considerations (VA3884969)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Compensation TPSS: Lesson 5: Rating Decisions (VA 3884970)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Compensation</a:t>
                      </a:r>
                      <a:r>
                        <a:rPr lang="en-US" sz="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TPSS: End-Of-Course Test </a:t>
                      </a:r>
                      <a:r>
                        <a:rPr lang="en-US" sz="8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(VA 3884974)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39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Non-Original Compensation TPSS: Lesson 1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: Lesson 1: Evaluate Non-Original Compensation Claims for Disability Compensation (VA 3884951)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Pension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TPSS: Lesson 1: Verifying a Pension Claim is Ready For Rating Decision (VA 3884982)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7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Pension TPSS: Lesson 2: Evaluating Pension Claim Evidence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(VA 3884983)</a:t>
                      </a:r>
                      <a:endParaRPr lang="en-US" sz="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22263"/>
              </p:ext>
            </p:extLst>
          </p:nvPr>
        </p:nvGraphicFramePr>
        <p:xfrm>
          <a:off x="6248400" y="367129"/>
          <a:ext cx="2514600" cy="1797586"/>
        </p:xfrm>
        <a:graphic>
          <a:graphicData uri="http://schemas.openxmlformats.org/drawingml/2006/table">
            <a:tbl>
              <a:tblPr firstRow="1" firstCol="1" bandRow="1"/>
              <a:tblGrid>
                <a:gridCol w="304800"/>
                <a:gridCol w="2209800"/>
              </a:tblGrid>
              <a:tr h="2468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Asbestos Exposure Related Claims (VA 1306941)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Claims Based on Exposure to Ionizing Radiation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Vietnam War Primer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POW Claims Development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Subordinate Issues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Higher Level Special Monthy Compensation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Fully Developed Claims (FDC) (Self Study)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Telephone Development and Customer Service Skills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VBMS Conducting Searches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1200" y="9525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Post-certification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24600" y="39624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DISTRIBUTE WITHOUT PERMISSION FROM TT&amp;E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4600" y="2438400"/>
            <a:ext cx="251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Challenge:              141.0 hours</a:t>
            </a:r>
          </a:p>
          <a:p>
            <a:r>
              <a:rPr lang="en-US" sz="1400" b="1" dirty="0" smtClean="0"/>
              <a:t>Post-challenge:     TBD hours</a:t>
            </a:r>
          </a:p>
          <a:p>
            <a:r>
              <a:rPr lang="en-US" sz="1400" b="1" dirty="0" smtClean="0"/>
              <a:t>Post-certification:  18.25 hours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Total:                       TBD hours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855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525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Challenge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56118"/>
              </p:ext>
            </p:extLst>
          </p:nvPr>
        </p:nvGraphicFramePr>
        <p:xfrm>
          <a:off x="3485434" y="376654"/>
          <a:ext cx="2706532" cy="2533194"/>
        </p:xfrm>
        <a:graphic>
          <a:graphicData uri="http://schemas.openxmlformats.org/drawingml/2006/table">
            <a:tbl>
              <a:tblPr firstRow="1" firstCol="1" bandRow="1"/>
              <a:tblGrid>
                <a:gridCol w="180781"/>
                <a:gridCol w="2525751"/>
              </a:tblGrid>
              <a:tr h="1582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TBI TPSS - Module 2: Reviewing the Claim (VA 3867451)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7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TBI TPSS - Module 3: Evaluating the Claim  (VA 3867452)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9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89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Agent Orange Claims - A Review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(VA 1202947)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Appeals TPSS: Lesson 4 Certify a Case to the BVA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Appeals TPSS: Lesson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6;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BVA/Court Decisions and Remands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How to Rate ALS (VA 1310293)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Complications of Diabetes (VA 1209942)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ART - Advanced Endocrine (VA 3869249)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ART - Gulf War Syndrome (VA 3869252)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ART- Traumatic Brain Injury (VA 3869253)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ART- Individual Unemployability (VA 3869257)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Application of the Amputation Rule, Pyramiding, and Gunshot Wounds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99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Herbicide Exposure Claims Development (VA 610933)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78" marR="28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0400" y="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Post-challenge</a:t>
            </a:r>
            <a:endParaRPr lang="en-US" sz="1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29051"/>
              </p:ext>
            </p:extLst>
          </p:nvPr>
        </p:nvGraphicFramePr>
        <p:xfrm>
          <a:off x="428625" y="367129"/>
          <a:ext cx="3000375" cy="2863783"/>
        </p:xfrm>
        <a:graphic>
          <a:graphicData uri="http://schemas.openxmlformats.org/drawingml/2006/table">
            <a:tbl>
              <a:tblPr firstRow="1" firstCol="1" bandRow="1"/>
              <a:tblGrid>
                <a:gridCol w="244744"/>
                <a:gridCol w="2755631"/>
              </a:tblGrid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Pension TPSS: Lesson 3: Qualifying Total, Permanent, and Unemployable Claimants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Pension TPSS: Lesson 4: Appraising Special Pension Circumstances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Pension TPSS: Lesson 5: Assigning Effective Dates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Pension End-Of-Course Test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Pension TPSS: Lesson 1: Evaluate New Pension Claims (VA 3884915)</a:t>
                      </a: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TPSS Musculoskeletal (VA 3732256)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TPSS Cardiovascular (VA 1369046)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49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TPSS Auditory (VA 3792261)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TPSS Respiratory (VA 3732257)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TPSS Neurological (VA 1369048)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TPSS Endocrine (VA 3495970)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TPSS Hemic &amp; Lymphatic (VA 3495968)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TPSS Mental Disorders (VA 3732258)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TPSS Digestive (VA 3495967)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TPSS Vision (VA 3732259)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TPSS Dental (VA 3775446)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TPSS Genitourinary  (VA 3775444)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59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TPSS Gynecological (VA 3495969)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Medical TPSS for Infectious Diseases (VA 3792262)</a:t>
                      </a:r>
                      <a:endParaRPr lang="en-US" sz="800" dirty="0" smtClean="0"/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Medical TPSS for Skin (VA 3775445)</a:t>
                      </a:r>
                      <a:endParaRPr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7" marR="21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24600" y="282833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DISTRIBUTE WITHOUT PERMISSION FROM TT&amp;E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1142</Words>
  <Application>Microsoft Office PowerPoint</Application>
  <PresentationFormat>On-screen Show (4:3)</PresentationFormat>
  <Paragraphs>242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Dept. of Veterans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Pearson, Jeffrey, VBASPT</dc:creator>
  <cp:lastModifiedBy>Pearson, Jeffrey, VBASPT</cp:lastModifiedBy>
  <cp:revision>144</cp:revision>
  <cp:lastPrinted>2014-04-29T14:11:13Z</cp:lastPrinted>
  <dcterms:created xsi:type="dcterms:W3CDTF">2014-02-14T15:34:12Z</dcterms:created>
  <dcterms:modified xsi:type="dcterms:W3CDTF">2014-10-02T13:51:15Z</dcterms:modified>
</cp:coreProperties>
</file>