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10" d="100"/>
          <a:sy n="110" d="100"/>
        </p:scale>
        <p:origin x="-51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535B8-4582-4EC4-8ECA-9D1BBF091A98}" type="datetimeFigureOut">
              <a:rPr lang="en-US"/>
              <a:pPr>
                <a:defRPr/>
              </a:pPr>
              <a:t>09/30/2014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CD68D3-5011-4668-8EC6-2C5492B80D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8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5385A-D510-48F9-B9EB-0CBD01706780}" type="datetimeFigureOut">
              <a:rPr lang="en-US"/>
              <a:pPr>
                <a:defRPr/>
              </a:pPr>
              <a:t>09/30/2014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7E73D-DF1A-4297-B9EB-67C91E99F4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2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FDA79-3341-48EB-A91A-84E9B04943CC}" type="datetimeFigureOut">
              <a:rPr lang="en-US"/>
              <a:pPr>
                <a:defRPr/>
              </a:pPr>
              <a:t>09/30/2014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3E698-9561-4B8F-9791-14DA034180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7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0617C-B315-4B64-B354-59008A573BA6}" type="datetimeFigureOut">
              <a:rPr lang="en-US"/>
              <a:pPr>
                <a:defRPr/>
              </a:pPr>
              <a:t>09/30/2014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EA63A-E8F6-4375-AE74-F5A2B47EE4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1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083DE-4DED-43C8-BD3F-0EC60AE3322C}" type="datetimeFigureOut">
              <a:rPr lang="en-US"/>
              <a:pPr>
                <a:defRPr/>
              </a:pPr>
              <a:t>09/30/2014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204C7-49FB-4B1E-BA3B-C06A40C340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7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DE2359-1A0C-4EA0-9D0B-434945F5FF48}" type="datetimeFigureOut">
              <a:rPr lang="en-US"/>
              <a:pPr>
                <a:defRPr/>
              </a:pPr>
              <a:t>09/30/2014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97451-5F0E-4438-9F2C-C4AD4A6056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6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2D0C5-5E29-4528-A930-CAF7939FE919}" type="datetimeFigureOut">
              <a:rPr lang="en-US"/>
              <a:pPr>
                <a:defRPr/>
              </a:pPr>
              <a:t>09/30/2014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A0B6B-13A7-4CEB-826E-59E1AD1BA4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2D673-51DD-4E07-90FD-23E770AA8F12}" type="datetimeFigureOut">
              <a:rPr lang="en-US"/>
              <a:pPr>
                <a:defRPr/>
              </a:pPr>
              <a:t>09/30/2014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3ABA4-10B7-49AB-A6C6-179C2D3A44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6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ECE4E-6379-455C-9C5B-66455EDEE8F3}" type="datetimeFigureOut">
              <a:rPr lang="en-US"/>
              <a:pPr>
                <a:defRPr/>
              </a:pPr>
              <a:t>09/30/2014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74A5B-D924-41E8-B2EE-E1A4B76C1F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2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8D842-E035-414C-8B60-A921E90CFD34}" type="datetimeFigureOut">
              <a:rPr lang="en-US"/>
              <a:pPr>
                <a:defRPr/>
              </a:pPr>
              <a:t>09/30/2014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129BA-0CE4-48AE-AFB7-F97B93E039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9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01C98-404C-46E7-A0C3-B5DD00997A40}" type="datetimeFigureOut">
              <a:rPr lang="en-US"/>
              <a:pPr>
                <a:defRPr/>
              </a:pPr>
              <a:t>09/30/2014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19520-F8E7-46FD-86FF-6DCA49793C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4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C553C7A-93C0-4E0B-A1D8-2EAE52ED1BAD}" type="datetimeFigureOut">
              <a:rPr lang="en-US"/>
              <a:pPr>
                <a:defRPr/>
              </a:pPr>
              <a:t>09/30/2014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359F929-76DF-4E80-80D3-5152BF2DA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55563" y="152400"/>
            <a:ext cx="9144001" cy="6595575"/>
            <a:chOff x="-55563" y="152400"/>
            <a:chExt cx="9144001" cy="6595575"/>
          </a:xfrm>
        </p:grpSpPr>
        <p:sp>
          <p:nvSpPr>
            <p:cNvPr id="7" name="Rounded Rectangle 6"/>
            <p:cNvSpPr/>
            <p:nvPr/>
          </p:nvSpPr>
          <p:spPr>
            <a:xfrm>
              <a:off x="641349" y="584742"/>
              <a:ext cx="7769225" cy="555625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2358229" y="587123"/>
              <a:ext cx="14287" cy="555148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55" name="TextBox 16"/>
            <p:cNvSpPr txBox="1">
              <a:spLocks noChangeArrowheads="1"/>
            </p:cNvSpPr>
            <p:nvPr/>
          </p:nvSpPr>
          <p:spPr bwMode="auto">
            <a:xfrm>
              <a:off x="892175" y="695325"/>
              <a:ext cx="15208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 smtClean="0">
                  <a:latin typeface="Arial" charset="0"/>
                </a:rPr>
                <a:t>Challenge</a:t>
              </a:r>
              <a:endParaRPr lang="en-US" altLang="en-US" sz="1800" b="1" dirty="0">
                <a:latin typeface="Arial" charset="0"/>
              </a:endParaRPr>
            </a:p>
          </p:txBody>
        </p:sp>
        <p:sp>
          <p:nvSpPr>
            <p:cNvPr id="2056" name="TextBox 17"/>
            <p:cNvSpPr txBox="1">
              <a:spLocks noChangeArrowheads="1"/>
            </p:cNvSpPr>
            <p:nvPr/>
          </p:nvSpPr>
          <p:spPr bwMode="auto">
            <a:xfrm>
              <a:off x="1992270" y="691910"/>
              <a:ext cx="33115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 smtClean="0">
                  <a:latin typeface="Arial" charset="0"/>
                </a:rPr>
                <a:t>Post-Challenge</a:t>
              </a:r>
              <a:endParaRPr lang="en-US" altLang="en-US" sz="1800" b="1" dirty="0">
                <a:latin typeface="Arial" charset="0"/>
              </a:endParaRPr>
            </a:p>
          </p:txBody>
        </p:sp>
        <p:sp>
          <p:nvSpPr>
            <p:cNvPr id="2057" name="TextBox 18"/>
            <p:cNvSpPr txBox="1">
              <a:spLocks noChangeArrowheads="1"/>
            </p:cNvSpPr>
            <p:nvPr/>
          </p:nvSpPr>
          <p:spPr bwMode="auto">
            <a:xfrm>
              <a:off x="4744418" y="695325"/>
              <a:ext cx="34851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 smtClean="0">
                  <a:latin typeface="Arial" charset="0"/>
                </a:rPr>
                <a:t>Post-Certification</a:t>
              </a:r>
              <a:r>
                <a:rPr lang="en-US" altLang="en-US" sz="1600" b="1" dirty="0" smtClean="0">
                  <a:latin typeface="Arial" charset="0"/>
                </a:rPr>
                <a:t> </a:t>
              </a:r>
              <a:endParaRPr lang="en-US" altLang="en-US" sz="1600" b="1" dirty="0">
                <a:latin typeface="Arial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V="1">
              <a:off x="746125" y="1061242"/>
              <a:ext cx="7559675" cy="555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60" name="TextBox 4"/>
            <p:cNvSpPr txBox="1">
              <a:spLocks noChangeArrowheads="1"/>
            </p:cNvSpPr>
            <p:nvPr/>
          </p:nvSpPr>
          <p:spPr bwMode="auto">
            <a:xfrm rot="16200000">
              <a:off x="1204995" y="3236215"/>
              <a:ext cx="199869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 dirty="0" smtClean="0">
                  <a:latin typeface="+mn-lt"/>
                </a:rPr>
                <a:t>Challenge Graduation</a:t>
              </a:r>
              <a:endParaRPr lang="en-US" altLang="en-US" sz="1400" b="1" dirty="0">
                <a:latin typeface="+mn-lt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5112591" y="595674"/>
              <a:ext cx="1" cy="5546356"/>
            </a:xfrm>
            <a:prstGeom prst="line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68" name="TextBox 44"/>
            <p:cNvSpPr txBox="1">
              <a:spLocks noChangeArrowheads="1"/>
            </p:cNvSpPr>
            <p:nvPr/>
          </p:nvSpPr>
          <p:spPr bwMode="auto">
            <a:xfrm>
              <a:off x="-55563" y="152400"/>
              <a:ext cx="914400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 dirty="0" smtClean="0">
                  <a:latin typeface="Arial" charset="0"/>
                </a:rPr>
                <a:t>VSR Competency-Based </a:t>
              </a:r>
              <a:r>
                <a:rPr lang="en-US" altLang="en-US" sz="2000" b="1" dirty="0">
                  <a:latin typeface="Arial" charset="0"/>
                </a:rPr>
                <a:t>Training </a:t>
              </a:r>
              <a:r>
                <a:rPr lang="en-US" altLang="en-US" sz="2000" b="1" dirty="0" smtClean="0">
                  <a:latin typeface="Arial" charset="0"/>
                </a:rPr>
                <a:t>Model</a:t>
              </a:r>
              <a:endParaRPr lang="en-US" altLang="en-US" sz="2000" b="1" dirty="0">
                <a:latin typeface="Arial" charset="0"/>
              </a:endParaRPr>
            </a:p>
          </p:txBody>
        </p:sp>
        <p:sp>
          <p:nvSpPr>
            <p:cNvPr id="2069" name="TextBox 29"/>
            <p:cNvSpPr txBox="1">
              <a:spLocks noChangeArrowheads="1"/>
            </p:cNvSpPr>
            <p:nvPr/>
          </p:nvSpPr>
          <p:spPr bwMode="auto">
            <a:xfrm rot="16200000">
              <a:off x="4298870" y="2867435"/>
              <a:ext cx="18646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 dirty="0" smtClean="0">
                  <a:latin typeface="+mn-lt"/>
                </a:rPr>
                <a:t>Skills Cert Test</a:t>
              </a:r>
              <a:endParaRPr lang="en-US" altLang="en-US" sz="1400" b="1" dirty="0">
                <a:latin typeface="+mn-lt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553075" y="121181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35025" y="1331542"/>
              <a:ext cx="14700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Sequenced Pre-D Challenge Instruction </a:t>
              </a:r>
              <a:r>
                <a:rPr lang="en-US" b="1" dirty="0" smtClean="0"/>
                <a:t>(items 1-59 on the list)</a:t>
              </a:r>
              <a:endParaRPr lang="en-US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95600" y="1996648"/>
              <a:ext cx="1620837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Sequenced Post-challenge Instruction </a:t>
              </a:r>
              <a:r>
                <a:rPr lang="en-US" sz="1400" b="1" dirty="0" smtClean="0"/>
                <a:t>(selected from items 76-146 on the list)</a:t>
              </a:r>
            </a:p>
            <a:p>
              <a:endParaRPr lang="en-US" sz="14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44508" y="1211818"/>
              <a:ext cx="275649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Sequenced Post-certification Instruction </a:t>
              </a:r>
              <a:r>
                <a:rPr lang="en-US" b="1" dirty="0" smtClean="0"/>
                <a:t>(selected from items 147-158 on the list)</a:t>
              </a:r>
            </a:p>
            <a:p>
              <a:pPr algn="ctr"/>
              <a:endParaRPr lang="en-US" b="1" dirty="0" smtClean="0"/>
            </a:p>
            <a:p>
              <a:pPr algn="ctr"/>
              <a:r>
                <a:rPr lang="en-US" b="1" dirty="0" smtClean="0"/>
                <a:t>Plus</a:t>
              </a:r>
              <a:endParaRPr lang="en-US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67552" y="3009781"/>
              <a:ext cx="2310402" cy="2831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Skill Maintenance, which uses  </a:t>
              </a:r>
              <a:r>
                <a:rPr lang="en-US" altLang="en-US" u="sng" dirty="0" smtClean="0">
                  <a:solidFill>
                    <a:prstClr val="black"/>
                  </a:solidFill>
                  <a:latin typeface="Calibri"/>
                </a:rPr>
                <a:t>practice tests and consistency studies </a:t>
              </a:r>
              <a:r>
                <a:rPr lang="en-US" altLang="en-US" dirty="0" smtClean="0">
                  <a:solidFill>
                    <a:prstClr val="black"/>
                  </a:solidFill>
                  <a:latin typeface="Calibri"/>
                </a:rPr>
                <a:t>to direct </a:t>
              </a:r>
              <a:r>
                <a:rPr lang="en-US" altLang="en-US" dirty="0">
                  <a:solidFill>
                    <a:prstClr val="black"/>
                  </a:solidFill>
                  <a:latin typeface="Calibri"/>
                </a:rPr>
                <a:t>completion of </a:t>
              </a:r>
              <a:r>
                <a:rPr lang="en-US" altLang="en-US" dirty="0" smtClean="0">
                  <a:solidFill>
                    <a:prstClr val="black"/>
                  </a:solidFill>
                  <a:latin typeface="Calibri"/>
                </a:rPr>
                <a:t>tailored NTC courses </a:t>
              </a:r>
              <a:r>
                <a:rPr lang="en-US" b="1" i="1" dirty="0" smtClean="0"/>
                <a:t>plus</a:t>
              </a:r>
              <a:r>
                <a:rPr lang="en-US" dirty="0" smtClean="0"/>
                <a:t> </a:t>
              </a:r>
              <a:r>
                <a:rPr lang="en-US" dirty="0"/>
                <a:t>additional items to be </a:t>
              </a:r>
              <a:r>
                <a:rPr lang="en-US" dirty="0" smtClean="0"/>
                <a:t>developed</a:t>
              </a:r>
              <a:r>
                <a:rPr lang="en-US" altLang="en-US" dirty="0">
                  <a:solidFill>
                    <a:prstClr val="black"/>
                  </a:solidFill>
                  <a:latin typeface="Calibri"/>
                </a:rPr>
                <a:t/>
              </a:r>
              <a:br>
                <a:rPr lang="en-US" altLang="en-US" dirty="0">
                  <a:solidFill>
                    <a:prstClr val="black"/>
                  </a:solidFill>
                  <a:latin typeface="Calibri"/>
                </a:rPr>
              </a:br>
              <a:endParaRPr lang="en-US" altLang="en-US" dirty="0">
                <a:solidFill>
                  <a:prstClr val="black"/>
                </a:solidFill>
                <a:latin typeface="Calibri"/>
              </a:endParaRPr>
            </a:p>
            <a:p>
              <a:pPr algn="ctr"/>
              <a:endParaRPr lang="en-US" sz="1600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663554" y="3200400"/>
              <a:ext cx="0" cy="2958055"/>
            </a:xfrm>
            <a:prstGeom prst="line">
              <a:avLst/>
            </a:prstGeom>
            <a:ln w="15875">
              <a:solidFill>
                <a:srgbClr val="0070C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16200000">
              <a:off x="2832437" y="5175263"/>
              <a:ext cx="138921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spcBef>
                  <a:spcPct val="20000"/>
                </a:spcBef>
                <a:buFont typeface="Arial" charset="0"/>
                <a:buNone/>
                <a:defRPr sz="1000">
                  <a:solidFill>
                    <a:schemeClr val="accent3">
                      <a:lumMod val="50000"/>
                    </a:schemeClr>
                  </a:solidFill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/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/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/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/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/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/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/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/>
              </a:lvl9pPr>
            </a:lstStyle>
            <a:p>
              <a:r>
                <a:rPr lang="en-US" b="1" dirty="0" smtClean="0">
                  <a:solidFill>
                    <a:schemeClr val="tx1"/>
                  </a:solidFill>
                </a:rPr>
                <a:t>1 year Post Challenge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194864" y="6163200"/>
              <a:ext cx="93738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spcBef>
                  <a:spcPct val="20000"/>
                </a:spcBef>
                <a:buFont typeface="Arial" charset="0"/>
                <a:buNone/>
                <a:defRPr sz="1000">
                  <a:solidFill>
                    <a:schemeClr val="accent3">
                      <a:lumMod val="50000"/>
                    </a:schemeClr>
                  </a:solidFill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/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/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/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/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/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/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/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/>
              </a:lvl9pPr>
            </a:lstStyle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Skills Cert 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Practice Assessment 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96683" y="6172632"/>
              <a:ext cx="937380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spcBef>
                  <a:spcPct val="20000"/>
                </a:spcBef>
                <a:buFont typeface="Arial" charset="0"/>
                <a:buNone/>
                <a:defRPr sz="1000">
                  <a:solidFill>
                    <a:schemeClr val="accent3">
                      <a:lumMod val="50000"/>
                    </a:schemeClr>
                  </a:solidFill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/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/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/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/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/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/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/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/>
              </a:lvl9pPr>
            </a:lstStyle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End-of-Challenge Assessment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56884" y="3810000"/>
              <a:ext cx="14700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Sequenced Post-D Challenge Instruction </a:t>
              </a:r>
              <a:r>
                <a:rPr lang="en-US" b="1" dirty="0" smtClean="0"/>
                <a:t>(items 60-75 on the list)</a:t>
              </a:r>
              <a:endParaRPr lang="en-US" b="1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3693744" y="1087327"/>
              <a:ext cx="1" cy="956386"/>
            </a:xfrm>
            <a:prstGeom prst="line">
              <a:avLst/>
            </a:prstGeom>
            <a:ln w="15875">
              <a:solidFill>
                <a:srgbClr val="0070C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426792" y="6200699"/>
              <a:ext cx="137159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spcBef>
                  <a:spcPct val="20000"/>
                </a:spcBef>
                <a:buFont typeface="Arial" charset="0"/>
                <a:buNone/>
                <a:defRPr sz="1000">
                  <a:solidFill>
                    <a:schemeClr val="accent3">
                      <a:lumMod val="50000"/>
                    </a:schemeClr>
                  </a:solidFill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/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/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/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/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/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/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/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/>
              </a:lvl9pPr>
            </a:lstStyle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Skills Cert Test 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4257912" y="5175263"/>
              <a:ext cx="138921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spcBef>
                  <a:spcPct val="20000"/>
                </a:spcBef>
                <a:buFont typeface="Arial" charset="0"/>
                <a:buNone/>
                <a:defRPr sz="1000">
                  <a:solidFill>
                    <a:schemeClr val="accent3">
                      <a:lumMod val="50000"/>
                    </a:schemeClr>
                  </a:solidFill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/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/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/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/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/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/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/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/>
              </a:lvl9pPr>
            </a:lstStyle>
            <a:p>
              <a:r>
                <a:rPr lang="en-US" b="1" dirty="0" smtClean="0">
                  <a:solidFill>
                    <a:schemeClr val="tx1"/>
                  </a:solidFill>
                </a:rPr>
                <a:t>2 years Post Challenge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9525"/>
            <a:ext cx="327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Pre-D Challenge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00732" y="10424"/>
            <a:ext cx="327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Post-D Challenge</a:t>
            </a:r>
            <a:endParaRPr lang="en-US" sz="1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343400" y="6477000"/>
            <a:ext cx="327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DRAFT - NOT FOR DISTRIBUTION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424632" y="3124200"/>
            <a:ext cx="31953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Challenge:             114.5 hours</a:t>
            </a:r>
          </a:p>
          <a:p>
            <a:r>
              <a:rPr lang="en-US" sz="1400" b="1" dirty="0" smtClean="0"/>
              <a:t>Post-challenge:    231.5 hours</a:t>
            </a:r>
          </a:p>
          <a:p>
            <a:r>
              <a:rPr lang="en-US" sz="1400" b="1" dirty="0" smtClean="0"/>
              <a:t>Post-certification:  21.5 hours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Total:                       367.5 hours</a:t>
            </a:r>
            <a:endParaRPr lang="en-US" sz="1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597101"/>
              </p:ext>
            </p:extLst>
          </p:nvPr>
        </p:nvGraphicFramePr>
        <p:xfrm>
          <a:off x="152400" y="253871"/>
          <a:ext cx="3782754" cy="65153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7548"/>
                <a:gridCol w="3485206"/>
              </a:tblGrid>
              <a:tr h="646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 dirty="0">
                          <a:effectLst/>
                        </a:rPr>
                        <a:t>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 dirty="0">
                          <a:effectLst/>
                        </a:rPr>
                        <a:t>Introduction to IWT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646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VA Values (VSRO)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646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Veteran Support  (VSRO)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646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VA Terminology   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646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Customer Service (VSRO)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646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 dirty="0">
                          <a:effectLst/>
                        </a:rPr>
                        <a:t>Tour of Compensation Website and Intro to CSs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06099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Establishing Veteran Status (VSRO)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646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Mail (VSRO)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646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Maintain Files Mail (VSRO)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646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Claims Recognition (VSRO)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293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CEST &amp; EP Controls (Exercise) 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646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Introduction to Covers 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646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Stages of a Claim (VSRO)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246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Records Management (VSRO)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25176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 dirty="0">
                          <a:effectLst/>
                        </a:rPr>
                        <a:t>Overview and Structure (VSRO)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623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Time Management (VSRO)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623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17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Instructor Led Review of TPSS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246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General Medical Terminology (Medical TPSS)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246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19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Intro to MEPSS and Body Systems (Medical EPSS) / Scavenger Hunt        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623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Initial Screening (Claims Evaluation) (VSR CompIA)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623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21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Pre-discharge Claims (Claims Evaluation)(VSR CompIA)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623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22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Veterans Claims (VSR CompIA)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246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23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Character of Discharge(VSR CompIA)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246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24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Service Verification(VSR CompIA)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623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Original Claim (VSR CompDev)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246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26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PIES &amp; DPRIS Demo  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052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27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Review of STRs and Post-STRs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623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28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MAP-D Demo (Original 5103 Development) /Practice to include FL 13-06     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623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29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Review and Demo of Original Comp in MAPD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623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Fully Developed Claim (FDC) FL 12-25 (Revised) and Comp Bulletin June 2013  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623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31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VBMS Demo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246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32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Non Original Claims (VSR CompDev)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623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Demo of Non Original Claims MAPD   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623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34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Demo of Non Original Claims VBMS  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623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 dirty="0">
                          <a:effectLst/>
                        </a:rPr>
                        <a:t>Special Issues (VSR </a:t>
                      </a:r>
                      <a:r>
                        <a:rPr lang="en-US" sz="700" u="none" strike="noStrike" dirty="0" err="1">
                          <a:effectLst/>
                        </a:rPr>
                        <a:t>CompDev</a:t>
                      </a:r>
                      <a:r>
                        <a:rPr lang="en-US" sz="700" u="none" strike="noStrike" dirty="0">
                          <a:effectLst/>
                        </a:rPr>
                        <a:t>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623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36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Herbicide Exposure Claims                           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623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37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Instructor Led Review Demo Special Issues/Herbicide Development in VBMS and MAPD                 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623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38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Instructor-Led Review of AO Demo 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623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39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Instructor Led Review Agent Orange Development  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432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PTSD Development      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623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41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Demo PTSD Development in VBMS and MAPD    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623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42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Veteran Development (VSR CompDev)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623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43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Non Federal  Records Development (VSR CompDev)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246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44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Federal Records Dev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623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Telephone Development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623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46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Development Letter Preparation (VSR CompDev)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623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47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FL 12-16 Revision of VA Form 21-22 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646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48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700" u="none" strike="noStrike">
                          <a:effectLst/>
                        </a:rPr>
                        <a:t>VA Examination Requests (VSR CompDev)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623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49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CAPRI         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623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Virtual VA        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623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Follow Up and Supplement Development (VSR CompDev)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623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52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Federal Records  Follow-up &amp; Supplemental Development (VSR CompDev)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623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53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Final Follow-Up (VSR CompDev)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623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Ready to Rate (VSR CompRR)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623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55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Subsequent Development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623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Subsequent Development with Demo of Subsequent Development in MAPD/VBMS  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623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57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Practical Application of Original Comp to exclude Agent Orange and PTSD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623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58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Practical Application of Non-Original Comp to exclude Agent Orange and PTSD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623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 dirty="0">
                          <a:effectLst/>
                        </a:rPr>
                        <a:t>59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 dirty="0">
                          <a:effectLst/>
                        </a:rPr>
                        <a:t>Practical Application of Original Compensation to exclude Agent Orange and PTSD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016350"/>
              </p:ext>
            </p:extLst>
          </p:nvPr>
        </p:nvGraphicFramePr>
        <p:xfrm>
          <a:off x="4005532" y="286524"/>
          <a:ext cx="2667000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7803"/>
                <a:gridCol w="2409197"/>
              </a:tblGrid>
              <a:tr h="1498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 dirty="0">
                          <a:effectLst/>
                        </a:rPr>
                        <a:t>60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 dirty="0">
                          <a:effectLst/>
                        </a:rPr>
                        <a:t>Intro to Post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498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 dirty="0">
                          <a:effectLst/>
                        </a:rPr>
                        <a:t>61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Ready to Promulgate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574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62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 dirty="0">
                          <a:effectLst/>
                        </a:rPr>
                        <a:t>Effective Date vs. Payment Date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498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63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 dirty="0">
                          <a:effectLst/>
                        </a:rPr>
                        <a:t>Intro to VETSNET Awards (To become VBMS-A and ADL)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498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64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 dirty="0">
                          <a:effectLst/>
                        </a:rPr>
                        <a:t>PCGL (To become VBMS-A and ADL)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574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65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 dirty="0">
                          <a:effectLst/>
                        </a:rPr>
                        <a:t>Introduction to Rating Lesson &amp; Demo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498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66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 dirty="0">
                          <a:effectLst/>
                        </a:rPr>
                        <a:t>C&amp;C/Denials Rating Lesson &amp; Demo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498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 dirty="0">
                          <a:effectLst/>
                        </a:rPr>
                        <a:t>Retired Pay Lesson &amp; Demo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574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 dirty="0" smtClean="0">
                          <a:effectLst/>
                        </a:rPr>
                        <a:t>68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 dirty="0">
                          <a:effectLst/>
                        </a:rPr>
                        <a:t>New Dependency TPSS - Determine Eligibility Requirements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524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 dirty="0" smtClean="0">
                          <a:effectLst/>
                        </a:rPr>
                        <a:t>69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 dirty="0">
                          <a:effectLst/>
                        </a:rPr>
                        <a:t>New Dependency TPSS - Develop for Dependency Claims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524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 dirty="0" smtClean="0">
                          <a:effectLst/>
                        </a:rPr>
                        <a:t>70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 dirty="0">
                          <a:effectLst/>
                        </a:rPr>
                        <a:t>New Dependency TPSS - Granting/Denial/Removing Dependents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524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 dirty="0" smtClean="0">
                          <a:effectLst/>
                        </a:rPr>
                        <a:t>71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 dirty="0">
                          <a:effectLst/>
                        </a:rPr>
                        <a:t>Ancillary Benefits Lesson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498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 dirty="0" smtClean="0">
                          <a:effectLst/>
                        </a:rPr>
                        <a:t>72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 dirty="0">
                          <a:effectLst/>
                        </a:rPr>
                        <a:t>20%, or less combined w 30% or Higher Rating Lesson &amp; Demo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55585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 dirty="0" smtClean="0">
                          <a:effectLst/>
                        </a:rPr>
                        <a:t>73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 dirty="0">
                          <a:effectLst/>
                        </a:rPr>
                        <a:t>Comp Offsets: Severance/Separation Pay Lesson &amp; Demo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517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 dirty="0" smtClean="0">
                          <a:effectLst/>
                        </a:rPr>
                        <a:t>74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 dirty="0">
                          <a:effectLst/>
                        </a:rPr>
                        <a:t>Due Process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524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 dirty="0" smtClean="0">
                          <a:effectLst/>
                        </a:rPr>
                        <a:t>75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 dirty="0">
                          <a:effectLst/>
                        </a:rPr>
                        <a:t>Drill Pay Lesson &amp; Demo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331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612130"/>
              </p:ext>
            </p:extLst>
          </p:nvPr>
        </p:nvGraphicFramePr>
        <p:xfrm>
          <a:off x="76200" y="142156"/>
          <a:ext cx="5148016" cy="66421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427"/>
                <a:gridCol w="4947589"/>
              </a:tblGrid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 dirty="0" smtClean="0">
                          <a:effectLst/>
                        </a:rPr>
                        <a:t>76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 dirty="0">
                          <a:effectLst/>
                        </a:rPr>
                        <a:t>VSR "Introduction to PTSD"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 dirty="0" smtClean="0">
                          <a:effectLst/>
                        </a:rPr>
                        <a:t>77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The FDC Program: When to Send Section 5103 Notification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 dirty="0" smtClean="0">
                          <a:effectLst/>
                        </a:rPr>
                        <a:t>78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VSR Verifying PTSD Stressors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 dirty="0" smtClean="0">
                          <a:effectLst/>
                        </a:rPr>
                        <a:t>79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Recognizing When to Request a Medical Opinion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79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Disability Benefits Questionnaire and Medical Opinions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80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VSR Total Disability Based on Individual Unemployability (TDIU) (One Time Mandated - 90 Days)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81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Entitlement to Individual Unemployability Benefit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82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 smtClean="0">
                          <a:effectLst/>
                          <a:latin typeface="+mn-lt"/>
                          <a:ea typeface="Calibri"/>
                        </a:rPr>
                        <a:t>PTSD Due to MST Lesson 1 Introduction (VA 3884495)</a:t>
                      </a:r>
                      <a:endParaRPr lang="en-US" sz="6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8478" marR="28478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83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 smtClean="0">
                          <a:effectLst/>
                          <a:latin typeface="+mn-lt"/>
                          <a:ea typeface="Calibri"/>
                        </a:rPr>
                        <a:t>PTSD Due to MST Lesson 2 Regulations (VA 3884497) </a:t>
                      </a:r>
                      <a:endParaRPr lang="en-US" sz="6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8478" marR="28478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84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 smtClean="0">
                          <a:effectLst/>
                          <a:latin typeface="+mn-lt"/>
                          <a:ea typeface="Calibri"/>
                        </a:rPr>
                        <a:t>PTSD due to MST Lesson 3 Development (VA 3884498) </a:t>
                      </a:r>
                      <a:endParaRPr lang="en-US" sz="6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8478" marR="28478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85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 smtClean="0">
                          <a:effectLst/>
                          <a:latin typeface="+mn-lt"/>
                          <a:ea typeface="Calibri"/>
                        </a:rPr>
                        <a:t>PTSD due to MST Lesson 4 Rating  (VA 3884453) </a:t>
                      </a:r>
                      <a:endParaRPr lang="en-US" sz="6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8478" marR="28478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86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Paragraphs 28, 29, and 30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87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Ancillary Benefits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88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Changing the Game: VA Exams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89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VSR Character of Discharge (COD) Web-Based Training (WBT) (One Time Mandated - 200 Days)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90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 dirty="0">
                          <a:effectLst/>
                        </a:rPr>
                        <a:t>Due Process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91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Helpless Child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92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Incarceration Adjustments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93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School Child Dependency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94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Auto Allowance and Adaptive Equipment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95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Line of Duty - Willful Misconduct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3876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96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 dirty="0">
                          <a:effectLst/>
                        </a:rPr>
                        <a:t>Non-Original Claims for Reconsideration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97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 dirty="0">
                          <a:effectLst/>
                        </a:rPr>
                        <a:t>Special Issue Claims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98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 dirty="0">
                          <a:effectLst/>
                        </a:rPr>
                        <a:t>Effective Date vs. Payment Date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99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VSR TPSS Module 3 — Pension  (One Time Mandated - 365 Days)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100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VSR TPSS Module 8 - Accrued Benefits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101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Tour of the Compensation Service Website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102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VSR TPSS Module 4 - Income Adjustments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103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Duty to Assist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104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POW Claims Development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105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Radiation Exposure Claims Development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106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Hospital Reductions (The Law)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107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 dirty="0">
                          <a:effectLst/>
                        </a:rPr>
                        <a:t>Special Monthly Pension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108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ADC 100 - Fundamentals of Legal Requirements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109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Global War on Terrorism (GWOT) Claims Development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110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 dirty="0">
                          <a:effectLst/>
                        </a:rPr>
                        <a:t>Claims Folders Maintenance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111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BDD / Paperless / Quick Start Claims Folder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112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Review of VA Examination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113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Rules Based Processing System (RBPS) Dependency Exception Training (DET)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114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ADC 200 - Claims for Increase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115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Non-Original Compensation Claims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116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Presumptive Issues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117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ADC 201 - Direct Service Connection / Aggravation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118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ADC 202 Claims for Secondary Service Connection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026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119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VBMS Supervisory Work Queue (Online)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120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Continuous Cohabitation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121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Administrative Decision Process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122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ADC 302 Hearing Loss and Tinnitus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123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Contested Claims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124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SHARE (SSA)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906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125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Effective Dates (Intermediate)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126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Duty to Assist (Intermediate)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127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Apportionments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128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Automobile and Adaptive Equipment Grants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129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38 U.S.C.1151 Claims (VSR)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130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Due Process (Intermediate)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131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Matching Programs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132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ADC 104A Selecting Correct Worksheet for VA Exams: Original Claims Within One Year of Discharge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133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ADC 104B Selecting Correct Worksheet for VA Exams: Claims for Increase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134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Asbestos Related Disability Claims Development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135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 dirty="0">
                          <a:effectLst/>
                        </a:rPr>
                        <a:t>Deemed Valid Marriage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136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Incarceration Adjustments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137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Authorization Introduction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906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138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 dirty="0">
                          <a:effectLst/>
                        </a:rPr>
                        <a:t>Introduction to Appeals and VACOLS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139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Disability Benefits Questionnaire and Medical Opinions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140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TPSS Pension Authorizer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141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TPSS Compensation Authorizer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142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Power of Attorneys (POAs) / Service Organizations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143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Hospital Adjustments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144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Administrative Decisions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145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Common Law Marriage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879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 dirty="0">
                          <a:effectLst/>
                        </a:rPr>
                        <a:t>146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 dirty="0">
                          <a:effectLst/>
                        </a:rPr>
                        <a:t>DPRIS Web (508914)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701975"/>
              </p:ext>
            </p:extLst>
          </p:nvPr>
        </p:nvGraphicFramePr>
        <p:xfrm>
          <a:off x="5334000" y="253916"/>
          <a:ext cx="3733800" cy="21794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5183"/>
                <a:gridCol w="3248617"/>
              </a:tblGrid>
              <a:tr h="175419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 dirty="0">
                          <a:effectLst/>
                        </a:rPr>
                        <a:t>147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 dirty="0">
                          <a:effectLst/>
                        </a:rPr>
                        <a:t>Processing Computer Writeouts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524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148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Selecting the Correct Worksheet for VA Exams: Claims For Increase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524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149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Veterans On-line Application (VONAPP)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524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150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 dirty="0">
                          <a:effectLst/>
                        </a:rPr>
                        <a:t>Military Mail &amp; Temp Military Mail Handling and the Records Control Schedule (RCS)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151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 dirty="0">
                          <a:effectLst/>
                        </a:rPr>
                        <a:t>Screening Claims for Quick Pay Disability Processing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152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Social Security Administration (SSA) Government to Government Services Online (GSO)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153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 dirty="0">
                          <a:effectLst/>
                        </a:rPr>
                        <a:t>Reader-Focused Writing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154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Acceptable Clinical Evidence (ACE) Training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155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ADC 300 Hepatitis 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156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Fugitive Felon Program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157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 dirty="0">
                          <a:effectLst/>
                        </a:rPr>
                        <a:t>Rules Based Processing System (RBPS) Train the Trainer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 dirty="0">
                          <a:effectLst/>
                        </a:rPr>
                        <a:t>158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 dirty="0">
                          <a:effectLst/>
                        </a:rPr>
                        <a:t>National Guard/Reserve Records Request Live Meeting for Military Records Specialists (MRS)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95400" y="0"/>
            <a:ext cx="2362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Post Challenge</a:t>
            </a:r>
            <a:endParaRPr lang="en-US" sz="105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954"/>
            <a:ext cx="20135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Post-Skill Cert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041157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1724</TotalTime>
  <Words>1275</Words>
  <Application>Microsoft Office PowerPoint</Application>
  <PresentationFormat>On-screen Show (4:3)</PresentationFormat>
  <Paragraphs>347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Dept. of Veterans Affairs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Pearson, Jeffrey, VBASPT</dc:creator>
  <cp:lastModifiedBy>Pearson, Jeffrey, VBASPT</cp:lastModifiedBy>
  <cp:revision>130</cp:revision>
  <cp:lastPrinted>2014-04-29T14:11:13Z</cp:lastPrinted>
  <dcterms:created xsi:type="dcterms:W3CDTF">2014-02-14T15:34:12Z</dcterms:created>
  <dcterms:modified xsi:type="dcterms:W3CDTF">2014-09-30T12:45:03Z</dcterms:modified>
</cp:coreProperties>
</file>