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66" r:id="rId8"/>
    <p:sldId id="260" r:id="rId9"/>
    <p:sldId id="259" r:id="rId10"/>
    <p:sldId id="269" r:id="rId11"/>
    <p:sldId id="270" r:id="rId12"/>
    <p:sldId id="261" r:id="rId13"/>
    <p:sldId id="267" r:id="rId14"/>
    <p:sldId id="268" r:id="rId15"/>
    <p:sldId id="262" r:id="rId16"/>
    <p:sldId id="265" r:id="rId17"/>
    <p:sldId id="264" r:id="rId18"/>
    <p:sldId id="26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CB0F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3" autoAdjust="0"/>
  </p:normalViewPr>
  <p:slideViewPr>
    <p:cSldViewPr>
      <p:cViewPr>
        <p:scale>
          <a:sx n="80" d="100"/>
          <a:sy n="80" d="100"/>
        </p:scale>
        <p:origin x="-864" y="-282"/>
      </p:cViewPr>
      <p:guideLst>
        <p:guide orient="horz" pos="2160"/>
        <p:guide pos="2880"/>
      </p:guideLst>
    </p:cSldViewPr>
  </p:slideViewPr>
  <p:notesTextViewPr>
    <p:cViewPr>
      <p:scale>
        <a:sx n="1" d="1"/>
        <a:sy n="1" d="1"/>
      </p:scale>
      <p:origin x="0" y="0"/>
    </p:cViewPr>
  </p:notesTextViewPr>
  <p:notesViewPr>
    <p:cSldViewPr showGuides="1">
      <p:cViewPr>
        <p:scale>
          <a:sx n="100" d="100"/>
          <a:sy n="100" d="100"/>
        </p:scale>
        <p:origin x="-2544" y="4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D632431D-0D2B-4E17-B8CD-70120250F552}" type="datetimeFigureOut">
              <a:rPr lang="en-US" smtClean="0"/>
              <a:t>12/18/2014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9E13702-D78A-4041-BF81-03065E2964FD}" type="slidenum">
              <a:rPr lang="en-US" smtClean="0"/>
              <a:t>‹#›</a:t>
            </a:fld>
            <a:endParaRPr lang="en-US"/>
          </a:p>
        </p:txBody>
      </p:sp>
    </p:spTree>
    <p:extLst>
      <p:ext uri="{BB962C8B-B14F-4D97-AF65-F5344CB8AC3E}">
        <p14:creationId xmlns:p14="http://schemas.microsoft.com/office/powerpoint/2010/main" val="1880725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9DCD669-B84C-461C-BB53-FF0867AC6EF9}" type="datetimeFigureOut">
              <a:rPr lang="en-US" smtClean="0"/>
              <a:t>12/18/2014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CECF49-2165-4CE7-B39E-10D80CF3C557}" type="slidenum">
              <a:rPr lang="en-US" smtClean="0"/>
              <a:t>‹#›</a:t>
            </a:fld>
            <a:endParaRPr lang="en-US" dirty="0"/>
          </a:p>
        </p:txBody>
      </p:sp>
    </p:spTree>
    <p:extLst>
      <p:ext uri="{BB962C8B-B14F-4D97-AF65-F5344CB8AC3E}">
        <p14:creationId xmlns:p14="http://schemas.microsoft.com/office/powerpoint/2010/main" val="309350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ection508.va.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a:t>
            </a:r>
          </a:p>
          <a:p>
            <a:pPr defTabSz="931774">
              <a:defRPr/>
            </a:pPr>
            <a:r>
              <a:rPr lang="en-US" i="1" dirty="0" smtClean="0">
                <a:latin typeface="Arial" panose="020B0604020202020204" pitchFamily="34" charset="0"/>
                <a:cs typeface="Arial" panose="020B0604020202020204" pitchFamily="34" charset="0"/>
              </a:rPr>
              <a:t>Introduction Slide</a:t>
            </a:r>
          </a:p>
          <a:p>
            <a:endParaRPr lang="en-US"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Add lesson title as</a:t>
            </a:r>
            <a:r>
              <a:rPr lang="en-US" i="1" baseline="0" dirty="0" smtClean="0">
                <a:latin typeface="Arial" panose="020B0604020202020204" pitchFamily="34" charset="0"/>
                <a:cs typeface="Arial" panose="020B0604020202020204" pitchFamily="34" charset="0"/>
              </a:rPr>
              <a:t> appropriate to the training on this slide.</a:t>
            </a:r>
          </a:p>
          <a:p>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latin typeface="Arial" panose="020B0604020202020204" pitchFamily="34" charset="0"/>
                <a:cs typeface="Arial" panose="020B0604020202020204" pitchFamily="34" charset="0"/>
              </a:rPr>
              <a:t>These slides can be used for ILT (Instructor-Led Training) or IWT (Instructor-guided Web-based Training). If you have any questions about developing or delivering training, contact ED&amp;T (</a:t>
            </a:r>
            <a:r>
              <a:rPr lang="en-US" i="1" dirty="0" smtClean="0"/>
              <a:t>1-407-835-5593). </a:t>
            </a:r>
          </a:p>
          <a:p>
            <a:endParaRPr lang="en-US" i="1" baseline="0"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NOTES: </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that TRAINING SUPPORTS VA MISSION AND VALUES.</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THAT ALL TRAINING YOU DELIVER IS COMPLIANT WITH SECTION 508 OF THE REHABILITATION ACT OF 1973 (29 U.S.C. </a:t>
            </a:r>
            <a:r>
              <a:rPr lang="en-US" b="1" dirty="0" smtClean="0">
                <a:latin typeface="Arial" panose="020B0604020202020204" pitchFamily="34" charset="0"/>
                <a:cs typeface="Arial" panose="020B0604020202020204" pitchFamily="34" charset="0"/>
              </a:rPr>
              <a:t>§ 794d). </a:t>
            </a:r>
            <a:r>
              <a:rPr lang="en-US" b="1" i="1" dirty="0" smtClean="0">
                <a:latin typeface="Arial" panose="020B0604020202020204" pitchFamily="34" charset="0"/>
                <a:cs typeface="Arial" panose="020B0604020202020204" pitchFamily="34" charset="0"/>
              </a:rPr>
              <a:t>FOR</a:t>
            </a:r>
            <a:r>
              <a:rPr lang="en-US" b="1" i="1" baseline="0" dirty="0" smtClean="0">
                <a:latin typeface="Arial" panose="020B0604020202020204" pitchFamily="34" charset="0"/>
                <a:cs typeface="Arial" panose="020B0604020202020204" pitchFamily="34" charset="0"/>
              </a:rPr>
              <a:t> GENERAL INFORMATION ABOUT SECTION 508, PLEASE VISIT</a:t>
            </a:r>
            <a:r>
              <a:rPr lang="en-US" b="1" baseline="0" dirty="0" smtClean="0">
                <a:latin typeface="Arial" panose="020B0604020202020204" pitchFamily="34" charset="0"/>
                <a:cs typeface="Arial" panose="020B0604020202020204" pitchFamily="34" charset="0"/>
              </a:rPr>
              <a:t> </a:t>
            </a:r>
            <a:r>
              <a:rPr lang="en-US" b="1" baseline="0" dirty="0" smtClean="0">
                <a:latin typeface="Arial" panose="020B0604020202020204" pitchFamily="34" charset="0"/>
                <a:cs typeface="Arial" panose="020B0604020202020204" pitchFamily="34" charset="0"/>
                <a:hlinkClick r:id="rId3"/>
              </a:rPr>
              <a:t>http://www.section508.va.gov/</a:t>
            </a:r>
            <a:endParaRPr lang="en-US" b="1" baseline="0" dirty="0" smtClean="0">
              <a:latin typeface="Arial" panose="020B0604020202020204" pitchFamily="34" charset="0"/>
              <a:cs typeface="Arial" panose="020B0604020202020204" pitchFamily="34" charset="0"/>
            </a:endParaRPr>
          </a:p>
          <a:p>
            <a:pPr marL="174708" indent="-174708" defTabSz="931774">
              <a:buFont typeface="Arial" panose="020B0604020202020204" pitchFamily="34" charset="0"/>
              <a:buChar char="•"/>
              <a:defRPr/>
            </a:pPr>
            <a:r>
              <a:rPr lang="en-US" b="1" i="1" cap="all" baseline="0" dirty="0" smtClean="0">
                <a:solidFill>
                  <a:srgbClr val="FF0000"/>
                </a:solidFill>
                <a:latin typeface="Arial" panose="020B0604020202020204" pitchFamily="34" charset="0"/>
                <a:cs typeface="Arial" panose="020B0604020202020204" pitchFamily="34" charset="0"/>
              </a:rPr>
              <a:t>Do not use inaccurate, incomplete, outdated, biased, offensive, or otherwise inappropriate graphics/cartoons, materials, jokes, videos, or other files anywhere in your training! </a:t>
            </a:r>
          </a:p>
          <a:p>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1</a:t>
            </a:fld>
            <a:endParaRPr lang="en-US" dirty="0"/>
          </a:p>
        </p:txBody>
      </p:sp>
    </p:spTree>
    <p:extLst>
      <p:ext uri="{BB962C8B-B14F-4D97-AF65-F5344CB8AC3E}">
        <p14:creationId xmlns:p14="http://schemas.microsoft.com/office/powerpoint/2010/main" val="272609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Activity Slide-Individual 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Individual Activity Tips: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Use current, realistic, scenarios/examples.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When providing directions, think of each step the individual must take to perform the activity. </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Explicitly state the goal of the activity and the expected outcome.</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baseline="0"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Individual Activity Example:</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Prioritizing</a:t>
            </a:r>
            <a:r>
              <a:rPr lang="en-US" b="1" baseline="0" dirty="0" smtClean="0">
                <a:latin typeface="Arial" panose="020B0604020202020204" pitchFamily="34" charset="0"/>
                <a:cs typeface="Arial" panose="020B0604020202020204" pitchFamily="34" charset="0"/>
              </a:rPr>
              <a:t> Tasks</a:t>
            </a:r>
            <a:r>
              <a:rPr lang="en-US" b="1" dirty="0" smtClean="0">
                <a:latin typeface="Arial" panose="020B0604020202020204" pitchFamily="34" charset="0"/>
                <a:cs typeface="Arial" panose="020B0604020202020204" pitchFamily="34" charset="0"/>
              </a:rPr>
              <a:t> Individual Exercise </a:t>
            </a:r>
          </a:p>
          <a:p>
            <a:r>
              <a:rPr lang="en-US" dirty="0" smtClean="0">
                <a:latin typeface="Arial" panose="020B0604020202020204" pitchFamily="34" charset="0"/>
                <a:cs typeface="Arial" panose="020B0604020202020204" pitchFamily="34" charset="0"/>
              </a:rPr>
              <a:t>This exercise is designed to give the student the opportunity to practice prioritizing</a:t>
            </a:r>
            <a:r>
              <a:rPr lang="en-US" baseline="0" dirty="0" smtClean="0">
                <a:latin typeface="Arial" panose="020B0604020202020204" pitchFamily="34" charset="0"/>
                <a:cs typeface="Arial" panose="020B0604020202020204" pitchFamily="34" charset="0"/>
              </a:rPr>
              <a:t> tasks using the Time Management Grid</a:t>
            </a:r>
            <a:r>
              <a:rPr lang="en-US" dirty="0" smtClean="0">
                <a:latin typeface="Arial" panose="020B0604020202020204" pitchFamily="34" charset="0"/>
                <a:cs typeface="Arial" panose="020B0604020202020204" pitchFamily="34" charset="0"/>
              </a:rPr>
              <a:t>. </a:t>
            </a:r>
          </a:p>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Exercise Directions </a:t>
            </a:r>
          </a:p>
          <a:p>
            <a:pPr marL="228600" lvl="0" indent="-228600">
              <a:buFont typeface="+mj-lt"/>
              <a:buAutoNum type="arabicPeriod"/>
            </a:pPr>
            <a:r>
              <a:rPr lang="en-US" sz="1200" kern="1200" dirty="0" smtClean="0">
                <a:solidFill>
                  <a:schemeClr val="tx1"/>
                </a:solidFill>
                <a:effectLst/>
                <a:latin typeface="+mn-lt"/>
                <a:ea typeface="+mn-ea"/>
                <a:cs typeface="+mn-cs"/>
              </a:rPr>
              <a:t>Read the scenario and prioritize the tasks using the Time Management Grid.</a:t>
            </a:r>
          </a:p>
          <a:p>
            <a:pPr marL="228600" lvl="0" indent="-228600">
              <a:buFont typeface="+mj-lt"/>
              <a:buAutoNum type="arabicPeriod"/>
            </a:pPr>
            <a:r>
              <a:rPr lang="en-US" sz="1200" kern="1200" dirty="0" smtClean="0">
                <a:solidFill>
                  <a:schemeClr val="tx1"/>
                </a:solidFill>
                <a:effectLst/>
                <a:latin typeface="+mn-lt"/>
                <a:ea typeface="+mn-ea"/>
                <a:cs typeface="+mn-cs"/>
              </a:rPr>
              <a:t>Share your responses with the class.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Time allotted: </a:t>
            </a:r>
            <a:r>
              <a:rPr lang="en-US" sz="1200" kern="1200" dirty="0" smtClean="0">
                <a:solidFill>
                  <a:schemeClr val="tx1"/>
                </a:solidFill>
                <a:effectLst/>
                <a:latin typeface="+mn-lt"/>
                <a:ea typeface="+mn-ea"/>
                <a:cs typeface="+mn-cs"/>
              </a:rPr>
              <a:t>15 minutes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Possible answers/discussion points. </a:t>
            </a:r>
            <a:r>
              <a:rPr lang="en-US" sz="1200" kern="1200" dirty="0" smtClean="0">
                <a:solidFill>
                  <a:schemeClr val="tx1"/>
                </a:solidFill>
                <a:effectLst/>
                <a:latin typeface="+mn-lt"/>
                <a:ea typeface="+mn-ea"/>
                <a:cs typeface="+mn-cs"/>
              </a:rPr>
              <a:t>Note: Students may have slight variations in their responses, but generally, they should prioritize the tasks in the scenario as follows:</a:t>
            </a:r>
          </a:p>
          <a:p>
            <a:pPr marL="228600" lvl="0" indent="-228600">
              <a:buFont typeface="+mj-lt"/>
              <a:buAutoNum type="arabicPeriod"/>
            </a:pPr>
            <a:r>
              <a:rPr lang="en-US" sz="1200" kern="1200" dirty="0" smtClean="0">
                <a:solidFill>
                  <a:schemeClr val="tx1"/>
                </a:solidFill>
                <a:effectLst/>
                <a:latin typeface="+mn-lt"/>
                <a:ea typeface="+mn-ea"/>
                <a:cs typeface="+mn-cs"/>
              </a:rPr>
              <a:t>Address the employee’s emergency with the client (Quadrant I)</a:t>
            </a:r>
          </a:p>
          <a:p>
            <a:pPr marL="228600" lvl="0" indent="-228600">
              <a:buFont typeface="+mj-lt"/>
              <a:buAutoNum type="arabicPeriod"/>
            </a:pPr>
            <a:r>
              <a:rPr lang="en-US" sz="1200" kern="1200" dirty="0" smtClean="0">
                <a:solidFill>
                  <a:schemeClr val="tx1"/>
                </a:solidFill>
                <a:effectLst/>
                <a:latin typeface="+mn-lt"/>
                <a:ea typeface="+mn-ea"/>
                <a:cs typeface="+mn-cs"/>
              </a:rPr>
              <a:t>Run the report for your supervisor (Quadrant I)</a:t>
            </a:r>
          </a:p>
          <a:p>
            <a:pPr marL="228600" lvl="0" indent="-228600">
              <a:buFont typeface="+mj-lt"/>
              <a:buAutoNum type="arabicPeriod"/>
            </a:pPr>
            <a:r>
              <a:rPr lang="en-US" sz="1200" kern="1200" dirty="0" smtClean="0">
                <a:solidFill>
                  <a:schemeClr val="tx1"/>
                </a:solidFill>
                <a:effectLst/>
                <a:latin typeface="+mn-lt"/>
                <a:ea typeface="+mn-ea"/>
                <a:cs typeface="+mn-cs"/>
              </a:rPr>
              <a:t>Research and develop your presentation (Quadrant I)</a:t>
            </a:r>
          </a:p>
          <a:p>
            <a:pPr marL="228600" lvl="0" indent="-228600">
              <a:buFont typeface="+mj-lt"/>
              <a:buAutoNum type="arabicPeriod"/>
            </a:pPr>
            <a:r>
              <a:rPr lang="en-US" sz="1200" kern="1200" dirty="0" smtClean="0">
                <a:solidFill>
                  <a:schemeClr val="tx1"/>
                </a:solidFill>
                <a:effectLst/>
                <a:latin typeface="+mn-lt"/>
                <a:ea typeface="+mn-ea"/>
                <a:cs typeface="+mn-cs"/>
              </a:rPr>
              <a:t>Send out the email announcement for the canned food drive (Quadrant II)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10</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Activity Slide—Group</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Group Activity Tips: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that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The instructor can make</a:t>
            </a:r>
            <a:r>
              <a:rPr lang="en-US" i="1" baseline="0" dirty="0" smtClean="0">
                <a:latin typeface="Arial" panose="020B0604020202020204" pitchFamily="34" charset="0"/>
                <a:cs typeface="Arial" panose="020B0604020202020204" pitchFamily="34" charset="0"/>
              </a:rPr>
              <a:t> groups as small or large as is appropriate for the exercise.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When providing directions, think of each step the group must take to perform the activity.</a:t>
            </a: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Explicitly state the goal of the activity and the expected outcome.</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dirty="0" smtClean="0">
              <a:latin typeface="Arial" panose="020B0604020202020204" pitchFamily="34" charset="0"/>
              <a:cs typeface="Arial" panose="020B0604020202020204" pitchFamily="34" charset="0"/>
            </a:endParaRP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latin typeface="Arial" panose="020B0604020202020204" pitchFamily="34" charset="0"/>
                <a:cs typeface="Arial" panose="020B0604020202020204" pitchFamily="34" charset="0"/>
              </a:rPr>
              <a:t>See the slide above for</a:t>
            </a:r>
            <a:r>
              <a:rPr lang="en-US" i="1" baseline="0" dirty="0" smtClean="0">
                <a:latin typeface="Arial" panose="020B0604020202020204" pitchFamily="34" charset="0"/>
                <a:cs typeface="Arial" panose="020B0604020202020204" pitchFamily="34" charset="0"/>
              </a:rPr>
              <a:t> an example of a group activity for time management. </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baseline="0"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11</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 References</a:t>
            </a:r>
            <a:r>
              <a:rPr lang="en-US" i="1" baseline="0" dirty="0" smtClean="0">
                <a:latin typeface="Arial" panose="020B0604020202020204" pitchFamily="34" charset="0"/>
                <a:cs typeface="Arial" panose="020B0604020202020204" pitchFamily="34" charset="0"/>
              </a:rPr>
              <a:t> Slide</a:t>
            </a:r>
            <a:endParaRPr lang="en-US" i="1" dirty="0" smtClean="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Identify </a:t>
            </a:r>
            <a:r>
              <a:rPr lang="en-US" i="1" dirty="0" smtClean="0">
                <a:latin typeface="Arial" panose="020B0604020202020204" pitchFamily="34" charset="0"/>
                <a:cs typeface="Arial" panose="020B0604020202020204" pitchFamily="34" charset="0"/>
              </a:rPr>
              <a:t>the location of applicable </a:t>
            </a:r>
            <a:r>
              <a:rPr lang="en-US" i="1" dirty="0">
                <a:latin typeface="Arial" panose="020B0604020202020204" pitchFamily="34" charset="0"/>
                <a:cs typeface="Arial" panose="020B0604020202020204" pitchFamily="34" charset="0"/>
              </a:rPr>
              <a:t>lesson references and job </a:t>
            </a:r>
            <a:r>
              <a:rPr lang="en-US" i="1" dirty="0" smtClean="0">
                <a:latin typeface="Arial" panose="020B0604020202020204" pitchFamily="34" charset="0"/>
                <a:cs typeface="Arial" panose="020B0604020202020204" pitchFamily="34" charset="0"/>
              </a:rPr>
              <a:t>aids.</a:t>
            </a:r>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example, refer </a:t>
            </a:r>
            <a:r>
              <a:rPr lang="en-US" i="1" dirty="0">
                <a:latin typeface="Arial" panose="020B0604020202020204" pitchFamily="34" charset="0"/>
                <a:cs typeface="Arial" panose="020B0604020202020204" pitchFamily="34" charset="0"/>
              </a:rPr>
              <a:t>to VA’s website for additional </a:t>
            </a:r>
            <a:r>
              <a:rPr lang="en-US" i="1" dirty="0" smtClean="0">
                <a:latin typeface="Arial" panose="020B0604020202020204" pitchFamily="34" charset="0"/>
                <a:cs typeface="Arial" panose="020B0604020202020204" pitchFamily="34" charset="0"/>
              </a:rPr>
              <a:t>information.</a:t>
            </a:r>
            <a:endParaRPr lang="en-US" i="1" dirty="0">
              <a:latin typeface="Arial" panose="020B0604020202020204" pitchFamily="34" charset="0"/>
              <a:cs typeface="Arial" panose="020B0604020202020204" pitchFamily="34" charset="0"/>
            </a:endParaRPr>
          </a:p>
          <a:p>
            <a:pPr marL="232943"/>
            <a:endParaRPr lang="en-US" i="1" dirty="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endParaRPr lang="en-US" b="1"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For additional information on the development of training, you can review </a:t>
            </a:r>
            <a:r>
              <a:rPr lang="en-US" i="1" dirty="0" smtClean="0">
                <a:latin typeface="Arial" panose="020B0604020202020204" pitchFamily="34" charset="0"/>
                <a:cs typeface="Arial" panose="020B0604020202020204" pitchFamily="34" charset="0"/>
              </a:rPr>
              <a:t>MIL-HDBK-29612-2A.</a:t>
            </a:r>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For additional information on creating </a:t>
            </a:r>
            <a:r>
              <a:rPr lang="en-US" i="1" dirty="0" smtClean="0">
                <a:latin typeface="Arial" panose="020B0604020202020204" pitchFamily="34" charset="0"/>
                <a:cs typeface="Arial" panose="020B0604020202020204" pitchFamily="34" charset="0"/>
              </a:rPr>
              <a:t>a task-based curriculum, </a:t>
            </a:r>
            <a:r>
              <a:rPr lang="en-US" i="1" dirty="0">
                <a:latin typeface="Arial" panose="020B0604020202020204" pitchFamily="34" charset="0"/>
                <a:cs typeface="Arial" panose="020B0604020202020204" pitchFamily="34" charset="0"/>
              </a:rPr>
              <a:t>a good resource is </a:t>
            </a:r>
            <a:r>
              <a:rPr lang="en-US" i="1" dirty="0" smtClean="0"/>
              <a:t>NAVEDTRA 130B, Vol.</a:t>
            </a:r>
            <a:r>
              <a:rPr lang="en-US" i="1" baseline="0" dirty="0" smtClean="0"/>
              <a:t> </a:t>
            </a:r>
            <a:r>
              <a:rPr lang="en-US" i="1" dirty="0" smtClean="0"/>
              <a:t>II.</a:t>
            </a:r>
            <a:endParaRPr lang="en-US" i="1" dirty="0"/>
          </a:p>
        </p:txBody>
      </p:sp>
      <p:sp>
        <p:nvSpPr>
          <p:cNvPr id="4" name="Slide Number Placeholder 3"/>
          <p:cNvSpPr>
            <a:spLocks noGrp="1"/>
          </p:cNvSpPr>
          <p:nvPr>
            <p:ph type="sldNum" sz="quarter" idx="10"/>
          </p:nvPr>
        </p:nvSpPr>
        <p:spPr/>
        <p:txBody>
          <a:bodyPr/>
          <a:lstStyle/>
          <a:p>
            <a:fld id="{03CECF49-2165-4CE7-B39E-10D80CF3C557}" type="slidenum">
              <a:rPr lang="en-US" smtClean="0"/>
              <a:t>12</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a:latin typeface="Arial" panose="020B0604020202020204" pitchFamily="34" charset="0"/>
                <a:cs typeface="Arial" panose="020B0604020202020204" pitchFamily="34" charset="0"/>
              </a:rPr>
              <a:t>DESIGN NOTES TO THE INSTRUCTOR: </a:t>
            </a:r>
            <a:endParaRPr lang="en-US" i="1" dirty="0" smtClean="0">
              <a:latin typeface="Arial" panose="020B0604020202020204" pitchFamily="34" charset="0"/>
              <a:cs typeface="Arial" panose="020B0604020202020204" pitchFamily="34" charset="0"/>
            </a:endParaRPr>
          </a:p>
          <a:p>
            <a:pPr defTabSz="931774">
              <a:defRPr/>
            </a:pPr>
            <a:r>
              <a:rPr lang="en-US" i="1" dirty="0" smtClean="0">
                <a:latin typeface="Arial" panose="020B0604020202020204" pitchFamily="34" charset="0"/>
                <a:cs typeface="Arial" panose="020B0604020202020204" pitchFamily="34" charset="0"/>
              </a:rPr>
              <a:t>Summary Slide</a:t>
            </a:r>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Here, re-review </a:t>
            </a:r>
            <a:r>
              <a:rPr lang="en-US" i="1" dirty="0">
                <a:latin typeface="Arial" panose="020B0604020202020204" pitchFamily="34" charset="0"/>
                <a:cs typeface="Arial" panose="020B0604020202020204" pitchFamily="34" charset="0"/>
              </a:rPr>
              <a:t>lesson </a:t>
            </a:r>
            <a:r>
              <a:rPr lang="en-US" i="1" dirty="0" smtClean="0">
                <a:latin typeface="Arial" panose="020B0604020202020204" pitchFamily="34" charset="0"/>
                <a:cs typeface="Arial" panose="020B0604020202020204" pitchFamily="34" charset="0"/>
              </a:rPr>
              <a:t>objectives.</a:t>
            </a:r>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Review major lesson </a:t>
            </a:r>
            <a:r>
              <a:rPr lang="en-US" i="1" dirty="0" smtClean="0">
                <a:latin typeface="Arial" panose="020B0604020202020204" pitchFamily="34" charset="0"/>
                <a:cs typeface="Arial" panose="020B0604020202020204" pitchFamily="34" charset="0"/>
              </a:rPr>
              <a:t>points.</a:t>
            </a:r>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The Summary screen is used to both summarize the training and prepare the students for the </a:t>
            </a:r>
            <a:r>
              <a:rPr lang="en-US" i="1" dirty="0" smtClean="0">
                <a:latin typeface="Arial" panose="020B0604020202020204" pitchFamily="34" charset="0"/>
                <a:cs typeface="Arial" panose="020B0604020202020204" pitchFamily="34" charset="0"/>
              </a:rPr>
              <a:t>post-lesson assessment. </a:t>
            </a:r>
            <a:r>
              <a:rPr lang="en-US" i="1" dirty="0">
                <a:latin typeface="Arial" panose="020B0604020202020204" pitchFamily="34" charset="0"/>
                <a:cs typeface="Arial" panose="020B0604020202020204" pitchFamily="34" charset="0"/>
              </a:rPr>
              <a:t>The length and type of Summary you use should be dependent on the training. The example text </a:t>
            </a:r>
            <a:r>
              <a:rPr lang="en-US" i="1" dirty="0" smtClean="0">
                <a:latin typeface="Arial" panose="020B0604020202020204" pitchFamily="34" charset="0"/>
                <a:cs typeface="Arial" panose="020B0604020202020204" pitchFamily="34" charset="0"/>
              </a:rPr>
              <a:t>shown </a:t>
            </a:r>
            <a:r>
              <a:rPr lang="en-US" i="1" dirty="0">
                <a:latin typeface="Arial" panose="020B0604020202020204" pitchFamily="34" charset="0"/>
                <a:cs typeface="Arial" panose="020B0604020202020204" pitchFamily="34" charset="0"/>
              </a:rPr>
              <a:t>above is just one style you can use. You could use a series of questions, </a:t>
            </a:r>
            <a:r>
              <a:rPr lang="en-US" i="1" dirty="0" smtClean="0">
                <a:latin typeface="Arial" panose="020B0604020202020204" pitchFamily="34" charset="0"/>
                <a:cs typeface="Arial" panose="020B0604020202020204" pitchFamily="34" charset="0"/>
              </a:rPr>
              <a:t>engaging</a:t>
            </a:r>
            <a:r>
              <a:rPr lang="en-US" i="1" baseline="0" dirty="0" smtClean="0">
                <a:latin typeface="Arial" panose="020B0604020202020204" pitchFamily="34" charset="0"/>
                <a:cs typeface="Arial" panose="020B0604020202020204" pitchFamily="34" charset="0"/>
              </a:rPr>
              <a:t> activities</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or other methods to summarize the training and/or prepare the students for the assessment</a:t>
            </a:r>
            <a:r>
              <a:rPr lang="en-US" i="1" dirty="0" smtClean="0">
                <a:latin typeface="Arial" panose="020B0604020202020204" pitchFamily="34" charset="0"/>
                <a:cs typeface="Arial" panose="020B0604020202020204" pitchFamily="34" charset="0"/>
              </a:rPr>
              <a:t>.</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Review student responses</a:t>
            </a:r>
            <a:r>
              <a:rPr lang="en-US" i="1" baseline="0" dirty="0" smtClean="0">
                <a:latin typeface="Arial" panose="020B0604020202020204" pitchFamily="34" charset="0"/>
                <a:cs typeface="Arial" panose="020B0604020202020204" pitchFamily="34" charset="0"/>
              </a:rPr>
              <a:t> to the icebreaker.</a:t>
            </a:r>
            <a:endParaRPr lang="en-US" i="1" dirty="0">
              <a:latin typeface="Arial" panose="020B0604020202020204" pitchFamily="34" charset="0"/>
              <a:cs typeface="Arial" panose="020B0604020202020204" pitchFamily="34" charset="0"/>
            </a:endParaRPr>
          </a:p>
          <a:p>
            <a:pPr marL="459416" indent="-226473"/>
            <a:endParaRPr lang="en-US" b="1" dirty="0" smtClean="0">
              <a:latin typeface="Arial" panose="020B0604020202020204" pitchFamily="34" charset="0"/>
              <a:cs typeface="Arial" panose="020B0604020202020204" pitchFamily="34" charset="0"/>
            </a:endParaRPr>
          </a:p>
          <a:p>
            <a:pPr marL="232943"/>
            <a:r>
              <a:rPr lang="en-US" b="1" i="1" dirty="0" smtClean="0">
                <a:latin typeface="Arial" panose="020B0604020202020204" pitchFamily="34" charset="0"/>
                <a:cs typeface="Arial" panose="020B0604020202020204" pitchFamily="34" charset="0"/>
              </a:rPr>
              <a:t>Note:</a:t>
            </a:r>
            <a:endParaRPr lang="en-US" b="1"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For additional information on the development of a summary, you can review MIL-HDBK-29612-2A</a:t>
            </a:r>
            <a:r>
              <a:rPr lang="en-US" i="1" dirty="0" smtClean="0">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13</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Final Questions Slide</a:t>
            </a:r>
          </a:p>
          <a:p>
            <a:endParaRPr lang="en-US" i="1" dirty="0">
              <a:latin typeface="Arial" panose="020B0604020202020204" pitchFamily="34" charset="0"/>
              <a:cs typeface="Arial" panose="020B0604020202020204" pitchFamily="34" charset="0"/>
            </a:endParaRPr>
          </a:p>
          <a:p>
            <a:pPr marL="457200" indent="-228600" defTabSz="931774">
              <a:buFont typeface="Arial" panose="020B0604020202020204" pitchFamily="34" charset="0"/>
              <a:buChar char="•"/>
              <a:defRPr/>
            </a:pPr>
            <a:r>
              <a:rPr lang="en-US" i="1" dirty="0" smtClean="0">
                <a:latin typeface="Arial" panose="020B0604020202020204" pitchFamily="34" charset="0"/>
                <a:cs typeface="Arial" panose="020B0604020202020204" pitchFamily="34" charset="0"/>
              </a:rPr>
              <a:t>Use this slide to answer any questions the students </a:t>
            </a:r>
            <a:r>
              <a:rPr lang="en-US" i="1" baseline="0" dirty="0" smtClean="0">
                <a:latin typeface="Arial" panose="020B0604020202020204" pitchFamily="34" charset="0"/>
                <a:cs typeface="Arial" panose="020B0604020202020204" pitchFamily="34" charset="0"/>
              </a:rPr>
              <a:t>have regarding the training.</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14</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a:latin typeface="Arial" panose="020B0604020202020204" pitchFamily="34" charset="0"/>
                <a:cs typeface="Arial" panose="020B0604020202020204" pitchFamily="34" charset="0"/>
              </a:rPr>
              <a:t>DESIGN NOTES TO THE INSTRUCTOR: </a:t>
            </a:r>
            <a:endParaRPr lang="en-US" i="1" dirty="0" smtClean="0">
              <a:latin typeface="Arial" panose="020B0604020202020204" pitchFamily="34" charset="0"/>
              <a:cs typeface="Arial" panose="020B0604020202020204" pitchFamily="34" charset="0"/>
            </a:endParaRPr>
          </a:p>
          <a:p>
            <a:pPr defTabSz="931774">
              <a:defRPr/>
            </a:pPr>
            <a:r>
              <a:rPr lang="en-US" i="1" dirty="0" smtClean="0">
                <a:latin typeface="Arial" panose="020B0604020202020204" pitchFamily="34" charset="0"/>
                <a:cs typeface="Arial" panose="020B0604020202020204" pitchFamily="34" charset="0"/>
              </a:rPr>
              <a:t>Assessment and Survey</a:t>
            </a:r>
            <a:r>
              <a:rPr lang="en-US" i="1" baseline="0" dirty="0" smtClean="0">
                <a:latin typeface="Arial" panose="020B0604020202020204" pitchFamily="34" charset="0"/>
                <a:cs typeface="Arial" panose="020B0604020202020204" pitchFamily="34" charset="0"/>
              </a:rPr>
              <a:t> Slide</a:t>
            </a:r>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Let students know how to access the assessment</a:t>
            </a:r>
            <a:r>
              <a:rPr lang="en-US" sz="1200" i="1" kern="1200" baseline="0" dirty="0" smtClean="0">
                <a:solidFill>
                  <a:schemeClr val="tx1"/>
                </a:solidFill>
                <a:effectLst/>
                <a:latin typeface="+mn-lt"/>
                <a:ea typeface="+mn-ea"/>
                <a:cs typeface="+mn-cs"/>
              </a:rPr>
              <a:t> and survey. Let them know that they have an opportunity to improve the training through the survey, and their feedback is welcome.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Provide any information or tips about the assessment, especially about the length of the test and the types of questions. Refer to the example above.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Encourage them to complete both in order to receive credit in TMS.</a:t>
            </a:r>
            <a:endParaRPr lang="en-US" sz="1200" i="1" kern="1200" dirty="0" smtClean="0">
              <a:solidFill>
                <a:schemeClr val="tx1"/>
              </a:solidFill>
              <a:effectLst/>
              <a:latin typeface="+mn-lt"/>
              <a:ea typeface="+mn-ea"/>
              <a:cs typeface="+mn-cs"/>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Send your test questions and answers to the Curriculum Support Team for ED&amp;T. Request that a survey be added to the TMS item. If you have any issues or concerns, you can contact them directly at 1-407-249-7236. </a:t>
            </a:r>
            <a:endParaRPr lang="en-US" i="1" dirty="0" smtClean="0">
              <a:latin typeface="Arial" panose="020B0604020202020204" pitchFamily="34" charset="0"/>
              <a:cs typeface="Arial" panose="020B0604020202020204" pitchFamily="34" charset="0"/>
            </a:endParaRPr>
          </a:p>
          <a:p>
            <a:pPr marL="465887" indent="-232943">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465887" indent="-232943"/>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15</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i="1" dirty="0" smtClean="0">
                <a:latin typeface="Arial" panose="020B0604020202020204" pitchFamily="34" charset="0"/>
                <a:cs typeface="Arial" panose="020B0604020202020204" pitchFamily="34" charset="0"/>
              </a:rPr>
              <a:t>DESIGN NOTES TO THE INSTRUCTOR:</a:t>
            </a:r>
          </a:p>
          <a:p>
            <a:pPr>
              <a:buFont typeface="Arial" panose="020B0604020202020204" pitchFamily="34" charset="0"/>
              <a:buNone/>
            </a:pPr>
            <a:r>
              <a:rPr lang="en-US" i="1" dirty="0" smtClean="0">
                <a:latin typeface="Arial" panose="020B0604020202020204" pitchFamily="34" charset="0"/>
                <a:cs typeface="Arial" panose="020B0604020202020204" pitchFamily="34" charset="0"/>
              </a:rPr>
              <a:t>Overview Slide</a:t>
            </a:r>
          </a:p>
          <a:p>
            <a:pPr marL="237796"/>
            <a:endParaRPr lang="en-US" i="1" dirty="0" smtClean="0">
              <a:latin typeface="Arial" panose="020B0604020202020204" pitchFamily="34" charset="0"/>
              <a:cs typeface="Arial" panose="020B0604020202020204" pitchFamily="34" charset="0"/>
            </a:endParaRPr>
          </a:p>
          <a:p>
            <a:pPr marL="3235"/>
            <a:r>
              <a:rPr lang="en-US" i="1" baseline="0" dirty="0" smtClean="0">
                <a:latin typeface="Arial" panose="020B0604020202020204" pitchFamily="34" charset="0"/>
                <a:cs typeface="Arial" panose="020B0604020202020204" pitchFamily="34" charset="0"/>
              </a:rPr>
              <a:t>The Overview of Today’s Training provides the schedule and flow for the training session. You can discuss:</a:t>
            </a:r>
          </a:p>
          <a:p>
            <a:pPr marL="3235"/>
            <a:r>
              <a:rPr lang="en-US" i="1" baseline="0" dirty="0" smtClean="0">
                <a:latin typeface="Arial" panose="020B0604020202020204" pitchFamily="34" charset="0"/>
                <a:cs typeface="Arial" panose="020B0604020202020204" pitchFamily="34" charset="0"/>
              </a:rPr>
              <a:t> </a:t>
            </a:r>
            <a:endParaRPr lang="en-US" i="1" dirty="0" smtClean="0">
              <a:latin typeface="Arial" panose="020B0604020202020204" pitchFamily="34" charset="0"/>
              <a:cs typeface="Arial" panose="020B0604020202020204" pitchFamily="34" charset="0"/>
            </a:endParaRP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lesson purpose, goals, and importance.</a:t>
            </a: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A graphic- and/or text-based overview/outline of the training.</a:t>
            </a:r>
          </a:p>
          <a:p>
            <a:pPr marL="878390" lvl="1"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example shown here is for a week of training, with the red</a:t>
            </a:r>
            <a:r>
              <a:rPr lang="en-US" i="1" baseline="0" dirty="0" smtClean="0">
                <a:latin typeface="Arial" panose="020B0604020202020204" pitchFamily="34" charset="0"/>
                <a:cs typeface="Arial" panose="020B0604020202020204" pitchFamily="34" charset="0"/>
              </a:rPr>
              <a:t> highlight showing what the PowerPoint presentation will cover, but can be modified to fit any training schedule.</a:t>
            </a:r>
          </a:p>
          <a:p>
            <a:pPr marL="0" lvl="1"/>
            <a:endParaRPr lang="en-US" b="1" i="1" baseline="0" dirty="0" smtClean="0">
              <a:latin typeface="Arial" panose="020B0604020202020204" pitchFamily="34" charset="0"/>
              <a:cs typeface="Arial" panose="020B0604020202020204" pitchFamily="34" charset="0"/>
            </a:endParaRPr>
          </a:p>
          <a:p>
            <a:pPr marL="0" lvl="1"/>
            <a:r>
              <a:rPr lang="en-US" b="1" i="1" baseline="0" dirty="0" smtClean="0">
                <a:latin typeface="Arial" panose="020B0604020202020204" pitchFamily="34" charset="0"/>
                <a:cs typeface="Arial" panose="020B0604020202020204" pitchFamily="34" charset="0"/>
              </a:rPr>
              <a:t>Note: </a:t>
            </a:r>
          </a:p>
          <a:p>
            <a:pPr marL="407651" lvl="1" indent="-174708">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For an IWT supported by Course Advocates supplied by ED&amp;T, showing an overview/schedule slide would be redundant because this information is presented by a Course Advocate during Homeroom prior to the start of the day’s training. For that reason, if you are developing a lesson for IWT, remove this slide.</a:t>
            </a:r>
            <a:endParaRPr lang="en-US" i="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2</a:t>
            </a:fld>
            <a:endParaRPr lang="en-US" dirty="0"/>
          </a:p>
        </p:txBody>
      </p:sp>
    </p:spTree>
    <p:extLst>
      <p:ext uri="{BB962C8B-B14F-4D97-AF65-F5344CB8AC3E}">
        <p14:creationId xmlns:p14="http://schemas.microsoft.com/office/powerpoint/2010/main" val="77168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Student Introductions Slide</a:t>
            </a:r>
          </a:p>
          <a:p>
            <a:pPr marL="237796" lvl="1"/>
            <a:endParaRPr lang="en-US" dirty="0" smtClean="0">
              <a:latin typeface="Arial" panose="020B0604020202020204" pitchFamily="34" charset="0"/>
              <a:cs typeface="Arial" panose="020B0604020202020204" pitchFamily="34" charset="0"/>
            </a:endParaRPr>
          </a:p>
          <a:p>
            <a:pPr marL="474574"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Havin</a:t>
            </a:r>
            <a:r>
              <a:rPr lang="en-US" i="1" baseline="0" dirty="0" smtClean="0">
                <a:latin typeface="Arial" panose="020B0604020202020204" pitchFamily="34" charset="0"/>
                <a:cs typeface="Arial" panose="020B0604020202020204" pitchFamily="34" charset="0"/>
              </a:rPr>
              <a:t>g the students introduce themselves is optional and up to the instructor. If student introductions will not be done, remove this slide from your presentation.</a:t>
            </a:r>
            <a:endParaRPr lang="en-US" i="1" dirty="0" smtClean="0">
              <a:latin typeface="Arial" panose="020B0604020202020204" pitchFamily="34" charset="0"/>
              <a:cs typeface="Arial" panose="020B0604020202020204" pitchFamily="34" charset="0"/>
            </a:endParaRP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marL="465887" indent="-232943" defTabSz="931774">
              <a:buFont typeface="Arial" panose="020B0604020202020204" pitchFamily="34" charset="0"/>
              <a:buChar char="•"/>
              <a:defRPr/>
            </a:pPr>
            <a:r>
              <a:rPr lang="en-US" i="1" baseline="0" dirty="0" smtClean="0">
                <a:latin typeface="Arial" panose="020B0604020202020204" pitchFamily="34" charset="0"/>
                <a:cs typeface="Arial" panose="020B0604020202020204" pitchFamily="34" charset="0"/>
              </a:rPr>
              <a:t>If you are creating a lesson for IWT, student introductions may be covered prior to the start of training by the Course Advocate. Coordinate use of introductions with the Course Advocate. </a:t>
            </a:r>
          </a:p>
          <a:p>
            <a:pPr marL="232944"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3</a:t>
            </a:fld>
            <a:endParaRPr lang="en-US" dirty="0"/>
          </a:p>
        </p:txBody>
      </p:sp>
    </p:spTree>
    <p:extLst>
      <p:ext uri="{BB962C8B-B14F-4D97-AF65-F5344CB8AC3E}">
        <p14:creationId xmlns:p14="http://schemas.microsoft.com/office/powerpoint/2010/main" val="92034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Icebreaker Slide</a:t>
            </a: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457200" marR="0" lvl="1" indent="-23294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Icebreakers can be lighthearted activities to loosen</a:t>
            </a:r>
            <a:r>
              <a:rPr lang="en-US" i="1" baseline="0" dirty="0" smtClean="0">
                <a:latin typeface="Arial" panose="020B0604020202020204" pitchFamily="34" charset="0"/>
                <a:cs typeface="Arial" panose="020B0604020202020204" pitchFamily="34" charset="0"/>
              </a:rPr>
              <a:t> up the students, or they can be related to the material that will be covered in the training. An icebreaker would typically be a leading question directly related to the content you are about to cover in the presentation. For example:</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one word comes to mind when you hear the term [select</a:t>
            </a:r>
            <a:r>
              <a:rPr lang="en-US" i="1" baseline="0" dirty="0" smtClean="0">
                <a:latin typeface="Arial" panose="020B0604020202020204" pitchFamily="34" charset="0"/>
                <a:cs typeface="Arial" panose="020B0604020202020204" pitchFamily="34" charset="0"/>
              </a:rPr>
              <a:t> a term specific to the lesson]</a:t>
            </a:r>
            <a:r>
              <a:rPr lang="en-US" i="1" dirty="0" smtClean="0">
                <a:latin typeface="Arial" panose="020B0604020202020204" pitchFamily="34" charset="0"/>
                <a:cs typeface="Arial" panose="020B0604020202020204" pitchFamily="34" charset="0"/>
              </a:rPr>
              <a:t>?</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is the biggest</a:t>
            </a:r>
            <a:r>
              <a:rPr lang="en-US" i="1" baseline="0" dirty="0" smtClean="0">
                <a:latin typeface="Arial" panose="020B0604020202020204" pitchFamily="34" charset="0"/>
                <a:cs typeface="Arial" panose="020B0604020202020204" pitchFamily="34" charset="0"/>
              </a:rPr>
              <a:t> question you have about [select a concept specific to the lesson]?</a:t>
            </a:r>
            <a:endParaRPr lang="en-US" i="1" dirty="0" smtClean="0">
              <a:latin typeface="Arial" panose="020B0604020202020204" pitchFamily="34" charset="0"/>
              <a:cs typeface="Arial" panose="020B0604020202020204" pitchFamily="34" charset="0"/>
            </a:endParaRPr>
          </a:p>
          <a:p>
            <a:pPr lvl="1" indent="-232943">
              <a:buFont typeface="Arial" panose="020B0604020202020204" pitchFamily="34" charset="0"/>
              <a:buChar char="•"/>
            </a:pPr>
            <a:r>
              <a:rPr lang="en-US" b="0" i="1" baseline="0" dirty="0" smtClean="0">
                <a:latin typeface="Arial" panose="020B0604020202020204" pitchFamily="34" charset="0"/>
                <a:cs typeface="Arial" panose="020B0604020202020204" pitchFamily="34" charset="0"/>
              </a:rPr>
              <a:t>The instructor will write down the student responses for review at the end of the lesson.</a:t>
            </a:r>
          </a:p>
          <a:p>
            <a:pPr lvl="1" indent="-232943">
              <a:buFont typeface="Arial" panose="020B0604020202020204" pitchFamily="34" charset="0"/>
              <a:buChar char="•"/>
            </a:pPr>
            <a:endParaRPr lang="en-US" i="1" baseline="0" dirty="0" smtClean="0">
              <a:latin typeface="Arial" panose="020B0604020202020204" pitchFamily="34" charset="0"/>
              <a:cs typeface="Arial" panose="020B0604020202020204" pitchFamily="34" charset="0"/>
            </a:endParaRPr>
          </a:p>
          <a:p>
            <a:pPr marL="0" marR="0" lvl="0" indent="-232943"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lvl="1" indent="-232943">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If you choose not to have an icebreaker activity, remove this slide from your presentation.</a:t>
            </a:r>
            <a:endParaRPr lang="en-US" i="1" dirty="0" smtClean="0">
              <a:latin typeface="Arial" panose="020B0604020202020204" pitchFamily="34" charset="0"/>
              <a:cs typeface="Arial" panose="020B0604020202020204" pitchFamily="34" charset="0"/>
            </a:endParaRPr>
          </a:p>
          <a:p>
            <a:pPr defTabSz="931774">
              <a:defRPr/>
            </a:pPr>
            <a:endParaRPr lang="en-US" b="1" i="1"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4</a:t>
            </a:fld>
            <a:endParaRPr lang="en-US" dirty="0"/>
          </a:p>
        </p:txBody>
      </p:sp>
    </p:spTree>
    <p:extLst>
      <p:ext uri="{BB962C8B-B14F-4D97-AF65-F5344CB8AC3E}">
        <p14:creationId xmlns:p14="http://schemas.microsoft.com/office/powerpoint/2010/main" val="775015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570730"/>
          </a:xfrm>
        </p:spPr>
        <p:txBody>
          <a:bodyPr>
            <a:normAutofit fontScale="70000" lnSpcReduction="20000"/>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a:t>
            </a:r>
            <a:r>
              <a:rPr lang="en-US" i="1" baseline="0" dirty="0" smtClean="0">
                <a:latin typeface="Arial" panose="020B0604020202020204" pitchFamily="34" charset="0"/>
                <a:cs typeface="Arial" panose="020B0604020202020204" pitchFamily="34" charset="0"/>
              </a:rPr>
              <a:t> Objectives Slide(s)</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Always provide students with learning objectives that align to the content </a:t>
            </a:r>
            <a:r>
              <a:rPr lang="en-US" i="1" u="sng" dirty="0" smtClean="0">
                <a:latin typeface="Arial" panose="020B0604020202020204" pitchFamily="34" charset="0"/>
                <a:cs typeface="Arial" panose="020B0604020202020204" pitchFamily="34" charset="0"/>
              </a:rPr>
              <a:t>and</a:t>
            </a:r>
            <a:r>
              <a:rPr lang="en-US" i="1" u="none"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post-lesson assessment(s). Lesson objectives should be:</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Performance-based: Directly linked to the on-the-job action students should be able to perform following training.</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Observable/Measurable: Students’ degree of mastery of the objective should be able to be determined by the assessment.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Criteria: How well the students need to perform in order to show an acceptable level of mastery of the content; often presented as a percentage correct.</a:t>
            </a:r>
          </a:p>
          <a:p>
            <a:pPr marL="237796"/>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Lesson objectives consist of a proper verb and action statement. It is critical that you select </a:t>
            </a:r>
            <a:r>
              <a:rPr lang="en-US" i="1" u="sng" dirty="0" smtClean="0">
                <a:latin typeface="Arial" panose="020B0604020202020204" pitchFamily="34" charset="0"/>
                <a:cs typeface="Arial" panose="020B0604020202020204" pitchFamily="34" charset="0"/>
              </a:rPr>
              <a:t>a</a:t>
            </a:r>
            <a:r>
              <a:rPr lang="en-US" i="1" u="sng" baseline="0" dirty="0" smtClean="0">
                <a:latin typeface="Arial" panose="020B0604020202020204" pitchFamily="34" charset="0"/>
                <a:cs typeface="Arial" panose="020B0604020202020204" pitchFamily="34" charset="0"/>
              </a:rPr>
              <a:t>ction</a:t>
            </a:r>
            <a:r>
              <a:rPr lang="en-US" i="1" baseline="0" dirty="0" smtClean="0">
                <a:latin typeface="Arial" panose="020B0604020202020204" pitchFamily="34" charset="0"/>
                <a:cs typeface="Arial" panose="020B0604020202020204" pitchFamily="34" charset="0"/>
              </a:rPr>
              <a:t> verbs for your objectives that convey </a:t>
            </a:r>
            <a:r>
              <a:rPr lang="en-US" i="1" dirty="0" smtClean="0">
                <a:latin typeface="Arial" panose="020B0604020202020204" pitchFamily="34" charset="0"/>
                <a:cs typeface="Arial" panose="020B0604020202020204" pitchFamily="34" charset="0"/>
              </a:rPr>
              <a:t>what students should be able to do after the training, and at what general levels of complexity. For example:</a:t>
            </a:r>
          </a:p>
          <a:p>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Remembering information—The</a:t>
            </a:r>
            <a:r>
              <a:rPr lang="en-US" i="1" baseline="0" dirty="0" smtClean="0">
                <a:latin typeface="Arial" panose="020B0604020202020204" pitchFamily="34" charset="0"/>
                <a:cs typeface="Arial" panose="020B0604020202020204" pitchFamily="34" charset="0"/>
              </a:rPr>
              <a:t> lowest level of training you will ever present is simple “knowledge” information that you want to students to remember. This kind of information (e.g., roles and responsibilities within an organization) is most often a candidate for inclusion in pre- or post-training reading materials and is not a good use of time in the training environment. Avoid using “remember” type information and objectives if there are higher-level ways of assessing the information.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Using information to complete a task—In the example shown above, the students are required</a:t>
            </a:r>
            <a:r>
              <a:rPr lang="en-US" i="1" baseline="0" dirty="0" smtClean="0">
                <a:latin typeface="Arial" panose="020B0604020202020204" pitchFamily="34" charset="0"/>
                <a:cs typeface="Arial" panose="020B0604020202020204" pitchFamily="34" charset="0"/>
              </a:rPr>
              <a:t> to use what they learned in the earlier topics to demonstrate their proficiency in the subject area. This demonstration can be done in many different ways, from a standard written assessment to individual or group exercises.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Creating new products, processes, etc.—In the example above, the students are required to develop an</a:t>
            </a:r>
            <a:r>
              <a:rPr lang="en-US" i="1" baseline="0" dirty="0" smtClean="0">
                <a:latin typeface="Arial" panose="020B0604020202020204" pitchFamily="34" charset="0"/>
                <a:cs typeface="Arial" panose="020B0604020202020204" pitchFamily="34" charset="0"/>
              </a:rPr>
              <a:t> Action Plan </a:t>
            </a:r>
            <a:r>
              <a:rPr lang="en-US" i="1" dirty="0" smtClean="0">
                <a:latin typeface="Arial" panose="020B0604020202020204" pitchFamily="34" charset="0"/>
                <a:cs typeface="Arial" panose="020B0604020202020204" pitchFamily="34" charset="0"/>
              </a:rPr>
              <a:t>extending beyond</a:t>
            </a:r>
            <a:r>
              <a:rPr lang="en-US" i="1" baseline="0" dirty="0" smtClean="0">
                <a:latin typeface="Arial" panose="020B0604020202020204" pitchFamily="34" charset="0"/>
                <a:cs typeface="Arial" panose="020B0604020202020204" pitchFamily="34" charset="0"/>
              </a:rPr>
              <a:t> examples covered in class to situations encountered in the field. This kind of hands-on activity requires the students to apply what they have learned and can be reviewed and shared in class. </a:t>
            </a:r>
          </a:p>
          <a:p>
            <a:pPr marL="237796"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The objectives you present to your students should be the action verb and statement only. The full lesson objective normally includes the condition and standard, which might be confusing to the students (e.g., One of the example objectives reads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while the full objective might read, “Given three</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scenarios containing</a:t>
            </a:r>
            <a:r>
              <a:rPr lang="en-US" i="1" baseline="0" dirty="0" smtClean="0">
                <a:latin typeface="Arial" panose="020B0604020202020204" pitchFamily="34" charset="0"/>
                <a:cs typeface="Arial" panose="020B0604020202020204" pitchFamily="34" charset="0"/>
              </a:rPr>
              <a:t> multiple tasks</a:t>
            </a:r>
            <a:r>
              <a:rPr lang="en-US" i="1" dirty="0" smtClean="0">
                <a:latin typeface="Arial" panose="020B0604020202020204" pitchFamily="34" charset="0"/>
                <a:cs typeface="Arial" panose="020B0604020202020204" pitchFamily="34" charset="0"/>
              </a:rPr>
              <a:t>, the students will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using the Time Management Grid with 95% accuracy.”). Providing the abbreviated objective allows the students to only focus on content of the training and not worry about how they will handle the scenarios.</a:t>
            </a:r>
          </a:p>
          <a:p>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Avoid</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providing generic goal statements (e.g., Provide timely plans) unless there is no formal assessment and/or desired on-the-job action.</a:t>
            </a:r>
          </a:p>
          <a:p>
            <a:endParaRPr lang="en-US" i="1"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a:t>
            </a:r>
            <a:r>
              <a:rPr lang="en-US" i="1" baseline="0" dirty="0" smtClean="0"/>
              <a:t> </a:t>
            </a:r>
            <a:r>
              <a:rPr lang="en-US" i="1" dirty="0" smtClean="0"/>
              <a:t>II.</a:t>
            </a:r>
            <a:endParaRPr lang="en-US" dirty="0" smtClean="0"/>
          </a:p>
        </p:txBody>
      </p:sp>
      <p:sp>
        <p:nvSpPr>
          <p:cNvPr id="4" name="Slide Number Placeholder 3"/>
          <p:cNvSpPr>
            <a:spLocks noGrp="1"/>
          </p:cNvSpPr>
          <p:nvPr>
            <p:ph type="sldNum" sz="quarter" idx="10"/>
          </p:nvPr>
        </p:nvSpPr>
        <p:spPr/>
        <p:txBody>
          <a:bodyPr/>
          <a:lstStyle/>
          <a:p>
            <a:fld id="{03CECF49-2165-4CE7-B39E-10D80CF3C557}" type="slidenum">
              <a:rPr lang="en-US" smtClean="0"/>
              <a:t>5</a:t>
            </a:fld>
            <a:endParaRPr lang="en-US" dirty="0"/>
          </a:p>
        </p:txBody>
      </p:sp>
    </p:spTree>
    <p:extLst>
      <p:ext uri="{BB962C8B-B14F-4D97-AF65-F5344CB8AC3E}">
        <p14:creationId xmlns:p14="http://schemas.microsoft.com/office/powerpoint/2010/main" val="366740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570730"/>
          </a:xfrm>
        </p:spPr>
        <p:txBody>
          <a:bodyPr>
            <a:normAutofit fontScale="92500" lnSpcReduction="10000"/>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Content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as many content slides as required</a:t>
            </a:r>
            <a:r>
              <a:rPr lang="en-US" i="1" baseline="0" dirty="0" smtClean="0">
                <a:latin typeface="Arial" panose="020B0604020202020204" pitchFamily="34" charset="0"/>
                <a:cs typeface="Arial" panose="020B0604020202020204" pitchFamily="34" charset="0"/>
              </a:rPr>
              <a:t> to impart materials effectively.</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Employ standard font sizes and ensure enough screen white space for increased legibility. Standards for PowerPoints are: </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 bold, 28pt font for subtitles</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a:t>
            </a:r>
            <a:r>
              <a:rPr lang="en-US" i="1" baseline="0" dirty="0" smtClean="0">
                <a:latin typeface="Arial" panose="020B0604020202020204" pitchFamily="34" charset="0"/>
                <a:cs typeface="Arial" panose="020B0604020202020204" pitchFamily="34" charset="0"/>
              </a:rPr>
              <a:t> bold, 20pt font for standard screen text</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Place key points on the slide and elaborate via discussion as needed</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The instructor should </a:t>
            </a:r>
            <a:r>
              <a:rPr lang="en-US" b="1" i="1" baseline="0" dirty="0" smtClean="0">
                <a:latin typeface="Arial" panose="020B0604020202020204" pitchFamily="34" charset="0"/>
                <a:cs typeface="Arial" panose="020B0604020202020204" pitchFamily="34" charset="0"/>
              </a:rPr>
              <a:t>not</a:t>
            </a:r>
            <a:r>
              <a:rPr lang="en-US" i="1" baseline="0" dirty="0" smtClean="0">
                <a:latin typeface="Arial" panose="020B0604020202020204" pitchFamily="34" charset="0"/>
                <a:cs typeface="Arial" panose="020B0604020202020204" pitchFamily="34" charset="0"/>
              </a:rPr>
              <a:t> try to list everything on the PowerPoint slides. Less is often better. The slides should feature the main points so the instructor can refer to them during instruction. In this example, the instructor would explain that Covey identified a way to classify tasks as either urgent or non-urgent based on a grid.</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This particular slide is introducing Covey’s classification of tasks as urgent or non-urgent. Additional content related to the objective would be addressed on subsequent slides; it may take several slides to cover all of the content relating to a given lesson objective.</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The number of slides in a presentation is less important than using a design that is uncluttered and easy to follow. </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Ensure that the content matches the lesson objectives you stated at the beginning.</a:t>
            </a:r>
            <a:endParaRPr lang="en-US" i="1" dirty="0" smtClean="0">
              <a:latin typeface="Arial" panose="020B0604020202020204" pitchFamily="34" charset="0"/>
              <a:cs typeface="Arial" panose="020B0604020202020204" pitchFamily="34" charset="0"/>
            </a:endParaRPr>
          </a:p>
          <a:p>
            <a:endParaRPr lang="en-US" dirty="0" smtClean="0">
              <a:solidFill>
                <a:srgbClr val="FF0000"/>
              </a:solidFill>
            </a:endParaRPr>
          </a:p>
          <a:p>
            <a:r>
              <a:rPr lang="en-US" sz="1000" b="1" i="1" dirty="0" smtClean="0">
                <a:latin typeface="Arial" panose="020B0604020202020204" pitchFamily="34" charset="0"/>
                <a:cs typeface="Arial" panose="020B0604020202020204" pitchFamily="34" charset="0"/>
              </a:rPr>
              <a:t>Notes: </a:t>
            </a:r>
            <a:endParaRPr lang="en-US" sz="1000" b="1"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For additional information on the development of training, you can review </a:t>
            </a:r>
            <a:r>
              <a:rPr lang="en-US" i="1" dirty="0" smtClean="0">
                <a:latin typeface="Arial" panose="020B0604020202020204" pitchFamily="34" charset="0"/>
                <a:cs typeface="Arial" panose="020B0604020202020204" pitchFamily="34" charset="0"/>
              </a:rPr>
              <a:t>MIL-HDBK-29612-2A. </a:t>
            </a:r>
            <a:endParaRPr lang="en-US" i="1" dirty="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a:latin typeface="Arial" panose="020B0604020202020204" pitchFamily="34" charset="0"/>
                <a:cs typeface="Arial" panose="020B0604020202020204" pitchFamily="34" charset="0"/>
              </a:rPr>
              <a:t>For additional information on creating task-based </a:t>
            </a:r>
            <a:r>
              <a:rPr lang="en-US" i="1" dirty="0" smtClean="0">
                <a:latin typeface="Arial" panose="020B0604020202020204" pitchFamily="34" charset="0"/>
                <a:cs typeface="Arial" panose="020B0604020202020204" pitchFamily="34" charset="0"/>
              </a:rPr>
              <a:t>curriculum, </a:t>
            </a:r>
            <a:r>
              <a:rPr lang="en-US" i="1" dirty="0">
                <a:latin typeface="Arial" panose="020B0604020202020204" pitchFamily="34" charset="0"/>
                <a:cs typeface="Arial" panose="020B0604020202020204" pitchFamily="34" charset="0"/>
              </a:rPr>
              <a:t>a good resource is </a:t>
            </a:r>
            <a:r>
              <a:rPr lang="en-US" i="1" dirty="0" smtClean="0"/>
              <a:t>NAVEDTRA 130B, Vol. II.</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6</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570730"/>
          </a:xfrm>
        </p:spPr>
        <p:txBody>
          <a:bodyPr>
            <a:normAutofit/>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—with table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Additional Content Tip</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Do</a:t>
            </a:r>
            <a:r>
              <a:rPr lang="en-US" i="1" baseline="0" dirty="0" smtClean="0">
                <a:latin typeface="Arial" panose="020B0604020202020204" pitchFamily="34" charset="0"/>
                <a:cs typeface="Arial" panose="020B0604020202020204" pitchFamily="34" charset="0"/>
              </a:rPr>
              <a:t> not forget to add the source of information on </a:t>
            </a:r>
            <a:r>
              <a:rPr lang="en-US" b="1" i="1" u="none" baseline="0" dirty="0" smtClean="0">
                <a:latin typeface="Arial" panose="020B0604020202020204" pitchFamily="34" charset="0"/>
                <a:cs typeface="Arial" panose="020B0604020202020204" pitchFamily="34" charset="0"/>
              </a:rPr>
              <a:t>any</a:t>
            </a:r>
            <a:r>
              <a:rPr lang="en-US" i="1" baseline="0" dirty="0" smtClean="0">
                <a:latin typeface="Arial" panose="020B0604020202020204" pitchFamily="34" charset="0"/>
                <a:cs typeface="Arial" panose="020B0604020202020204" pitchFamily="34" charset="0"/>
              </a:rPr>
              <a:t> slide where the information is borrowed. In this case, the bullets and table format are borrowed from Dr. </a:t>
            </a:r>
            <a:r>
              <a:rPr lang="en-US" i="1" baseline="0" smtClean="0">
                <a:latin typeface="Arial" panose="020B0604020202020204" pitchFamily="34" charset="0"/>
                <a:cs typeface="Arial" panose="020B0604020202020204" pitchFamily="34" charset="0"/>
              </a:rPr>
              <a:t>Stephen </a:t>
            </a:r>
            <a:r>
              <a:rPr lang="en-US" i="1" baseline="0" dirty="0" smtClean="0">
                <a:latin typeface="Arial" panose="020B0604020202020204" pitchFamily="34" charset="0"/>
                <a:cs typeface="Arial" panose="020B0604020202020204" pitchFamily="34" charset="0"/>
              </a:rPr>
              <a:t>Covey, a well-known educator. Credit to the originator should </a:t>
            </a:r>
            <a:r>
              <a:rPr lang="en-US" b="1" i="1" u="none" baseline="0" dirty="0" smtClean="0">
                <a:latin typeface="Arial" panose="020B0604020202020204" pitchFamily="34" charset="0"/>
                <a:cs typeface="Arial" panose="020B0604020202020204" pitchFamily="34" charset="0"/>
              </a:rPr>
              <a:t>also</a:t>
            </a:r>
            <a:r>
              <a:rPr lang="en-US" i="1" baseline="0" dirty="0" smtClean="0">
                <a:latin typeface="Arial" panose="020B0604020202020204" pitchFamily="34" charset="0"/>
                <a:cs typeface="Arial" panose="020B0604020202020204" pitchFamily="34" charset="0"/>
              </a:rPr>
              <a:t> be given on the Lesson References slide near the end of the lesson. </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7</a:t>
            </a:fld>
            <a:endParaRPr lang="en-US" dirty="0"/>
          </a:p>
        </p:txBody>
      </p:sp>
    </p:spTree>
    <p:extLst>
      <p:ext uri="{BB962C8B-B14F-4D97-AF65-F5344CB8AC3E}">
        <p14:creationId xmlns:p14="http://schemas.microsoft.com/office/powerpoint/2010/main" val="152234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—with graphic</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Graphics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graphics</a:t>
            </a:r>
            <a:r>
              <a:rPr lang="en-US" i="1" baseline="0" dirty="0" smtClean="0">
                <a:latin typeface="Arial" panose="020B0604020202020204" pitchFamily="34" charset="0"/>
                <a:cs typeface="Arial" panose="020B0604020202020204" pitchFamily="34" charset="0"/>
              </a:rPr>
              <a:t> that are clean and relevant to the content. </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Attribute any graphic used if it is not clip art.</a:t>
            </a:r>
          </a:p>
          <a:p>
            <a:pPr marL="465887" indent="-228091">
              <a:buFont typeface="Arial" panose="020B0604020202020204" pitchFamily="34" charset="0"/>
              <a:buChar char="•"/>
            </a:pPr>
            <a:r>
              <a:rPr lang="en-US" b="1" i="1" baseline="0" dirty="0" smtClean="0">
                <a:latin typeface="Arial" panose="020B0604020202020204" pitchFamily="34" charset="0"/>
                <a:cs typeface="Arial" panose="020B0604020202020204" pitchFamily="34" charset="0"/>
              </a:rPr>
              <a:t>Do not </a:t>
            </a:r>
            <a:r>
              <a:rPr lang="en-US" i="1" baseline="0" dirty="0" smtClean="0">
                <a:latin typeface="Arial" panose="020B0604020202020204" pitchFamily="34" charset="0"/>
                <a:cs typeface="Arial" panose="020B0604020202020204" pitchFamily="34" charset="0"/>
              </a:rPr>
              <a:t>use graphics that are not appropriate to the content (e.g., cartoon characters, images that are unrelated to the content, or any images that are derogatory in nature). </a:t>
            </a:r>
          </a:p>
          <a:p>
            <a:pPr marL="465887" indent="-228091">
              <a:buFont typeface="Arial" panose="020B0604020202020204" pitchFamily="34" charset="0"/>
              <a:buChar char="•"/>
            </a:pPr>
            <a:endParaRPr lang="en-US" i="1" u="sng"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8</a:t>
            </a:fld>
            <a:endParaRPr lang="en-US" dirty="0"/>
          </a:p>
        </p:txBody>
      </p:sp>
    </p:spTree>
    <p:extLst>
      <p:ext uri="{BB962C8B-B14F-4D97-AF65-F5344CB8AC3E}">
        <p14:creationId xmlns:p14="http://schemas.microsoft.com/office/powerpoint/2010/main" val="1708705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Question/Activity Slide—Question Screen Example</a:t>
            </a:r>
          </a:p>
          <a:p>
            <a:endParaRPr lang="en-US" i="1" dirty="0" smtClean="0">
              <a:latin typeface="Arial" panose="020B0604020202020204" pitchFamily="34" charset="0"/>
              <a:cs typeface="Arial" panose="020B0604020202020204" pitchFamily="34" charset="0"/>
            </a:endParaRPr>
          </a:p>
          <a:p>
            <a:r>
              <a:rPr lang="en-US" sz="900" i="1" dirty="0" smtClean="0">
                <a:latin typeface="Arial" panose="020B0604020202020204" pitchFamily="34" charset="0"/>
                <a:cs typeface="Arial" panose="020B0604020202020204" pitchFamily="34" charset="0"/>
              </a:rPr>
              <a:t>Question/Activity Tips:</a:t>
            </a:r>
          </a:p>
          <a:p>
            <a:pPr marL="465887" indent="-228091">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You should have at least one of these question/activity</a:t>
            </a:r>
            <a:r>
              <a:rPr lang="en-US" sz="900" i="1" baseline="0" dirty="0" smtClean="0">
                <a:latin typeface="Arial" panose="020B0604020202020204" pitchFamily="34" charset="0"/>
                <a:cs typeface="Arial" panose="020B0604020202020204" pitchFamily="34" charset="0"/>
              </a:rPr>
              <a:t> </a:t>
            </a:r>
            <a:r>
              <a:rPr lang="en-US" sz="900" i="1" dirty="0" smtClean="0">
                <a:latin typeface="Arial" panose="020B0604020202020204" pitchFamily="34" charset="0"/>
                <a:cs typeface="Arial" panose="020B0604020202020204" pitchFamily="34" charset="0"/>
              </a:rPr>
              <a:t>slides after each</a:t>
            </a:r>
            <a:r>
              <a:rPr lang="en-US" sz="900" i="1" baseline="0" dirty="0" smtClean="0">
                <a:latin typeface="Arial" panose="020B0604020202020204" pitchFamily="34" charset="0"/>
                <a:cs typeface="Arial" panose="020B0604020202020204" pitchFamily="34" charset="0"/>
              </a:rPr>
              <a:t> set of content slides covering a learning objective.</a:t>
            </a:r>
          </a:p>
          <a:p>
            <a:pPr marL="465887" indent="-228091">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Review your question/activity to ensure it is directly linked to the particular lesson objective you are covering.</a:t>
            </a:r>
          </a:p>
          <a:p>
            <a:pPr marL="465887" indent="-228091">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i="1" dirty="0" smtClean="0">
                <a:latin typeface="Arial" panose="020B0604020202020204" pitchFamily="34" charset="0"/>
                <a:cs typeface="Arial" panose="020B0604020202020204" pitchFamily="34" charset="0"/>
              </a:rPr>
              <a:t>Make sure the correct answer(s) or possible answer(s) is/are</a:t>
            </a:r>
            <a:r>
              <a:rPr lang="en-US" sz="900" i="1" baseline="0" dirty="0" smtClean="0">
                <a:latin typeface="Arial" panose="020B0604020202020204" pitchFamily="34" charset="0"/>
                <a:cs typeface="Arial" panose="020B0604020202020204" pitchFamily="34" charset="0"/>
              </a:rPr>
              <a:t> identified in the Lesson Plan.</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i="1" baseline="0" dirty="0" smtClean="0">
                <a:latin typeface="Arial" panose="020B0604020202020204" pitchFamily="34" charset="0"/>
                <a:cs typeface="Arial" panose="020B0604020202020204" pitchFamily="34" charset="0"/>
              </a:rPr>
              <a:t>In this example, the instructor could point out that the benefits include the ICARE value of “I care about performing my duties to the very best of my abilities.” </a:t>
            </a:r>
            <a:endParaRPr lang="en-US" sz="900"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endParaRPr lang="en-US" sz="900" i="1" dirty="0" smtClean="0">
              <a:latin typeface="Arial" panose="020B0604020202020204" pitchFamily="34" charset="0"/>
              <a:cs typeface="Arial" panose="020B0604020202020204" pitchFamily="34" charset="0"/>
            </a:endParaRPr>
          </a:p>
          <a:p>
            <a:pPr marL="237796"/>
            <a:r>
              <a:rPr lang="en-US" sz="900" i="1" dirty="0" smtClean="0">
                <a:latin typeface="Arial" panose="020B0604020202020204" pitchFamily="34" charset="0"/>
                <a:cs typeface="Arial" panose="020B0604020202020204" pitchFamily="34" charset="0"/>
              </a:rPr>
              <a:t>When creating a PowerPoint presentation that will be used in a lesson for IWT:</a:t>
            </a:r>
          </a:p>
          <a:p>
            <a:pPr marL="462651" indent="-229708">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This slide will say, “WHITEBOARD ACTIVITY” or “POLL QUESTION,” depending on which type of activity you design.</a:t>
            </a:r>
          </a:p>
          <a:p>
            <a:pPr marL="462651" indent="-229708">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The text should be ALL CAPS in 32-point font, centered on the screen.</a:t>
            </a:r>
          </a:p>
          <a:p>
            <a:pPr marL="462651" indent="-229708">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You will add the question to the Lesson Plan, and a Course Advocate will create the actual whiteboard/poll question within the Lync session for presentation during the training.</a:t>
            </a:r>
          </a:p>
          <a:p>
            <a:endParaRPr lang="en-US" sz="900" b="1" i="1" dirty="0" smtClean="0">
              <a:latin typeface="Arial" panose="020B0604020202020204" pitchFamily="34" charset="0"/>
              <a:cs typeface="Arial" panose="020B0604020202020204" pitchFamily="34" charset="0"/>
            </a:endParaRPr>
          </a:p>
          <a:p>
            <a:r>
              <a:rPr lang="en-US" sz="9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sz="900" i="1" dirty="0" smtClean="0">
                <a:latin typeface="Arial" panose="020B0604020202020204" pitchFamily="34" charset="0"/>
                <a:cs typeface="Arial" panose="020B0604020202020204" pitchFamily="34" charset="0"/>
              </a:rPr>
              <a:t>For additional information on the development of assessment items, you can review MIL-HDBK-29612-2A.</a:t>
            </a:r>
          </a:p>
        </p:txBody>
      </p:sp>
      <p:sp>
        <p:nvSpPr>
          <p:cNvPr id="4" name="Slide Number Placeholder 3"/>
          <p:cNvSpPr>
            <a:spLocks noGrp="1"/>
          </p:cNvSpPr>
          <p:nvPr>
            <p:ph type="sldNum" sz="quarter" idx="10"/>
          </p:nvPr>
        </p:nvSpPr>
        <p:spPr/>
        <p:txBody>
          <a:bodyPr/>
          <a:lstStyle/>
          <a:p>
            <a:fld id="{03CECF49-2165-4CE7-B39E-10D80CF3C557}" type="slidenum">
              <a:rPr lang="en-US" smtClean="0"/>
              <a:t>9</a:t>
            </a:fld>
            <a:endParaRPr lang="en-US" dirty="0"/>
          </a:p>
        </p:txBody>
      </p:sp>
    </p:spTree>
    <p:extLst>
      <p:ext uri="{BB962C8B-B14F-4D97-AF65-F5344CB8AC3E}">
        <p14:creationId xmlns:p14="http://schemas.microsoft.com/office/powerpoint/2010/main" val="1522349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5" name="Footer Placeholder 4"/>
          <p:cNvSpPr>
            <a:spLocks noGrp="1"/>
          </p:cNvSpPr>
          <p:nvPr>
            <p:ph type="ftr" sz="quarter" idx="11"/>
          </p:nvPr>
        </p:nvSpPr>
        <p:spPr>
          <a:xfrm>
            <a:off x="3200400" y="6457496"/>
            <a:ext cx="2895600" cy="365125"/>
          </a:xfrm>
          <a:prstGeom prst="rect">
            <a:avLst/>
          </a:prstGeo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6553200" y="6457496"/>
            <a:ext cx="2133600" cy="365125"/>
          </a:xfrm>
          <a:prstGeom prst="rect">
            <a:avLst/>
          </a:prstGeom>
        </p:spPr>
        <p:txBody>
          <a:bodyPr/>
          <a:lstStyle/>
          <a:p>
            <a:fld id="{3FE40F6C-36E6-4965-9D21-698197C3108F}" type="slidenum">
              <a:rPr lang="en-US" smtClean="0"/>
              <a:t>‹#›</a:t>
            </a:fld>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32627" y="352038"/>
            <a:ext cx="2563373" cy="2051308"/>
          </a:xfrm>
          <a:prstGeom prst="rect">
            <a:avLst/>
          </a:prstGeom>
        </p:spPr>
      </p:pic>
    </p:spTree>
    <p:extLst>
      <p:ext uri="{BB962C8B-B14F-4D97-AF65-F5344CB8AC3E}">
        <p14:creationId xmlns:p14="http://schemas.microsoft.com/office/powerpoint/2010/main" val="3615607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5" name="Footer Placeholder 4"/>
          <p:cNvSpPr>
            <a:spLocks noGrp="1"/>
          </p:cNvSpPr>
          <p:nvPr>
            <p:ph type="ftr" sz="quarter" idx="11"/>
          </p:nvPr>
        </p:nvSpPr>
        <p:spPr>
          <a:xfrm>
            <a:off x="0" y="65532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78559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5" name="Footer Placeholder 4"/>
          <p:cNvSpPr>
            <a:spLocks noGrp="1"/>
          </p:cNvSpPr>
          <p:nvPr>
            <p:ph type="ftr" sz="quarter" idx="11"/>
          </p:nvPr>
        </p:nvSpPr>
        <p:spPr>
          <a:xfrm>
            <a:off x="0" y="65532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188008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76200" y="6629400"/>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6" name="Slide Number Placeholder 5"/>
          <p:cNvSpPr>
            <a:spLocks noGrp="1"/>
          </p:cNvSpPr>
          <p:nvPr>
            <p:ph type="sldNum" sz="quarter" idx="12"/>
          </p:nvPr>
        </p:nvSpPr>
        <p:spPr>
          <a:xfrm>
            <a:off x="6934200" y="6569075"/>
            <a:ext cx="2133600" cy="365125"/>
          </a:xfrm>
          <a:prstGeom prst="rect">
            <a:avLst/>
          </a:prstGeom>
        </p:spPr>
        <p:txBody>
          <a:bodyPr/>
          <a:lstStyle>
            <a:lvl1pPr algn="r">
              <a:defRPr>
                <a:solidFill>
                  <a:schemeClr val="bg1"/>
                </a:solidFill>
              </a:defRPr>
            </a:lvl1pPr>
          </a:lstStyle>
          <a:p>
            <a:fld id="{3FE40F6C-36E6-4965-9D21-698197C3108F}" type="slidenum">
              <a:rPr lang="en-US" smtClean="0"/>
              <a:pPr/>
              <a:t>‹#›</a:t>
            </a:fld>
            <a:endParaRPr lang="en-US" dirty="0"/>
          </a:p>
        </p:txBody>
      </p:sp>
    </p:spTree>
    <p:extLst>
      <p:ext uri="{BB962C8B-B14F-4D97-AF65-F5344CB8AC3E}">
        <p14:creationId xmlns:p14="http://schemas.microsoft.com/office/powerpoint/2010/main" val="15431187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5" name="Footer Placeholder 4"/>
          <p:cNvSpPr>
            <a:spLocks noGrp="1"/>
          </p:cNvSpPr>
          <p:nvPr>
            <p:ph type="ftr" sz="quarter" idx="11"/>
          </p:nvPr>
        </p:nvSpPr>
        <p:spPr>
          <a:xfrm>
            <a:off x="0" y="65532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21233057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66"/>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6" name="Footer Placeholder 5"/>
          <p:cNvSpPr>
            <a:spLocks noGrp="1"/>
          </p:cNvSpPr>
          <p:nvPr>
            <p:ph type="ftr" sz="quarter" idx="11"/>
          </p:nvPr>
        </p:nvSpPr>
        <p:spPr>
          <a:xfrm>
            <a:off x="0" y="655320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4175906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8" name="Footer Placeholder 7"/>
          <p:cNvSpPr>
            <a:spLocks noGrp="1"/>
          </p:cNvSpPr>
          <p:nvPr>
            <p:ph type="ftr" sz="quarter" idx="11"/>
          </p:nvPr>
        </p:nvSpPr>
        <p:spPr>
          <a:xfrm>
            <a:off x="0" y="655320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287588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4" name="Footer Placeholder 3"/>
          <p:cNvSpPr>
            <a:spLocks noGrp="1"/>
          </p:cNvSpPr>
          <p:nvPr>
            <p:ph type="ftr" sz="quarter" idx="11"/>
          </p:nvPr>
        </p:nvSpPr>
        <p:spPr>
          <a:xfrm>
            <a:off x="0" y="655320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422392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3" name="Footer Placeholder 2"/>
          <p:cNvSpPr>
            <a:spLocks noGrp="1"/>
          </p:cNvSpPr>
          <p:nvPr>
            <p:ph type="ftr" sz="quarter" idx="11"/>
          </p:nvPr>
        </p:nvSpPr>
        <p:spPr>
          <a:xfrm>
            <a:off x="0" y="655320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361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6" name="Footer Placeholder 5"/>
          <p:cNvSpPr>
            <a:spLocks noGrp="1"/>
          </p:cNvSpPr>
          <p:nvPr>
            <p:ph type="ftr" sz="quarter" idx="11"/>
          </p:nvPr>
        </p:nvSpPr>
        <p:spPr>
          <a:xfrm>
            <a:off x="0" y="655320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194709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457496"/>
            <a:ext cx="2133600" cy="365125"/>
          </a:xfrm>
          <a:prstGeom prst="rect">
            <a:avLst/>
          </a:prstGeom>
        </p:spPr>
        <p:txBody>
          <a:bodyPr/>
          <a:lstStyle/>
          <a:p>
            <a:fld id="{DE4DA55B-CE9B-4C8A-8495-2659B9F2DF7A}" type="datetimeFigureOut">
              <a:rPr lang="en-US" smtClean="0"/>
              <a:t>12/18/2014</a:t>
            </a:fld>
            <a:endParaRPr lang="en-US" dirty="0"/>
          </a:p>
        </p:txBody>
      </p:sp>
      <p:sp>
        <p:nvSpPr>
          <p:cNvPr id="6" name="Footer Placeholder 5"/>
          <p:cNvSpPr>
            <a:spLocks noGrp="1"/>
          </p:cNvSpPr>
          <p:nvPr>
            <p:ph type="ftr" sz="quarter" idx="11"/>
          </p:nvPr>
        </p:nvSpPr>
        <p:spPr>
          <a:xfrm>
            <a:off x="0" y="655320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40430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0"/>
            <a:ext cx="7848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76200" y="6629400"/>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8" name="Slide Number Placeholder 5"/>
          <p:cNvSpPr>
            <a:spLocks noGrp="1"/>
          </p:cNvSpPr>
          <p:nvPr>
            <p:ph type="sldNum" sz="quarter" idx="4"/>
          </p:nvPr>
        </p:nvSpPr>
        <p:spPr>
          <a:xfrm>
            <a:off x="6934200" y="6569075"/>
            <a:ext cx="2133600" cy="365125"/>
          </a:xfrm>
          <a:prstGeom prst="rect">
            <a:avLst/>
          </a:prstGeom>
        </p:spPr>
        <p:txBody>
          <a:bodyPr/>
          <a:lstStyle>
            <a:lvl1pPr algn="r">
              <a:defRPr>
                <a:solidFill>
                  <a:schemeClr val="bg1"/>
                </a:solidFill>
              </a:defRPr>
            </a:lvl1pPr>
          </a:lstStyle>
          <a:p>
            <a:fld id="{3FE40F6C-36E6-4965-9D21-698197C3108F}" type="slidenum">
              <a:rPr lang="en-US" smtClean="0"/>
              <a:pPr/>
              <a:t>‹#›</a:t>
            </a:fld>
            <a:endParaRPr lang="en-US" dirty="0"/>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28600" y="179831"/>
            <a:ext cx="737629" cy="734569"/>
          </a:xfrm>
          <a:prstGeom prst="rect">
            <a:avLst/>
          </a:prstGeom>
        </p:spPr>
      </p:pic>
    </p:spTree>
    <p:extLst>
      <p:ext uri="{BB962C8B-B14F-4D97-AF65-F5344CB8AC3E}">
        <p14:creationId xmlns:p14="http://schemas.microsoft.com/office/powerpoint/2010/main" val="104656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800" b="1" kern="1200" cap="none" spc="0">
          <a:ln w="3175" cmpd="sng">
            <a:noFill/>
            <a:prstDash val="solid"/>
          </a:ln>
          <a:solidFill>
            <a:srgbClr val="000066"/>
          </a:solidFill>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ime-management-guide.com/pla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va.gov/ica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sz="4400" dirty="0" smtClean="0">
                <a:solidFill>
                  <a:schemeClr val="tx2">
                    <a:lumMod val="60000"/>
                    <a:lumOff val="40000"/>
                  </a:schemeClr>
                </a:solidFill>
              </a:rPr>
              <a:t>[Standardized Training Template]</a:t>
            </a:r>
            <a:endParaRPr lang="en-US" sz="4400" dirty="0">
              <a:solidFill>
                <a:schemeClr val="tx2">
                  <a:lumMod val="60000"/>
                  <a:lumOff val="40000"/>
                </a:schemeClr>
              </a:solidFill>
            </a:endParaRPr>
          </a:p>
        </p:txBody>
      </p:sp>
      <p:sp>
        <p:nvSpPr>
          <p:cNvPr id="3" name="Subtitle 2"/>
          <p:cNvSpPr>
            <a:spLocks noGrp="1"/>
          </p:cNvSpPr>
          <p:nvPr>
            <p:ph type="subTitle" idx="1"/>
          </p:nvPr>
        </p:nvSpPr>
        <p:spPr>
          <a:xfrm>
            <a:off x="1371600" y="5181600"/>
            <a:ext cx="6400800" cy="1371600"/>
          </a:xfrm>
        </p:spPr>
        <p:txBody>
          <a:bodyPr/>
          <a:lstStyle/>
          <a:p>
            <a:r>
              <a:rPr lang="en-US" dirty="0" smtClean="0"/>
              <a:t>[Design Notes Included in Notes Page View]</a:t>
            </a:r>
            <a:endParaRPr lang="en-US" dirty="0"/>
          </a:p>
        </p:txBody>
      </p:sp>
      <p:sp>
        <p:nvSpPr>
          <p:cNvPr id="4" name="TextBox 3"/>
          <p:cNvSpPr txBox="1"/>
          <p:nvPr/>
        </p:nvSpPr>
        <p:spPr>
          <a:xfrm>
            <a:off x="457200" y="304800"/>
            <a:ext cx="2971800" cy="1477328"/>
          </a:xfrm>
          <a:prstGeom prst="rect">
            <a:avLst/>
          </a:prstGeom>
          <a:solidFill>
            <a:srgbClr val="FFFF00"/>
          </a:solidFill>
          <a:ln>
            <a:solidFill>
              <a:schemeClr val="tx1"/>
            </a:solidFill>
          </a:ln>
        </p:spPr>
        <p:txBody>
          <a:bodyPr wrap="square" rtlCol="0">
            <a:spAutoFit/>
          </a:bodyPr>
          <a:lstStyle/>
          <a:p>
            <a:pPr algn="ctr"/>
            <a:r>
              <a:rPr lang="en-US" b="1" dirty="0" smtClean="0"/>
              <a:t>This template contains design notes for the instructor in the Notes Page view. Please ensure that you have the Notes Page open. </a:t>
            </a:r>
            <a:endParaRPr lang="en-US" b="1" dirty="0"/>
          </a:p>
        </p:txBody>
      </p:sp>
      <p:sp>
        <p:nvSpPr>
          <p:cNvPr id="5" name="Title 1"/>
          <p:cNvSpPr txBox="1">
            <a:spLocks/>
          </p:cNvSpPr>
          <p:nvPr/>
        </p:nvSpPr>
        <p:spPr>
          <a:xfrm>
            <a:off x="838200" y="2307771"/>
            <a:ext cx="77724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800" b="1" kern="1200"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sz="4400" dirty="0" smtClean="0"/>
              <a:t>[Lesson </a:t>
            </a:r>
            <a:r>
              <a:rPr lang="en-US" sz="4400" dirty="0"/>
              <a:t>Title]</a:t>
            </a:r>
          </a:p>
        </p:txBody>
      </p:sp>
    </p:spTree>
    <p:extLst>
      <p:ext uri="{BB962C8B-B14F-4D97-AF65-F5344CB8AC3E}">
        <p14:creationId xmlns:p14="http://schemas.microsoft.com/office/powerpoint/2010/main" val="559551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077200" cy="1066800"/>
          </a:xfrm>
        </p:spPr>
        <p:txBody>
          <a:bodyPr>
            <a:normAutofit fontScale="90000"/>
          </a:bodyPr>
          <a:lstStyle/>
          <a:p>
            <a:r>
              <a:rPr lang="en-US" sz="4000" dirty="0" smtClean="0"/>
              <a:t>Individual Activity – Prioritizing Tasks</a:t>
            </a:r>
            <a:endParaRPr lang="en-US" dirty="0"/>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endParaRPr lang="en-US" sz="2800" dirty="0">
              <a:ln w="3175" cmpd="sng">
                <a:noFill/>
                <a:prstDash val="solid"/>
              </a:ln>
              <a:solidFill>
                <a:schemeClr val="tx1"/>
              </a:solidFill>
              <a:effectLst/>
              <a:latin typeface="+mn-lt"/>
            </a:endParaRP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10</a:t>
            </a:fld>
            <a:endParaRPr lang="en-US" dirty="0"/>
          </a:p>
        </p:txBody>
      </p:sp>
      <p:sp>
        <p:nvSpPr>
          <p:cNvPr id="9" name="Content Placeholder 2"/>
          <p:cNvSpPr>
            <a:spLocks noGrp="1"/>
          </p:cNvSpPr>
          <p:nvPr>
            <p:ph idx="1"/>
          </p:nvPr>
        </p:nvSpPr>
        <p:spPr>
          <a:xfrm>
            <a:off x="602258" y="6172200"/>
            <a:ext cx="8261498" cy="380999"/>
          </a:xfrm>
          <a:solidFill>
            <a:srgbClr val="FFFF00"/>
          </a:solidFill>
        </p:spPr>
        <p:txBody>
          <a:bodyPr>
            <a:normAutofit lnSpcReduction="10000"/>
          </a:bodyPr>
          <a:lstStyle/>
          <a:p>
            <a:pPr marL="0" indent="0">
              <a:buNone/>
            </a:pPr>
            <a:r>
              <a:rPr lang="en-US" sz="2000" b="1" dirty="0" smtClean="0">
                <a:latin typeface="Arial" panose="020B0604020202020204" pitchFamily="34" charset="0"/>
              </a:rPr>
              <a:t>QUESTION: </a:t>
            </a:r>
            <a:r>
              <a:rPr lang="en-US" sz="2000" dirty="0" smtClean="0">
                <a:latin typeface="Arial" panose="020B0604020202020204" pitchFamily="34" charset="0"/>
              </a:rPr>
              <a:t>How </a:t>
            </a:r>
            <a:r>
              <a:rPr lang="en-US" sz="2000" dirty="0">
                <a:latin typeface="Arial" panose="020B0604020202020204" pitchFamily="34" charset="0"/>
              </a:rPr>
              <a:t>would you prioritize these tasks?</a:t>
            </a:r>
          </a:p>
        </p:txBody>
      </p:sp>
      <p:sp>
        <p:nvSpPr>
          <p:cNvPr id="7" name="Content Placeholder 2"/>
          <p:cNvSpPr txBox="1">
            <a:spLocks/>
          </p:cNvSpPr>
          <p:nvPr/>
        </p:nvSpPr>
        <p:spPr>
          <a:xfrm>
            <a:off x="602258" y="1066800"/>
            <a:ext cx="8261498" cy="4876800"/>
          </a:xfrm>
          <a:prstGeom prst="rect">
            <a:avLst/>
          </a:prstGeom>
          <a:solidFill>
            <a:srgbClr val="7CB0F0"/>
          </a:solidFill>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8000" b="1" dirty="0" smtClean="0">
                <a:latin typeface="Arial" panose="020B0604020202020204" pitchFamily="34" charset="0"/>
              </a:rPr>
              <a:t>SCENARIO:</a:t>
            </a: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There is a presentation you must complete by the end of the day. It is 8 am. You must complete the work by 4 pm. You know you need 4 hours for research and 2 hours to develop.</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An employee enters your office with an emergency dealing with a client. It will require you to spend approximately 30 minutes communicating back and forth with the client and employee.</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Suddenly, you receive an email message from your supervisor asking for last quarter’s total training hours for all of your employees. Your supervisor needs this information first thing the next morning, and you know it will take you 15 minutes to run the report and send it to her.</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Further, you are in charge of the upcoming canned food drive and need to send an announcement to everyone in the office with information about the event. The deadline for collecting items is three days from today.</a:t>
            </a:r>
            <a:endParaRPr lang="en-US" sz="8000" dirty="0">
              <a:latin typeface="Arial" panose="020B0604020202020204" pitchFamily="34" charset="0"/>
            </a:endParaRPr>
          </a:p>
        </p:txBody>
      </p:sp>
    </p:spTree>
    <p:extLst>
      <p:ext uri="{BB962C8B-B14F-4D97-AF65-F5344CB8AC3E}">
        <p14:creationId xmlns:p14="http://schemas.microsoft.com/office/powerpoint/2010/main" val="436800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Group Activity—Develop an </a:t>
            </a:r>
            <a:br>
              <a:rPr lang="en-US" sz="4000" dirty="0" smtClean="0"/>
            </a:br>
            <a:r>
              <a:rPr lang="en-US" sz="4000" dirty="0" smtClean="0"/>
              <a:t>Action Plan</a:t>
            </a:r>
            <a:endParaRPr lang="en-US" dirty="0"/>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endParaRPr lang="en-US" sz="2800" dirty="0">
              <a:ln w="3175" cmpd="sng">
                <a:noFill/>
                <a:prstDash val="solid"/>
              </a:ln>
              <a:solidFill>
                <a:schemeClr val="tx1"/>
              </a:solidFill>
              <a:effectLst/>
              <a:latin typeface="+mn-lt"/>
            </a:endParaRP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11</a:t>
            </a:fld>
            <a:endParaRPr lang="en-US" dirty="0"/>
          </a:p>
        </p:txBody>
      </p:sp>
      <p:sp>
        <p:nvSpPr>
          <p:cNvPr id="10" name="Content Placeholder 2"/>
          <p:cNvSpPr>
            <a:spLocks noGrp="1"/>
          </p:cNvSpPr>
          <p:nvPr>
            <p:ph idx="1"/>
          </p:nvPr>
        </p:nvSpPr>
        <p:spPr/>
        <p:txBody>
          <a:bodyPr>
            <a:normAutofit/>
          </a:bodyPr>
          <a:lstStyle/>
          <a:p>
            <a:pPr marL="0" indent="0">
              <a:buNone/>
            </a:pPr>
            <a:r>
              <a:rPr lang="en-US" sz="2000" b="1" dirty="0" smtClean="0">
                <a:latin typeface="Arial" panose="020B0604020202020204" pitchFamily="34" charset="0"/>
              </a:rPr>
              <a:t>DIRECTIONS:</a:t>
            </a:r>
          </a:p>
          <a:p>
            <a:pPr marL="406400" indent="-406400">
              <a:buFont typeface="+mj-lt"/>
              <a:buAutoNum type="arabicPeriod"/>
            </a:pPr>
            <a:r>
              <a:rPr lang="en-US" sz="2000" b="1" dirty="0" smtClean="0">
                <a:latin typeface="Arial" panose="020B0604020202020204" pitchFamily="34" charset="0"/>
              </a:rPr>
              <a:t>Meet in your small groups and select one person’s typical work week. This should be a list of tasks the person deals with in a five-day period.</a:t>
            </a:r>
          </a:p>
          <a:p>
            <a:pPr marL="406400" indent="-406400">
              <a:buFont typeface="+mj-lt"/>
              <a:buAutoNum type="arabicPeriod"/>
            </a:pPr>
            <a:r>
              <a:rPr lang="en-US" sz="2000" b="1" dirty="0" smtClean="0">
                <a:latin typeface="Arial" panose="020B0604020202020204" pitchFamily="34" charset="0"/>
              </a:rPr>
              <a:t>Create an Action Plan based on what you learned in class today. </a:t>
            </a:r>
          </a:p>
          <a:p>
            <a:pPr marL="406400" indent="-406400">
              <a:buFont typeface="+mj-lt"/>
              <a:buAutoNum type="arabicPeriod"/>
            </a:pPr>
            <a:r>
              <a:rPr lang="en-US" sz="2000" b="1" dirty="0" smtClean="0">
                <a:latin typeface="Arial" panose="020B0604020202020204" pitchFamily="34" charset="0"/>
              </a:rPr>
              <a:t>Be sure that you consider the following when developing your group’s Action Plan:</a:t>
            </a:r>
          </a:p>
          <a:p>
            <a:pPr marL="806450" lvl="1" indent="-406400">
              <a:buFont typeface="+mj-lt"/>
              <a:buAutoNum type="alphaLcParenR"/>
            </a:pPr>
            <a:r>
              <a:rPr lang="en-US" sz="2000" b="1" dirty="0" smtClean="0">
                <a:latin typeface="Arial" panose="020B0604020202020204" pitchFamily="34" charset="0"/>
              </a:rPr>
              <a:t>Prioritization of tasks based on importance</a:t>
            </a:r>
          </a:p>
          <a:p>
            <a:pPr marL="806450" lvl="1" indent="-406400">
              <a:buFont typeface="+mj-lt"/>
              <a:buAutoNum type="alphaLcParenR"/>
            </a:pPr>
            <a:r>
              <a:rPr lang="en-US" sz="2000" b="1" dirty="0" smtClean="0">
                <a:latin typeface="Arial" panose="020B0604020202020204" pitchFamily="34" charset="0"/>
              </a:rPr>
              <a:t>Realistic due dates and times</a:t>
            </a:r>
          </a:p>
          <a:p>
            <a:pPr marL="0" indent="0">
              <a:buNone/>
            </a:pPr>
            <a:endParaRPr lang="en-US" sz="2400" b="1" dirty="0">
              <a:latin typeface="Arial" panose="020B0604020202020204" pitchFamily="34" charset="0"/>
            </a:endParaRPr>
          </a:p>
          <a:p>
            <a:pPr marL="0" indent="0">
              <a:buNone/>
            </a:pPr>
            <a:r>
              <a:rPr lang="en-US" sz="2400" b="1" dirty="0" smtClean="0">
                <a:latin typeface="Arial" panose="020B0604020202020204" pitchFamily="34" charset="0"/>
              </a:rPr>
              <a:t>Time allotted: 45 minutes</a:t>
            </a:r>
          </a:p>
          <a:p>
            <a:pPr marL="806450" lvl="1" indent="-406400">
              <a:buFont typeface="+mj-lt"/>
              <a:buAutoNum type="alphaLcParenR"/>
            </a:pPr>
            <a:endParaRPr lang="en-US" sz="1600" b="1" dirty="0" smtClean="0">
              <a:latin typeface="Arial" panose="020B0604020202020204" pitchFamily="34" charset="0"/>
            </a:endParaRPr>
          </a:p>
          <a:p>
            <a:pPr marL="231775" indent="-231775">
              <a:buFont typeface="+mj-lt"/>
              <a:buAutoNum type="arabicPeriod"/>
            </a:pPr>
            <a:endParaRPr lang="en-US" sz="8000" b="1" dirty="0">
              <a:latin typeface="Arial" panose="020B0604020202020204" pitchFamily="34" charset="0"/>
            </a:endParaRPr>
          </a:p>
          <a:p>
            <a:pPr marL="0" indent="0" algn="ctr">
              <a:buNone/>
            </a:pPr>
            <a:endParaRPr lang="en-US" sz="7200" b="1" i="1" dirty="0">
              <a:latin typeface="Arial" panose="020B0604020202020204" pitchFamily="34" charset="0"/>
            </a:endParaRPr>
          </a:p>
        </p:txBody>
      </p:sp>
    </p:spTree>
    <p:extLst>
      <p:ext uri="{BB962C8B-B14F-4D97-AF65-F5344CB8AC3E}">
        <p14:creationId xmlns:p14="http://schemas.microsoft.com/office/powerpoint/2010/main" val="436800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Lesson References</a:t>
            </a:r>
            <a:endParaRPr lang="en-US" dirty="0"/>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endParaRPr lang="en-US" sz="2800" dirty="0">
              <a:ln w="3175" cmpd="sng">
                <a:noFill/>
                <a:prstDash val="solid"/>
              </a:ln>
              <a:solidFill>
                <a:schemeClr val="tx1"/>
              </a:solidFill>
              <a:effectLst/>
            </a:endParaRP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12</a:t>
            </a:fld>
            <a:endParaRPr lang="en-US" dirty="0"/>
          </a:p>
        </p:txBody>
      </p:sp>
      <p:sp>
        <p:nvSpPr>
          <p:cNvPr id="10" name="Content Placeholder 2"/>
          <p:cNvSpPr>
            <a:spLocks noGrp="1"/>
          </p:cNvSpPr>
          <p:nvPr>
            <p:ph idx="1"/>
          </p:nvPr>
        </p:nvSpPr>
        <p:spPr>
          <a:xfrm>
            <a:off x="228600" y="1601724"/>
            <a:ext cx="8521700" cy="3200400"/>
          </a:xfrm>
        </p:spPr>
        <p:txBody>
          <a:bodyPr>
            <a:normAutofit/>
          </a:bodyPr>
          <a:lstStyle/>
          <a:p>
            <a:pPr lvl="0"/>
            <a:r>
              <a:rPr lang="en-US" sz="2000" dirty="0">
                <a:latin typeface="Arial" panose="020B0604020202020204" pitchFamily="34" charset="0"/>
              </a:rPr>
              <a:t>Covey, </a:t>
            </a:r>
            <a:r>
              <a:rPr lang="en-US" sz="2000" dirty="0" smtClean="0">
                <a:latin typeface="Arial" panose="020B0604020202020204" pitchFamily="34" charset="0"/>
              </a:rPr>
              <a:t>S. </a:t>
            </a:r>
            <a:r>
              <a:rPr lang="en-US" sz="2000" dirty="0">
                <a:latin typeface="Arial" panose="020B0604020202020204" pitchFamily="34" charset="0"/>
              </a:rPr>
              <a:t>R. </a:t>
            </a:r>
            <a:r>
              <a:rPr lang="en-US" sz="2000" dirty="0" smtClean="0">
                <a:latin typeface="Arial" panose="020B0604020202020204" pitchFamily="34" charset="0"/>
              </a:rPr>
              <a:t>(1989). </a:t>
            </a:r>
            <a:r>
              <a:rPr lang="en-US" sz="2000" i="1" dirty="0" smtClean="0">
                <a:latin typeface="Arial" panose="020B0604020202020204" pitchFamily="34" charset="0"/>
              </a:rPr>
              <a:t>The </a:t>
            </a:r>
            <a:r>
              <a:rPr lang="en-US" sz="2000" i="1" dirty="0">
                <a:latin typeface="Arial" panose="020B0604020202020204" pitchFamily="34" charset="0"/>
              </a:rPr>
              <a:t>Seven Habits of Highly Effective </a:t>
            </a:r>
            <a:r>
              <a:rPr lang="en-US" sz="2000" i="1" dirty="0" smtClean="0">
                <a:latin typeface="Arial" panose="020B0604020202020204" pitchFamily="34" charset="0"/>
              </a:rPr>
              <a:t>People</a:t>
            </a:r>
            <a:r>
              <a:rPr lang="en-US" sz="2000" dirty="0" smtClean="0">
                <a:latin typeface="Arial" panose="020B0604020202020204" pitchFamily="34" charset="0"/>
              </a:rPr>
              <a:t>. NY: Free Press. </a:t>
            </a:r>
          </a:p>
          <a:p>
            <a:pPr lvl="0"/>
            <a:r>
              <a:rPr lang="en-US" sz="2000" dirty="0" smtClean="0">
                <a:latin typeface="Arial" panose="020B0604020202020204" pitchFamily="34" charset="0"/>
              </a:rPr>
              <a:t>How </a:t>
            </a:r>
            <a:r>
              <a:rPr lang="en-US" sz="2000" dirty="0">
                <a:latin typeface="Arial" panose="020B0604020202020204" pitchFamily="34" charset="0"/>
              </a:rPr>
              <a:t>to write an Action </a:t>
            </a:r>
            <a:r>
              <a:rPr lang="en-US" sz="2000" dirty="0" smtClean="0">
                <a:latin typeface="Arial" panose="020B0604020202020204" pitchFamily="34" charset="0"/>
              </a:rPr>
              <a:t>Plan. (2002). Retrieved from </a:t>
            </a:r>
            <a:r>
              <a:rPr lang="en-US" sz="2000" u="sng" dirty="0">
                <a:latin typeface="Arial" panose="020B0604020202020204" pitchFamily="34" charset="0"/>
                <a:hlinkClick r:id="rId3"/>
              </a:rPr>
              <a:t>http://www.time-management-guide.com/plan.html</a:t>
            </a:r>
            <a:r>
              <a:rPr lang="en-US" sz="2000" dirty="0">
                <a:latin typeface="Arial" panose="020B0604020202020204" pitchFamily="34" charset="0"/>
              </a:rPr>
              <a:t> </a:t>
            </a:r>
            <a:r>
              <a:rPr lang="en-US" sz="2000" b="1" dirty="0">
                <a:latin typeface="Arial" panose="020B0604020202020204" pitchFamily="34" charset="0"/>
              </a:rPr>
              <a:t>	</a:t>
            </a:r>
            <a:endParaRPr lang="en-US" sz="2000" b="1" dirty="0" smtClean="0">
              <a:latin typeface="Arial" panose="020B0604020202020204" pitchFamily="34" charset="0"/>
            </a:endParaRPr>
          </a:p>
          <a:p>
            <a:pPr lvl="0"/>
            <a:r>
              <a:rPr lang="en-US" sz="2000" dirty="0" smtClean="0">
                <a:latin typeface="Arial" panose="020B0604020202020204" pitchFamily="34" charset="0"/>
              </a:rPr>
              <a:t>I CARE Core Values (2014). Retrieved from </a:t>
            </a:r>
            <a:r>
              <a:rPr lang="en-US" sz="2000" dirty="0" smtClean="0">
                <a:latin typeface="Arial" panose="020B0604020202020204" pitchFamily="34" charset="0"/>
                <a:hlinkClick r:id="rId4"/>
              </a:rPr>
              <a:t>http://www.va.gov/icare/</a:t>
            </a:r>
            <a:endParaRPr lang="en-US" sz="2000" dirty="0" smtClean="0">
              <a:latin typeface="Arial" panose="020B0604020202020204" pitchFamily="34" charset="0"/>
            </a:endParaRPr>
          </a:p>
          <a:p>
            <a:pPr lvl="0"/>
            <a:endParaRPr lang="en-US" sz="2000" b="1" dirty="0">
              <a:latin typeface="Arial" panose="020B0604020202020204" pitchFamily="34" charset="0"/>
            </a:endParaRPr>
          </a:p>
          <a:p>
            <a:pPr marL="0" indent="0">
              <a:buNone/>
            </a:pPr>
            <a:endParaRPr lang="en-US" sz="2000" b="1" i="1" dirty="0">
              <a:solidFill>
                <a:srgbClr val="FF0000"/>
              </a:solidFill>
              <a:latin typeface="Arial" panose="020B0604020202020204" pitchFamily="34" charset="0"/>
            </a:endParaRPr>
          </a:p>
        </p:txBody>
      </p:sp>
    </p:spTree>
    <p:extLst>
      <p:ext uri="{BB962C8B-B14F-4D97-AF65-F5344CB8AC3E}">
        <p14:creationId xmlns:p14="http://schemas.microsoft.com/office/powerpoint/2010/main" val="238801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Summary</a:t>
            </a:r>
            <a:endParaRPr lang="en-US" dirty="0"/>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endParaRPr lang="en-US" sz="2800" dirty="0">
              <a:ln w="3175" cmpd="sng">
                <a:noFill/>
                <a:prstDash val="solid"/>
              </a:ln>
              <a:solidFill>
                <a:schemeClr val="tx1"/>
              </a:solidFill>
              <a:effectLst/>
            </a:endParaRP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13</a:t>
            </a:fld>
            <a:endParaRPr lang="en-US" dirty="0"/>
          </a:p>
        </p:txBody>
      </p:sp>
      <p:sp>
        <p:nvSpPr>
          <p:cNvPr id="9" name="Content Placeholder 2"/>
          <p:cNvSpPr>
            <a:spLocks noGrp="1"/>
          </p:cNvSpPr>
          <p:nvPr>
            <p:ph idx="1"/>
          </p:nvPr>
        </p:nvSpPr>
        <p:spPr>
          <a:xfrm>
            <a:off x="476693" y="1298448"/>
            <a:ext cx="8229600" cy="3611563"/>
          </a:xfrm>
        </p:spPr>
        <p:txBody>
          <a:bodyPr>
            <a:normAutofit/>
          </a:bodyPr>
          <a:lstStyle/>
          <a:p>
            <a:pPr marL="0" indent="0">
              <a:buNone/>
            </a:pPr>
            <a:r>
              <a:rPr lang="en-US" sz="2000" b="1" i="1" dirty="0" smtClean="0">
                <a:latin typeface="Arial" panose="020B0604020202020204" pitchFamily="34" charset="0"/>
                <a:cs typeface="Arial" panose="020B0604020202020204" pitchFamily="34" charset="0"/>
              </a:rPr>
              <a:t>Today you:</a:t>
            </a:r>
          </a:p>
          <a:p>
            <a:pPr marL="0" indent="0">
              <a:buNone/>
            </a:pPr>
            <a:endParaRPr lang="en-US" sz="2000" b="1" i="1" dirty="0" smtClean="0">
              <a:latin typeface="Arial" panose="020B0604020202020204" pitchFamily="34" charset="0"/>
            </a:endParaRPr>
          </a:p>
          <a:p>
            <a:pPr lvl="0"/>
            <a:r>
              <a:rPr lang="en-US" sz="2000" b="1" dirty="0">
                <a:latin typeface="Arial" panose="020B0604020202020204" pitchFamily="34" charset="0"/>
              </a:rPr>
              <a:t>Differentiated among urgent, non-urgent, important, and non-important tasks</a:t>
            </a:r>
          </a:p>
          <a:p>
            <a:pPr lvl="0"/>
            <a:r>
              <a:rPr lang="en-US" sz="2000" b="1" dirty="0">
                <a:latin typeface="Arial" panose="020B0604020202020204" pitchFamily="34" charset="0"/>
              </a:rPr>
              <a:t>Prioritized tasks for effective time management given a set of scenarios</a:t>
            </a:r>
          </a:p>
          <a:p>
            <a:r>
              <a:rPr lang="en-US" sz="2000" b="1" dirty="0">
                <a:latin typeface="Arial" panose="020B0604020202020204" pitchFamily="34" charset="0"/>
              </a:rPr>
              <a:t>Developed an Action Plan for a typical work week</a:t>
            </a:r>
            <a:r>
              <a:rPr lang="en-US" sz="2000" b="1" i="1" dirty="0">
                <a:latin typeface="Arial" panose="020B0604020202020204" pitchFamily="34" charset="0"/>
              </a:rPr>
              <a:t> </a:t>
            </a:r>
          </a:p>
        </p:txBody>
      </p:sp>
    </p:spTree>
    <p:extLst>
      <p:ext uri="{BB962C8B-B14F-4D97-AF65-F5344CB8AC3E}">
        <p14:creationId xmlns:p14="http://schemas.microsoft.com/office/powerpoint/2010/main" val="2456458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Questions?</a:t>
            </a:r>
            <a:endParaRPr lang="en-US" dirty="0"/>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14</a:t>
            </a:fld>
            <a:endParaRPr lang="en-US" dirty="0"/>
          </a:p>
        </p:txBody>
      </p:sp>
    </p:spTree>
    <p:extLst>
      <p:ext uri="{BB962C8B-B14F-4D97-AF65-F5344CB8AC3E}">
        <p14:creationId xmlns:p14="http://schemas.microsoft.com/office/powerpoint/2010/main" val="1043921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TMS Assessment and Survey</a:t>
            </a:r>
            <a:endParaRPr lang="en-US" dirty="0"/>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15</a:t>
            </a:fld>
            <a:endParaRPr lang="en-US" dirty="0"/>
          </a:p>
        </p:txBody>
      </p:sp>
      <p:sp>
        <p:nvSpPr>
          <p:cNvPr id="7" name="Content Placeholder 2"/>
          <p:cNvSpPr>
            <a:spLocks noGrp="1"/>
          </p:cNvSpPr>
          <p:nvPr>
            <p:ph idx="1"/>
          </p:nvPr>
        </p:nvSpPr>
        <p:spPr>
          <a:xfrm>
            <a:off x="381000" y="1524000"/>
            <a:ext cx="8521700" cy="3200400"/>
          </a:xfrm>
        </p:spPr>
        <p:txBody>
          <a:bodyPr>
            <a:normAutofit fontScale="92500" lnSpcReduction="20000"/>
          </a:bodyPr>
          <a:lstStyle/>
          <a:p>
            <a:r>
              <a:rPr lang="en-US" sz="2200" b="1" dirty="0" smtClean="0">
                <a:latin typeface="Arial" panose="020B0604020202020204" pitchFamily="34" charset="0"/>
              </a:rPr>
              <a:t>The assessment and survey have been assigned to you in TMS.</a:t>
            </a:r>
          </a:p>
          <a:p>
            <a:r>
              <a:rPr lang="en-US" sz="2200" b="1" dirty="0" smtClean="0">
                <a:latin typeface="Arial" panose="020B0604020202020204" pitchFamily="34" charset="0"/>
              </a:rPr>
              <a:t>The </a:t>
            </a:r>
            <a:r>
              <a:rPr lang="en-US" sz="2200" b="1" dirty="0">
                <a:latin typeface="Arial" panose="020B0604020202020204" pitchFamily="34" charset="0"/>
              </a:rPr>
              <a:t>assessment is comprised of 25 scenario-based questions</a:t>
            </a:r>
            <a:r>
              <a:rPr lang="en-US" sz="2200" b="1" dirty="0" smtClean="0">
                <a:latin typeface="Arial" panose="020B0604020202020204" pitchFamily="34" charset="0"/>
              </a:rPr>
              <a:t>.</a:t>
            </a:r>
          </a:p>
          <a:p>
            <a:r>
              <a:rPr lang="en-US" sz="2200" b="1" dirty="0" smtClean="0">
                <a:latin typeface="Arial" panose="020B0604020202020204" pitchFamily="34" charset="0"/>
              </a:rPr>
              <a:t>The questions are based on the information you learned today.</a:t>
            </a:r>
          </a:p>
          <a:p>
            <a:r>
              <a:rPr lang="en-US" sz="2200" b="1" dirty="0" smtClean="0">
                <a:latin typeface="Arial" panose="020B0604020202020204" pitchFamily="34" charset="0"/>
              </a:rPr>
              <a:t>You should be able to complete the assessment and survey within one hour.</a:t>
            </a:r>
            <a:endParaRPr lang="en-US" sz="2200" b="1" dirty="0">
              <a:latin typeface="Arial" panose="020B0604020202020204" pitchFamily="34" charset="0"/>
            </a:endParaRPr>
          </a:p>
          <a:p>
            <a:r>
              <a:rPr lang="en-US" sz="2200" b="1" dirty="0" smtClean="0">
                <a:latin typeface="Arial" panose="020B0604020202020204" pitchFamily="34" charset="0"/>
              </a:rPr>
              <a:t>Be </a:t>
            </a:r>
            <a:r>
              <a:rPr lang="en-US" sz="2200" b="1" dirty="0">
                <a:latin typeface="Arial" panose="020B0604020202020204" pitchFamily="34" charset="0"/>
              </a:rPr>
              <a:t>sure to complete </a:t>
            </a:r>
            <a:r>
              <a:rPr lang="en-US" sz="2200" b="1" dirty="0" smtClean="0">
                <a:latin typeface="Arial" panose="020B0604020202020204" pitchFamily="34" charset="0"/>
              </a:rPr>
              <a:t>both the </a:t>
            </a:r>
            <a:r>
              <a:rPr lang="en-US" sz="2200" b="1" dirty="0">
                <a:latin typeface="Arial" panose="020B0604020202020204" pitchFamily="34" charset="0"/>
              </a:rPr>
              <a:t>assessment and </a:t>
            </a:r>
            <a:r>
              <a:rPr lang="en-US" sz="2200" b="1" dirty="0" smtClean="0">
                <a:latin typeface="Arial" panose="020B0604020202020204" pitchFamily="34" charset="0"/>
              </a:rPr>
              <a:t>the survey </a:t>
            </a:r>
            <a:r>
              <a:rPr lang="en-US" sz="2200" b="1" dirty="0">
                <a:latin typeface="Arial" panose="020B0604020202020204" pitchFamily="34" charset="0"/>
              </a:rPr>
              <a:t>in TMS to receive credit for this training</a:t>
            </a:r>
            <a:r>
              <a:rPr lang="en-US" sz="2200" b="1" dirty="0" smtClean="0">
                <a:latin typeface="Arial" panose="020B0604020202020204" pitchFamily="34" charset="0"/>
              </a:rPr>
              <a:t>.</a:t>
            </a:r>
          </a:p>
          <a:p>
            <a:pPr marL="0" indent="0">
              <a:buNone/>
            </a:pPr>
            <a:r>
              <a:rPr lang="en-US" sz="2000" b="1" dirty="0" smtClean="0">
                <a:latin typeface="Arial" panose="020B0604020202020204" pitchFamily="34" charset="0"/>
              </a:rPr>
              <a:t> </a:t>
            </a:r>
            <a:endParaRPr lang="en-US" sz="2000" b="1" dirty="0">
              <a:latin typeface="Arial" panose="020B0604020202020204" pitchFamily="34" charset="0"/>
            </a:endParaRPr>
          </a:p>
          <a:p>
            <a:pPr marL="0" indent="0">
              <a:buNone/>
            </a:pPr>
            <a:r>
              <a:rPr lang="en-US" sz="2000" b="1" dirty="0">
                <a:latin typeface="Arial" panose="020B0604020202020204" pitchFamily="34" charset="0"/>
              </a:rPr>
              <a:t>	</a:t>
            </a:r>
          </a:p>
          <a:p>
            <a:pPr marL="0" indent="0">
              <a:buNone/>
            </a:pPr>
            <a:endParaRPr lang="en-US" sz="2000" b="1" dirty="0">
              <a:solidFill>
                <a:srgbClr val="FF0000"/>
              </a:solidFill>
              <a:latin typeface="Arial" panose="020B0604020202020204" pitchFamily="34" charset="0"/>
            </a:endParaRPr>
          </a:p>
          <a:p>
            <a:pPr marL="0" indent="0">
              <a:buNone/>
            </a:pPr>
            <a:r>
              <a:rPr lang="en-US" sz="2000" b="1" dirty="0">
                <a:latin typeface="Arial" panose="020B0604020202020204" pitchFamily="34" charset="0"/>
              </a:rPr>
              <a:t>	</a:t>
            </a:r>
          </a:p>
          <a:p>
            <a:pPr marL="0" indent="0">
              <a:buNone/>
            </a:pPr>
            <a:endParaRPr lang="en-US" sz="2000" b="1" i="1" dirty="0">
              <a:solidFill>
                <a:srgbClr val="FF0000"/>
              </a:solidFill>
              <a:latin typeface="Arial" panose="020B0604020202020204" pitchFamily="34" charset="0"/>
            </a:endParaRPr>
          </a:p>
        </p:txBody>
      </p:sp>
    </p:spTree>
    <p:extLst>
      <p:ext uri="{BB962C8B-B14F-4D97-AF65-F5344CB8AC3E}">
        <p14:creationId xmlns:p14="http://schemas.microsoft.com/office/powerpoint/2010/main" val="1553702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Overview</a:t>
            </a:r>
            <a:r>
              <a:rPr lang="en-US" sz="4000" dirty="0">
                <a:solidFill>
                  <a:schemeClr val="tx1"/>
                </a:solidFill>
              </a:rPr>
              <a:t> </a:t>
            </a:r>
            <a:r>
              <a:rPr lang="en-US" sz="4000" dirty="0"/>
              <a:t>of Today’s Training</a:t>
            </a:r>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800" dirty="0" smtClean="0">
                <a:ln w="3175" cmpd="sng">
                  <a:noFill/>
                  <a:prstDash val="solid"/>
                </a:ln>
                <a:solidFill>
                  <a:schemeClr val="tx1"/>
                </a:solidFill>
                <a:effectLst/>
                <a:latin typeface="+mn-lt"/>
              </a:rPr>
              <a:t>Time Management Lesson</a:t>
            </a:r>
            <a:endParaRPr lang="en-US" sz="2800" dirty="0">
              <a:ln w="3175" cmpd="sng">
                <a:noFill/>
                <a:prstDash val="solid"/>
              </a:ln>
              <a:solidFill>
                <a:schemeClr val="tx1"/>
              </a:solidFill>
              <a:effectLst/>
              <a:latin typeface="+mn-lt"/>
            </a:endParaRP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2</a:t>
            </a:fld>
            <a:endParaRPr lang="en-US" dirty="0"/>
          </a:p>
        </p:txBody>
      </p:sp>
      <p:grpSp>
        <p:nvGrpSpPr>
          <p:cNvPr id="4" name="Group 3"/>
          <p:cNvGrpSpPr/>
          <p:nvPr/>
        </p:nvGrpSpPr>
        <p:grpSpPr>
          <a:xfrm>
            <a:off x="2838893" y="2514600"/>
            <a:ext cx="1752600" cy="3505199"/>
            <a:chOff x="914400" y="2514600"/>
            <a:chExt cx="1752600" cy="3505199"/>
          </a:xfrm>
        </p:grpSpPr>
        <p:sp>
          <p:nvSpPr>
            <p:cNvPr id="39" name="Rounded Rectangle 38"/>
            <p:cNvSpPr/>
            <p:nvPr/>
          </p:nvSpPr>
          <p:spPr>
            <a:xfrm>
              <a:off x="91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Goal Setting</a:t>
              </a:r>
            </a:p>
          </p:txBody>
        </p:sp>
        <p:grpSp>
          <p:nvGrpSpPr>
            <p:cNvPr id="40" name="Group 39"/>
            <p:cNvGrpSpPr/>
            <p:nvPr/>
          </p:nvGrpSpPr>
          <p:grpSpPr>
            <a:xfrm>
              <a:off x="1066798" y="3768356"/>
              <a:ext cx="1524002" cy="2251443"/>
              <a:chOff x="1066798" y="4114800"/>
              <a:chExt cx="1524002" cy="2099043"/>
            </a:xfrm>
            <a:solidFill>
              <a:schemeClr val="bg1">
                <a:lumMod val="85000"/>
              </a:schemeClr>
            </a:solidFill>
          </p:grpSpPr>
          <p:sp>
            <p:nvSpPr>
              <p:cNvPr id="41" name="Rectangle 40"/>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43" name="Rectangle 42"/>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44" name="Rectangle 43"/>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45" name="Rectangle 44"/>
              <p:cNvSpPr/>
              <p:nvPr/>
            </p:nvSpPr>
            <p:spPr>
              <a:xfrm>
                <a:off x="1066798" y="5985243"/>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64" name="Rectangle 63"/>
            <p:cNvSpPr/>
            <p:nvPr/>
          </p:nvSpPr>
          <p:spPr>
            <a:xfrm>
              <a:off x="106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sp>
          <p:nvSpPr>
            <p:cNvPr id="7" name="Rectangle 6"/>
            <p:cNvSpPr/>
            <p:nvPr/>
          </p:nvSpPr>
          <p:spPr>
            <a:xfrm>
              <a:off x="1348404" y="4111823"/>
              <a:ext cx="907621" cy="307777"/>
            </a:xfrm>
            <a:prstGeom prst="rect">
              <a:avLst/>
            </a:prstGeom>
          </p:spPr>
          <p:txBody>
            <a:bodyPr wrap="none">
              <a:spAutoFit/>
            </a:bodyPr>
            <a:lstStyle/>
            <a:p>
              <a:pPr algn="ctr"/>
              <a:r>
                <a:rPr lang="en-US" sz="1400" dirty="0" smtClean="0"/>
                <a:t>Definition</a:t>
              </a:r>
              <a:endParaRPr lang="en-US" sz="1400" dirty="0"/>
            </a:p>
          </p:txBody>
        </p:sp>
      </p:grpSp>
      <p:grpSp>
        <p:nvGrpSpPr>
          <p:cNvPr id="3" name="Group 2"/>
          <p:cNvGrpSpPr/>
          <p:nvPr/>
        </p:nvGrpSpPr>
        <p:grpSpPr>
          <a:xfrm>
            <a:off x="762000" y="2514600"/>
            <a:ext cx="1752600" cy="3505200"/>
            <a:chOff x="2819400" y="2514600"/>
            <a:chExt cx="1752600" cy="3505200"/>
          </a:xfrm>
        </p:grpSpPr>
        <p:sp>
          <p:nvSpPr>
            <p:cNvPr id="38" name="Rounded Rectangle 37"/>
            <p:cNvSpPr/>
            <p:nvPr/>
          </p:nvSpPr>
          <p:spPr>
            <a:xfrm>
              <a:off x="2819400" y="2514600"/>
              <a:ext cx="1752600" cy="1066800"/>
            </a:xfrm>
            <a:prstGeom prst="roundRect">
              <a:avLst/>
            </a:prstGeom>
            <a:solidFill>
              <a:schemeClr val="bg1">
                <a:lumMod val="85000"/>
              </a:schemeClr>
            </a:solid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Time Management</a:t>
              </a:r>
              <a:endParaRPr lang="en-US" sz="1600" dirty="0">
                <a:solidFill>
                  <a:schemeClr val="tx1"/>
                </a:solidFill>
              </a:endParaRPr>
            </a:p>
          </p:txBody>
        </p:sp>
        <p:grpSp>
          <p:nvGrpSpPr>
            <p:cNvPr id="65" name="Group 64"/>
            <p:cNvGrpSpPr/>
            <p:nvPr/>
          </p:nvGrpSpPr>
          <p:grpSpPr>
            <a:xfrm>
              <a:off x="2971798" y="3751758"/>
              <a:ext cx="1524002" cy="2268042"/>
              <a:chOff x="1066798" y="4114800"/>
              <a:chExt cx="1524002" cy="2114518"/>
            </a:xfrm>
            <a:solidFill>
              <a:schemeClr val="bg1">
                <a:lumMod val="85000"/>
              </a:schemeClr>
            </a:solidFill>
            <a:effectLst>
              <a:glow rad="63500">
                <a:schemeClr val="accent2">
                  <a:satMod val="175000"/>
                  <a:alpha val="40000"/>
                </a:schemeClr>
              </a:glow>
            </a:effectLst>
          </p:grpSpPr>
          <p:sp>
            <p:nvSpPr>
              <p:cNvPr id="66" name="Rectangle 65"/>
              <p:cNvSpPr/>
              <p:nvPr/>
            </p:nvSpPr>
            <p:spPr>
              <a:xfrm>
                <a:off x="1066799" y="4419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7" name="Rectangle 66"/>
              <p:cNvSpPr/>
              <p:nvPr/>
            </p:nvSpPr>
            <p:spPr>
              <a:xfrm>
                <a:off x="1066800" y="4800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68" name="Rectangle 67"/>
              <p:cNvSpPr/>
              <p:nvPr/>
            </p:nvSpPr>
            <p:spPr>
              <a:xfrm>
                <a:off x="1066799" y="5181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69" name="Rectangle 68"/>
              <p:cNvSpPr/>
              <p:nvPr/>
            </p:nvSpPr>
            <p:spPr>
              <a:xfrm>
                <a:off x="1066798" y="4114800"/>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70" name="Rectangle 69"/>
              <p:cNvSpPr/>
              <p:nvPr/>
            </p:nvSpPr>
            <p:spPr>
              <a:xfrm>
                <a:off x="1066798" y="6000718"/>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83" name="Rectangle 82"/>
            <p:cNvSpPr/>
            <p:nvPr/>
          </p:nvSpPr>
          <p:spPr>
            <a:xfrm>
              <a:off x="325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87" name="Rectangle 86"/>
            <p:cNvSpPr/>
            <p:nvPr/>
          </p:nvSpPr>
          <p:spPr>
            <a:xfrm>
              <a:off x="2971800" y="5334000"/>
              <a:ext cx="1524000" cy="3048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5" name="Group 4"/>
          <p:cNvGrpSpPr/>
          <p:nvPr/>
        </p:nvGrpSpPr>
        <p:grpSpPr>
          <a:xfrm>
            <a:off x="4724400" y="2514600"/>
            <a:ext cx="1752600" cy="3505200"/>
            <a:chOff x="4724400" y="2514600"/>
            <a:chExt cx="1752600" cy="3505200"/>
          </a:xfrm>
        </p:grpSpPr>
        <p:sp>
          <p:nvSpPr>
            <p:cNvPr id="36" name="Rounded Rectangle 35"/>
            <p:cNvSpPr/>
            <p:nvPr/>
          </p:nvSpPr>
          <p:spPr>
            <a:xfrm>
              <a:off x="472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Conflict Resolution Skills </a:t>
              </a:r>
              <a:endParaRPr lang="en-US" sz="1600" dirty="0">
                <a:solidFill>
                  <a:schemeClr val="tx1"/>
                </a:solidFill>
              </a:endParaRPr>
            </a:p>
          </p:txBody>
        </p:sp>
        <p:grpSp>
          <p:nvGrpSpPr>
            <p:cNvPr id="71" name="Group 70"/>
            <p:cNvGrpSpPr/>
            <p:nvPr/>
          </p:nvGrpSpPr>
          <p:grpSpPr>
            <a:xfrm>
              <a:off x="4876798" y="3751758"/>
              <a:ext cx="1524002" cy="2268042"/>
              <a:chOff x="1066798" y="4114800"/>
              <a:chExt cx="1524002" cy="2114518"/>
            </a:xfrm>
            <a:solidFill>
              <a:schemeClr val="bg1">
                <a:lumMod val="85000"/>
              </a:schemeClr>
            </a:solidFill>
          </p:grpSpPr>
          <p:sp>
            <p:nvSpPr>
              <p:cNvPr id="72" name="Rectangle 71"/>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3" name="Rectangle 72"/>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74" name="Rectangle 73"/>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75" name="Rectangle 74"/>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76" name="Rectangle 75"/>
              <p:cNvSpPr/>
              <p:nvPr/>
            </p:nvSpPr>
            <p:spPr>
              <a:xfrm>
                <a:off x="1066798" y="6000718"/>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84" name="Rectangle 83"/>
            <p:cNvSpPr/>
            <p:nvPr/>
          </p:nvSpPr>
          <p:spPr>
            <a:xfrm>
              <a:off x="5160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88" name="Rectangle 87"/>
            <p:cNvSpPr/>
            <p:nvPr/>
          </p:nvSpPr>
          <p:spPr>
            <a:xfrm>
              <a:off x="487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6" name="Group 5"/>
          <p:cNvGrpSpPr/>
          <p:nvPr/>
        </p:nvGrpSpPr>
        <p:grpSpPr>
          <a:xfrm>
            <a:off x="6629400" y="2514600"/>
            <a:ext cx="1752600" cy="3505201"/>
            <a:chOff x="6629400" y="2514600"/>
            <a:chExt cx="1752600" cy="3505201"/>
          </a:xfrm>
        </p:grpSpPr>
        <p:sp>
          <p:nvSpPr>
            <p:cNvPr id="37" name="Rounded Rectangle 36"/>
            <p:cNvSpPr/>
            <p:nvPr/>
          </p:nvSpPr>
          <p:spPr>
            <a:xfrm>
              <a:off x="6629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Providing Feedback</a:t>
              </a:r>
              <a:endParaRPr lang="en-US" sz="1600" dirty="0">
                <a:solidFill>
                  <a:schemeClr val="tx1"/>
                </a:solidFill>
              </a:endParaRPr>
            </a:p>
          </p:txBody>
        </p:sp>
        <p:grpSp>
          <p:nvGrpSpPr>
            <p:cNvPr id="77" name="Group 76"/>
            <p:cNvGrpSpPr/>
            <p:nvPr/>
          </p:nvGrpSpPr>
          <p:grpSpPr>
            <a:xfrm>
              <a:off x="6781798" y="3733801"/>
              <a:ext cx="1524002" cy="2286000"/>
              <a:chOff x="1066798" y="4114800"/>
              <a:chExt cx="1524002" cy="2131260"/>
            </a:xfrm>
            <a:solidFill>
              <a:schemeClr val="bg1">
                <a:lumMod val="85000"/>
              </a:schemeClr>
            </a:solidFill>
          </p:grpSpPr>
          <p:sp>
            <p:nvSpPr>
              <p:cNvPr id="78" name="Rectangle 77"/>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9" name="Rectangle 78"/>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80" name="Rectangle 79"/>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81" name="Rectangle 80"/>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82" name="Rectangle 81"/>
              <p:cNvSpPr/>
              <p:nvPr/>
            </p:nvSpPr>
            <p:spPr>
              <a:xfrm>
                <a:off x="1066798" y="601746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85" name="Rectangle 84"/>
            <p:cNvSpPr/>
            <p:nvPr/>
          </p:nvSpPr>
          <p:spPr>
            <a:xfrm>
              <a:off x="706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89" name="Rectangle 88"/>
            <p:cNvSpPr/>
            <p:nvPr/>
          </p:nvSpPr>
          <p:spPr>
            <a:xfrm>
              <a:off x="6781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spTree>
    <p:extLst>
      <p:ext uri="{BB962C8B-B14F-4D97-AF65-F5344CB8AC3E}">
        <p14:creationId xmlns:p14="http://schemas.microsoft.com/office/powerpoint/2010/main" val="647033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Introductions</a:t>
            </a:r>
          </a:p>
        </p:txBody>
      </p:sp>
      <p:sp>
        <p:nvSpPr>
          <p:cNvPr id="8"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800" dirty="0" smtClean="0">
                <a:ln w="3175" cmpd="sng">
                  <a:noFill/>
                  <a:prstDash val="solid"/>
                </a:ln>
                <a:solidFill>
                  <a:schemeClr val="tx1"/>
                </a:solidFill>
                <a:effectLst/>
              </a:rPr>
              <a:t>Student Introductions</a:t>
            </a:r>
            <a:endParaRPr lang="en-US" sz="2800" dirty="0">
              <a:ln w="3175" cmpd="sng">
                <a:noFill/>
                <a:prstDash val="solid"/>
              </a:ln>
              <a:solidFill>
                <a:schemeClr val="tx1"/>
              </a:solidFill>
              <a:effectLst/>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3</a:t>
            </a:fld>
            <a:endParaRPr lang="en-US" dirty="0"/>
          </a:p>
        </p:txBody>
      </p:sp>
      <p:sp>
        <p:nvSpPr>
          <p:cNvPr id="64" name="Content Placeholder 2"/>
          <p:cNvSpPr>
            <a:spLocks noGrp="1"/>
          </p:cNvSpPr>
          <p:nvPr>
            <p:ph idx="1"/>
          </p:nvPr>
        </p:nvSpPr>
        <p:spPr>
          <a:xfrm>
            <a:off x="457200" y="2057400"/>
            <a:ext cx="8204200" cy="3763963"/>
          </a:xfrm>
        </p:spPr>
        <p:txBody>
          <a:bodyPr/>
          <a:lstStyle/>
          <a:p>
            <a:pPr marL="576262" lvl="1" indent="-342900">
              <a:buFont typeface="Arial" panose="020B0604020202020204" pitchFamily="34" charset="0"/>
              <a:buChar char="•"/>
            </a:pPr>
            <a:r>
              <a:rPr lang="en-US" sz="2000" b="1" dirty="0" smtClean="0">
                <a:latin typeface="Arial" panose="020B0604020202020204" pitchFamily="34" charset="0"/>
              </a:rPr>
              <a:t>Name</a:t>
            </a:r>
            <a:endParaRPr lang="en-US" sz="2000" b="1" dirty="0">
              <a:latin typeface="Arial" panose="020B0604020202020204" pitchFamily="34" charset="0"/>
            </a:endParaRPr>
          </a:p>
          <a:p>
            <a:pPr marL="576262" lvl="1" indent="-342900">
              <a:buFont typeface="Arial" panose="020B0604020202020204" pitchFamily="34" charset="0"/>
              <a:buChar char="•"/>
            </a:pPr>
            <a:r>
              <a:rPr lang="en-US" sz="2000" b="1" dirty="0">
                <a:latin typeface="Arial" panose="020B0604020202020204" pitchFamily="34" charset="0"/>
              </a:rPr>
              <a:t>Office location</a:t>
            </a:r>
          </a:p>
          <a:p>
            <a:pPr marL="576262" lvl="1" indent="-342900">
              <a:buFont typeface="Arial" panose="020B0604020202020204" pitchFamily="34" charset="0"/>
              <a:buChar char="•"/>
            </a:pPr>
            <a:r>
              <a:rPr lang="en-US" sz="2000" b="1" dirty="0" smtClean="0">
                <a:latin typeface="Arial" panose="020B0604020202020204" pitchFamily="34" charset="0"/>
              </a:rPr>
              <a:t>Time </a:t>
            </a:r>
            <a:r>
              <a:rPr lang="en-US" sz="2000" b="1" dirty="0">
                <a:latin typeface="Arial" panose="020B0604020202020204" pitchFamily="34" charset="0"/>
              </a:rPr>
              <a:t>in position with VA</a:t>
            </a:r>
          </a:p>
          <a:p>
            <a:pPr marL="857250" lvl="2" indent="-223838"/>
            <a:endParaRPr lang="en-US" sz="1600" dirty="0" smtClean="0">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Tree>
    <p:extLst>
      <p:ext uri="{BB962C8B-B14F-4D97-AF65-F5344CB8AC3E}">
        <p14:creationId xmlns:p14="http://schemas.microsoft.com/office/powerpoint/2010/main" val="1751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Icebreaker Activity</a:t>
            </a:r>
          </a:p>
        </p:txBody>
      </p:sp>
      <p:sp>
        <p:nvSpPr>
          <p:cNvPr id="4" name="Title 1"/>
          <p:cNvSpPr txBox="1">
            <a:spLocks/>
          </p:cNvSpPr>
          <p:nvPr/>
        </p:nvSpPr>
        <p:spPr>
          <a:xfrm>
            <a:off x="19493" y="1298448"/>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800" dirty="0" smtClean="0">
                <a:ln w="3175" cmpd="sng">
                  <a:noFill/>
                  <a:prstDash val="solid"/>
                </a:ln>
                <a:solidFill>
                  <a:schemeClr val="tx1"/>
                </a:solidFill>
                <a:effectLst/>
              </a:rPr>
              <a:t>Answer this question:</a:t>
            </a:r>
            <a:endParaRPr lang="en-US" sz="2800" dirty="0">
              <a:ln w="3175" cmpd="sng">
                <a:noFill/>
                <a:prstDash val="solid"/>
              </a:ln>
              <a:solidFill>
                <a:schemeClr val="tx1"/>
              </a:solidFill>
              <a:effectLst/>
            </a:endParaRPr>
          </a:p>
        </p:txBody>
      </p:sp>
      <p:sp>
        <p:nvSpPr>
          <p:cNvPr id="5" name="Content Placeholder 2"/>
          <p:cNvSpPr txBox="1">
            <a:spLocks/>
          </p:cNvSpPr>
          <p:nvPr/>
        </p:nvSpPr>
        <p:spPr>
          <a:xfrm>
            <a:off x="457200" y="2057400"/>
            <a:ext cx="8204200" cy="376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57250" lvl="2" indent="-223838"/>
            <a:endParaRPr lang="en-US" sz="1600" dirty="0" smtClean="0">
              <a:latin typeface="Arial" panose="020B0604020202020204" pitchFamily="34" charset="0"/>
            </a:endParaRPr>
          </a:p>
          <a:p>
            <a:pPr marL="457200" lvl="1" indent="-223838">
              <a:buFont typeface="Arial" panose="020B0604020202020204" pitchFamily="34" charset="0"/>
              <a:buChar char="•"/>
            </a:pPr>
            <a:r>
              <a:rPr lang="en-US" sz="2000" b="1" dirty="0" smtClean="0">
                <a:latin typeface="Arial" panose="020B0604020202020204" pitchFamily="34" charset="0"/>
              </a:rPr>
              <a:t>What is the most important thing you want to take away from this training?</a:t>
            </a:r>
          </a:p>
          <a:p>
            <a:pPr marL="342900" lvl="1" indent="-342900">
              <a:buFont typeface="Arial" panose="020B0604020202020204" pitchFamily="34" charset="0"/>
              <a:buChar char="•"/>
            </a:pPr>
            <a:endParaRPr lang="en-US" sz="2000" dirty="0" smtClean="0">
              <a:latin typeface="Arial" panose="020B0604020202020204" pitchFamily="34" charset="0"/>
            </a:endParaRPr>
          </a:p>
        </p:txBody>
      </p:sp>
      <p:sp>
        <p:nvSpPr>
          <p:cNvPr id="6"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7"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4</a:t>
            </a:fld>
            <a:endParaRPr lang="en-US" dirty="0"/>
          </a:p>
        </p:txBody>
      </p:sp>
    </p:spTree>
    <p:extLst>
      <p:ext uri="{BB962C8B-B14F-4D97-AF65-F5344CB8AC3E}">
        <p14:creationId xmlns:p14="http://schemas.microsoft.com/office/powerpoint/2010/main" val="298882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Lesson </a:t>
            </a:r>
            <a:r>
              <a:rPr lang="en-US" sz="4000" dirty="0"/>
              <a:t>Objectives</a:t>
            </a: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5</a:t>
            </a:fld>
            <a:endParaRPr lang="en-US" dirty="0"/>
          </a:p>
        </p:txBody>
      </p:sp>
      <p:sp>
        <p:nvSpPr>
          <p:cNvPr id="9" name="Content Placeholder 2"/>
          <p:cNvSpPr>
            <a:spLocks noGrp="1"/>
          </p:cNvSpPr>
          <p:nvPr>
            <p:ph idx="1"/>
          </p:nvPr>
        </p:nvSpPr>
        <p:spPr>
          <a:xfrm>
            <a:off x="457200" y="1447800"/>
            <a:ext cx="8127999" cy="3886200"/>
          </a:xfrm>
        </p:spPr>
        <p:txBody>
          <a:bodyPr>
            <a:normAutofit/>
          </a:bodyPr>
          <a:lstStyle/>
          <a:p>
            <a:pPr marL="0" indent="0">
              <a:buNone/>
            </a:pPr>
            <a:r>
              <a:rPr lang="en-US" sz="2000" b="1" dirty="0">
                <a:latin typeface="Arial" panose="020B0604020202020204" pitchFamily="34" charset="0"/>
              </a:rPr>
              <a:t>At the end of this lesson, you will be able </a:t>
            </a:r>
            <a:r>
              <a:rPr lang="en-US" sz="2000" b="1" dirty="0" smtClean="0">
                <a:latin typeface="Arial" panose="020B0604020202020204" pitchFamily="34" charset="0"/>
              </a:rPr>
              <a:t>to:</a:t>
            </a:r>
          </a:p>
          <a:p>
            <a:r>
              <a:rPr lang="en-US" sz="2000" b="1" dirty="0" smtClean="0">
                <a:latin typeface="Arial" panose="020B0604020202020204" pitchFamily="34" charset="0"/>
              </a:rPr>
              <a:t>Differentiate among urgent, non-urgent, important, and non-important tasks</a:t>
            </a:r>
          </a:p>
          <a:p>
            <a:r>
              <a:rPr lang="en-US" sz="2000" b="1" dirty="0" smtClean="0">
                <a:latin typeface="Arial" panose="020B0604020202020204" pitchFamily="34" charset="0"/>
              </a:rPr>
              <a:t>Prioritize tasks for effective time management </a:t>
            </a:r>
          </a:p>
          <a:p>
            <a:r>
              <a:rPr lang="en-US" sz="2000" b="1" dirty="0" smtClean="0">
                <a:latin typeface="Arial" panose="020B0604020202020204" pitchFamily="34" charset="0"/>
              </a:rPr>
              <a:t>Develop an Action Plan for a typical work week </a:t>
            </a:r>
            <a:endParaRPr lang="en-US" sz="2000" b="1" dirty="0">
              <a:latin typeface="Arial" panose="020B0604020202020204" pitchFamily="34" charset="0"/>
            </a:endParaRPr>
          </a:p>
        </p:txBody>
      </p:sp>
    </p:spTree>
    <p:extLst>
      <p:ext uri="{BB962C8B-B14F-4D97-AF65-F5344CB8AC3E}">
        <p14:creationId xmlns:p14="http://schemas.microsoft.com/office/powerpoint/2010/main" val="286381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66800"/>
          </a:xfrm>
        </p:spPr>
        <p:txBody>
          <a:bodyPr vert="horz" lIns="91440" tIns="45720" rIns="91440" bIns="45720" rtlCol="0" anchor="ctr">
            <a:normAutofit/>
          </a:bodyPr>
          <a:lstStyle/>
          <a:p>
            <a:r>
              <a:rPr lang="en-US" dirty="0" smtClean="0"/>
              <a:t>Urgent versus Non-Urgent Tasks</a:t>
            </a:r>
            <a:endParaRPr lang="en-US" dirty="0"/>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6</a:t>
            </a:fld>
            <a:endParaRPr lang="en-US" dirty="0"/>
          </a:p>
        </p:txBody>
      </p:sp>
      <p:sp>
        <p:nvSpPr>
          <p:cNvPr id="5" name="Content Placeholder 4"/>
          <p:cNvSpPr>
            <a:spLocks noGrp="1"/>
          </p:cNvSpPr>
          <p:nvPr>
            <p:ph idx="1"/>
          </p:nvPr>
        </p:nvSpPr>
        <p:spPr>
          <a:xfrm>
            <a:off x="457200" y="1905000"/>
            <a:ext cx="8229600" cy="4068763"/>
          </a:xfrm>
        </p:spPr>
        <p:txBody>
          <a:bodyPr>
            <a:normAutofit/>
          </a:bodyPr>
          <a:lstStyle/>
          <a:p>
            <a:pPr>
              <a:defRPr/>
            </a:pPr>
            <a:r>
              <a:rPr lang="en-US" sz="2000" b="1" dirty="0" smtClean="0">
                <a:latin typeface="Arial" panose="020B0604020202020204" pitchFamily="34" charset="0"/>
              </a:rPr>
              <a:t>Urgent </a:t>
            </a:r>
            <a:r>
              <a:rPr lang="en-US" sz="2000" b="1" dirty="0">
                <a:latin typeface="Arial" panose="020B0604020202020204" pitchFamily="34" charset="0"/>
              </a:rPr>
              <a:t>tasks demand immediate attention, and are often associated with the achievement of someone else's goals. </a:t>
            </a:r>
          </a:p>
          <a:p>
            <a:pPr>
              <a:defRPr/>
            </a:pPr>
            <a:r>
              <a:rPr lang="en-US" sz="2000" b="1" dirty="0">
                <a:latin typeface="Arial" panose="020B0604020202020204" pitchFamily="34" charset="0"/>
              </a:rPr>
              <a:t>We make </a:t>
            </a:r>
            <a:r>
              <a:rPr lang="en-US" sz="2000" b="1" dirty="0" smtClean="0">
                <a:latin typeface="Arial" panose="020B0604020202020204" pitchFamily="34" charset="0"/>
              </a:rPr>
              <a:t>urgent </a:t>
            </a:r>
            <a:r>
              <a:rPr lang="en-US" sz="2000" b="1" dirty="0">
                <a:latin typeface="Arial" panose="020B0604020202020204" pitchFamily="34" charset="0"/>
              </a:rPr>
              <a:t>tasks a priority because they have consequences if not completed. </a:t>
            </a:r>
            <a:endParaRPr lang="en-US" sz="2000" b="1" dirty="0" smtClean="0">
              <a:latin typeface="Arial" panose="020B0604020202020204" pitchFamily="34" charset="0"/>
            </a:endParaRPr>
          </a:p>
          <a:p>
            <a:pPr>
              <a:defRPr/>
            </a:pPr>
            <a:r>
              <a:rPr lang="en-US" sz="2000" b="1" dirty="0" smtClean="0">
                <a:latin typeface="Arial" panose="020B0604020202020204" pitchFamily="34" charset="0"/>
              </a:rPr>
              <a:t>Important </a:t>
            </a:r>
            <a:r>
              <a:rPr lang="en-US" sz="2000" b="1" dirty="0">
                <a:latin typeface="Arial" panose="020B0604020202020204" pitchFamily="34" charset="0"/>
              </a:rPr>
              <a:t>tasks have an outcome that leads to the achievement of your goals. </a:t>
            </a:r>
          </a:p>
          <a:p>
            <a:pPr>
              <a:defRPr/>
            </a:pPr>
            <a:endParaRPr lang="en-US" sz="2000" b="1" dirty="0">
              <a:latin typeface="Arial" panose="020B0604020202020204" pitchFamily="34" charset="0"/>
            </a:endParaRPr>
          </a:p>
        </p:txBody>
      </p:sp>
    </p:spTree>
    <p:extLst>
      <p:ext uri="{BB962C8B-B14F-4D97-AF65-F5344CB8AC3E}">
        <p14:creationId xmlns:p14="http://schemas.microsoft.com/office/powerpoint/2010/main" val="386633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66800"/>
          </a:xfrm>
        </p:spPr>
        <p:txBody>
          <a:bodyPr>
            <a:normAutofit/>
          </a:bodyPr>
          <a:lstStyle/>
          <a:p>
            <a:r>
              <a:rPr lang="en-US" dirty="0"/>
              <a:t>Covey’s</a:t>
            </a:r>
            <a:r>
              <a:rPr lang="en-US" dirty="0">
                <a:solidFill>
                  <a:schemeClr val="tx1"/>
                </a:solidFill>
              </a:rPr>
              <a:t> </a:t>
            </a:r>
            <a:r>
              <a:rPr lang="en-US" dirty="0" smtClean="0"/>
              <a:t>Time Management Grid</a:t>
            </a:r>
            <a:endParaRPr lang="en-US" dirty="0"/>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7</a:t>
            </a:fld>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7289445"/>
              </p:ext>
            </p:extLst>
          </p:nvPr>
        </p:nvGraphicFramePr>
        <p:xfrm>
          <a:off x="1456019" y="961346"/>
          <a:ext cx="6621181" cy="5544608"/>
        </p:xfrm>
        <a:graphic>
          <a:graphicData uri="http://schemas.openxmlformats.org/drawingml/2006/table">
            <a:tbl>
              <a:tblPr firstRow="1" firstCol="1" bandRow="1">
                <a:tableStyleId>{5C22544A-7EE6-4342-B048-85BDC9FD1C3A}</a:tableStyleId>
              </a:tblPr>
              <a:tblGrid>
                <a:gridCol w="575602"/>
                <a:gridCol w="3044997"/>
                <a:gridCol w="3000582"/>
              </a:tblGrid>
              <a:tr h="296419">
                <a:tc>
                  <a:txBody>
                    <a:bodyPr/>
                    <a:lstStyle/>
                    <a:p>
                      <a:pPr marL="0" marR="0" algn="ctr">
                        <a:lnSpc>
                          <a:spcPct val="115000"/>
                        </a:lnSpc>
                        <a:spcBef>
                          <a:spcPts val="0"/>
                        </a:spcBef>
                        <a:spcAft>
                          <a:spcPts val="0"/>
                        </a:spcAft>
                      </a:pPr>
                      <a:r>
                        <a:rPr lang="en-US" sz="1100" dirty="0">
                          <a:effectLst/>
                        </a:rPr>
                        <a:t> </a:t>
                      </a:r>
                      <a:endParaRPr lang="en-US" sz="800" dirty="0">
                        <a:effectLst/>
                        <a:latin typeface="Calibri"/>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smtClean="0">
                          <a:effectLst/>
                          <a:latin typeface="Arial Black" panose="020B0A04020102020204" pitchFamily="34" charset="0"/>
                        </a:rPr>
                        <a:t>Not</a:t>
                      </a:r>
                      <a:r>
                        <a:rPr lang="en-US" sz="1600" dirty="0" smtClean="0">
                          <a:effectLst/>
                          <a:latin typeface="Arial Black" panose="020B0A04020102020204" pitchFamily="34" charset="0"/>
                        </a:rPr>
                        <a:t> </a:t>
                      </a: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r>
              <a:tr h="2244091">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Crises </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Pressing problems</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Deadline </a:t>
                      </a:r>
                      <a:r>
                        <a:rPr lang="en-US" sz="1800" b="1" dirty="0" smtClean="0">
                          <a:effectLst/>
                          <a:latin typeface="Arial" panose="020B0604020202020204" pitchFamily="34" charset="0"/>
                          <a:cs typeface="Arial" panose="020B0604020202020204" pitchFamily="34" charset="0"/>
                        </a:rPr>
                        <a:t>driven projects</a:t>
                      </a:r>
                      <a:r>
                        <a:rPr lang="en-US" sz="1800" b="1" dirty="0">
                          <a:effectLst/>
                          <a:latin typeface="Arial" panose="020B0604020202020204" pitchFamily="34" charset="0"/>
                          <a:cs typeface="Arial" panose="020B0604020202020204" pitchFamily="34" charset="0"/>
                        </a:rPr>
                        <a:t>, meetings, preparations</a:t>
                      </a:r>
                    </a:p>
                    <a:p>
                      <a:pPr marL="0" marR="0">
                        <a:lnSpc>
                          <a:spcPct val="115000"/>
                        </a:lnSpc>
                        <a:spcBef>
                          <a:spcPts val="0"/>
                        </a:spcBef>
                        <a:spcAft>
                          <a:spcPts val="0"/>
                        </a:spcAft>
                      </a:pPr>
                      <a:r>
                        <a:rPr lang="en-US" sz="1400" b="1" dirty="0">
                          <a:effectLst/>
                        </a:rPr>
                        <a:t> </a:t>
                      </a:r>
                      <a:endParaRPr lang="en-US" sz="14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Preparations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Presentations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Value </a:t>
                      </a:r>
                      <a:r>
                        <a:rPr lang="en-US" sz="1800" b="1" dirty="0" smtClean="0">
                          <a:effectLst/>
                          <a:latin typeface="Arial" panose="020B0604020202020204" pitchFamily="34" charset="0"/>
                          <a:cs typeface="Arial" panose="020B0604020202020204" pitchFamily="34" charset="0"/>
                        </a:rPr>
                        <a:t>clarification</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Planning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Relationship building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True recreation</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Empowerment</a:t>
                      </a:r>
                      <a:endParaRPr lang="en-US" sz="1800" b="1" dirty="0">
                        <a:effectLst/>
                        <a:latin typeface="Arial" panose="020B0604020202020204" pitchFamily="34" charset="0"/>
                        <a:cs typeface="Arial" panose="020B0604020202020204" pitchFamily="34" charset="0"/>
                      </a:endParaRPr>
                    </a:p>
                  </a:txBody>
                  <a:tcPr marL="51899" marR="51899" marT="0" marB="0"/>
                </a:tc>
              </a:tr>
              <a:tr h="2670344">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Interruptions</a:t>
                      </a:r>
                      <a:r>
                        <a:rPr lang="en-US" sz="1800" b="1" dirty="0">
                          <a:effectLst/>
                          <a:latin typeface="Arial" panose="020B0604020202020204" pitchFamily="34" charset="0"/>
                          <a:cs typeface="Arial" panose="020B0604020202020204" pitchFamily="34" charset="0"/>
                        </a:rPr>
                        <a:t>, some phone calls </a:t>
                      </a:r>
                      <a:endParaRPr lang="en-US" sz="1800" b="1" dirty="0" smtClean="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Some </a:t>
                      </a:r>
                      <a:r>
                        <a:rPr lang="en-US" sz="1800" b="1" dirty="0">
                          <a:effectLst/>
                          <a:latin typeface="Arial" panose="020B0604020202020204" pitchFamily="34" charset="0"/>
                          <a:cs typeface="Arial" panose="020B0604020202020204" pitchFamily="34" charset="0"/>
                        </a:rPr>
                        <a:t>mail, some reports, some meetings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proximate pressing matters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popular activities</a:t>
                      </a:r>
                    </a:p>
                    <a:p>
                      <a:pPr marL="0" marR="0">
                        <a:lnSpc>
                          <a:spcPct val="115000"/>
                        </a:lnSpc>
                        <a:spcBef>
                          <a:spcPts val="0"/>
                        </a:spcBef>
                        <a:spcAft>
                          <a:spcPts val="0"/>
                        </a:spcAft>
                      </a:pPr>
                      <a:endParaRPr lang="en-US" sz="8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IV</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Trivia, busywork</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Junk mail</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Some phone calls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Time wasters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“Escape” activities</a:t>
                      </a:r>
                    </a:p>
                    <a:p>
                      <a:pPr marL="0" marR="0">
                        <a:lnSpc>
                          <a:spcPct val="115000"/>
                        </a:lnSpc>
                        <a:spcBef>
                          <a:spcPts val="0"/>
                        </a:spcBef>
                        <a:spcAft>
                          <a:spcPts val="0"/>
                        </a:spcAft>
                      </a:pPr>
                      <a:r>
                        <a:rPr lang="en-US" sz="800" b="1" dirty="0">
                          <a:effectLst/>
                        </a:rPr>
                        <a:t> </a:t>
                      </a:r>
                      <a:endParaRPr lang="en-US" sz="800" b="1" dirty="0">
                        <a:effectLst/>
                        <a:latin typeface="Calibri"/>
                        <a:ea typeface="Calibri"/>
                        <a:cs typeface="Times New Roman"/>
                      </a:endParaRPr>
                    </a:p>
                  </a:txBody>
                  <a:tcPr marL="51899" marR="51899" marT="0" marB="0"/>
                </a:tc>
              </a:tr>
            </a:tbl>
          </a:graphicData>
        </a:graphic>
      </p:graphicFrame>
      <p:sp>
        <p:nvSpPr>
          <p:cNvPr id="9" name="TextBox 8"/>
          <p:cNvSpPr txBox="1"/>
          <p:nvPr/>
        </p:nvSpPr>
        <p:spPr>
          <a:xfrm rot="16200000">
            <a:off x="951774" y="2521150"/>
            <a:ext cx="1632414"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Important</a:t>
            </a:r>
            <a:endParaRPr lang="en-US" sz="2000" b="1" dirty="0">
              <a:solidFill>
                <a:schemeClr val="bg1"/>
              </a:solidFill>
              <a:latin typeface="Arial Black" panose="020B0A04020102020204" pitchFamily="34" charset="0"/>
            </a:endParaRPr>
          </a:p>
        </p:txBody>
      </p:sp>
      <p:sp>
        <p:nvSpPr>
          <p:cNvPr id="13" name="TextBox 12"/>
          <p:cNvSpPr txBox="1"/>
          <p:nvPr/>
        </p:nvSpPr>
        <p:spPr>
          <a:xfrm rot="16200000">
            <a:off x="657120" y="4852645"/>
            <a:ext cx="2238999"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Not Important</a:t>
            </a:r>
            <a:endParaRPr lang="en-US" sz="2000" b="1" dirty="0">
              <a:solidFill>
                <a:schemeClr val="bg1"/>
              </a:solidFill>
              <a:latin typeface="Arial Black" panose="020B0A04020102020204" pitchFamily="34" charset="0"/>
            </a:endParaRPr>
          </a:p>
        </p:txBody>
      </p:sp>
      <p:sp>
        <p:nvSpPr>
          <p:cNvPr id="3" name="TextBox 2"/>
          <p:cNvSpPr txBox="1"/>
          <p:nvPr/>
        </p:nvSpPr>
        <p:spPr>
          <a:xfrm rot="16200000">
            <a:off x="5683109" y="3520610"/>
            <a:ext cx="5309915" cy="646331"/>
          </a:xfrm>
          <a:prstGeom prst="rect">
            <a:avLst/>
          </a:prstGeom>
          <a:noFill/>
        </p:spPr>
        <p:txBody>
          <a:bodyPr wrap="none" rtlCol="0">
            <a:spAutoFit/>
          </a:bodyPr>
          <a:lstStyle/>
          <a:p>
            <a:r>
              <a:rPr lang="en-US" b="1" dirty="0" smtClean="0"/>
              <a:t>Source: </a:t>
            </a:r>
          </a:p>
          <a:p>
            <a:r>
              <a:rPr lang="en-US" dirty="0" smtClean="0"/>
              <a:t>Stephen Covey, </a:t>
            </a:r>
            <a:r>
              <a:rPr lang="en-US" i="1" dirty="0" smtClean="0"/>
              <a:t>Seven Habits of Highly Effective People</a:t>
            </a:r>
            <a:endParaRPr lang="en-US" i="1" dirty="0"/>
          </a:p>
        </p:txBody>
      </p:sp>
    </p:spTree>
    <p:extLst>
      <p:ext uri="{BB962C8B-B14F-4D97-AF65-F5344CB8AC3E}">
        <p14:creationId xmlns:p14="http://schemas.microsoft.com/office/powerpoint/2010/main" val="2146018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Action Plan</a:t>
            </a:r>
            <a:endParaRPr lang="en-US" dirty="0"/>
          </a:p>
        </p:txBody>
      </p:sp>
      <p:sp>
        <p:nvSpPr>
          <p:cNvPr id="6" name="Content Placeholder 5"/>
          <p:cNvSpPr>
            <a:spLocks noGrp="1"/>
          </p:cNvSpPr>
          <p:nvPr>
            <p:ph sz="half" idx="1"/>
          </p:nvPr>
        </p:nvSpPr>
        <p:spPr>
          <a:xfrm>
            <a:off x="457200" y="1600200"/>
            <a:ext cx="8077200" cy="4525963"/>
          </a:xfrm>
        </p:spPr>
        <p:txBody>
          <a:bodyPr/>
          <a:lstStyle/>
          <a:p>
            <a:r>
              <a:rPr lang="en-US" b="1" dirty="0">
                <a:latin typeface="Arial" panose="020B0604020202020204" pitchFamily="34" charset="0"/>
              </a:rPr>
              <a:t>Make a list of tasks</a:t>
            </a:r>
          </a:p>
          <a:p>
            <a:r>
              <a:rPr lang="en-US" b="1" dirty="0">
                <a:latin typeface="Arial" panose="020B0604020202020204" pitchFamily="34" charset="0"/>
              </a:rPr>
              <a:t>Prioritize tasks by placing them on the grid</a:t>
            </a:r>
          </a:p>
          <a:p>
            <a:r>
              <a:rPr lang="en-US" b="1" dirty="0">
                <a:latin typeface="Arial" panose="020B0604020202020204" pitchFamily="34" charset="0"/>
              </a:rPr>
              <a:t>Identify when tasks must be completed</a:t>
            </a:r>
          </a:p>
          <a:p>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5200" y="3200400"/>
            <a:ext cx="4038600" cy="3069336"/>
          </a:xfrm>
        </p:spPr>
      </p:pic>
      <p:sp>
        <p:nvSpPr>
          <p:cNvPr id="4" name="Content Placeholder 2"/>
          <p:cNvSpPr txBox="1">
            <a:spLocks/>
          </p:cNvSpPr>
          <p:nvPr/>
        </p:nvSpPr>
        <p:spPr>
          <a:xfrm>
            <a:off x="1066800" y="1219201"/>
            <a:ext cx="7467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b="1" dirty="0">
              <a:latin typeface="Arial" panose="020B0604020202020204" pitchFamily="34" charset="0"/>
            </a:endParaRPr>
          </a:p>
        </p:txBody>
      </p:sp>
    </p:spTree>
    <p:extLst>
      <p:ext uri="{BB962C8B-B14F-4D97-AF65-F5344CB8AC3E}">
        <p14:creationId xmlns:p14="http://schemas.microsoft.com/office/powerpoint/2010/main" val="3903847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 Screen</a:t>
            </a:r>
          </a:p>
        </p:txBody>
      </p:sp>
      <p:sp>
        <p:nvSpPr>
          <p:cNvPr id="34" name="Footer Placeholder 4"/>
          <p:cNvSpPr>
            <a:spLocks noGrp="1"/>
          </p:cNvSpPr>
          <p:nvPr>
            <p:ph type="ftr" sz="quarter" idx="11"/>
          </p:nvPr>
        </p:nvSpPr>
        <p:spPr>
          <a:xfrm>
            <a:off x="76200" y="6613525"/>
            <a:ext cx="4272643" cy="304800"/>
          </a:xfrm>
          <a:prstGeom prst="rect">
            <a:avLst/>
          </a:prstGeom>
        </p:spPr>
        <p:txBody>
          <a:bodyPr/>
          <a:lstStyle>
            <a:lvl1pPr algn="l">
              <a:defRPr sz="1200"/>
            </a:lvl1pPr>
          </a:lstStyle>
          <a:p>
            <a:r>
              <a:rPr lang="en-US" b="1" spc="150" dirty="0" smtClean="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rPr>
              <a:t>Course Title: Lesson Title</a:t>
            </a:r>
            <a:endParaRPr lang="en-US" b="1" spc="150" dirty="0">
              <a:ln w="11430">
                <a:noFill/>
              </a:ln>
              <a:solidFill>
                <a:schemeClr val="bg1"/>
              </a:solidFill>
              <a:effectLst>
                <a:glow>
                  <a:schemeClr val="tx1">
                    <a:lumMod val="50000"/>
                    <a:lumOff val="50000"/>
                  </a:schemeClr>
                </a:glow>
                <a:outerShdw dist="12700" dir="21540000" algn="r" rotWithShape="0">
                  <a:schemeClr val="tx2">
                    <a:lumMod val="60000"/>
                    <a:lumOff val="40000"/>
                    <a:alpha val="38000"/>
                  </a:schemeClr>
                </a:outerShdw>
              </a:effectLst>
              <a:latin typeface="Arial Narrow" panose="020B0606020202030204" pitchFamily="34" charset="0"/>
            </a:endParaRPr>
          </a:p>
        </p:txBody>
      </p:sp>
      <p:sp>
        <p:nvSpPr>
          <p:cNvPr id="35" name="Slide Number Placeholder 5"/>
          <p:cNvSpPr>
            <a:spLocks noGrp="1"/>
          </p:cNvSpPr>
          <p:nvPr>
            <p:ph type="sldNum" sz="quarter" idx="12"/>
          </p:nvPr>
        </p:nvSpPr>
        <p:spPr>
          <a:xfrm>
            <a:off x="6934200" y="6553200"/>
            <a:ext cx="2133600" cy="365125"/>
          </a:xfrm>
          <a:prstGeom prst="rect">
            <a:avLst/>
          </a:prstGeom>
        </p:spPr>
        <p:txBody>
          <a:bodyPr/>
          <a:lstStyle>
            <a:lvl1pPr algn="r">
              <a:defRPr>
                <a:solidFill>
                  <a:schemeClr val="bg1"/>
                </a:solidFill>
              </a:defRPr>
            </a:lvl1pPr>
          </a:lstStyle>
          <a:p>
            <a:fld id="{3FE40F6C-36E6-4965-9D21-698197C3108F}" type="slidenum">
              <a:rPr lang="en-US" smtClean="0"/>
              <a:pPr/>
              <a:t>9</a:t>
            </a:fld>
            <a:endParaRPr lang="en-US" dirty="0"/>
          </a:p>
        </p:txBody>
      </p:sp>
      <p:sp>
        <p:nvSpPr>
          <p:cNvPr id="9" name="Content Placeholder 2"/>
          <p:cNvSpPr>
            <a:spLocks noGrp="1"/>
          </p:cNvSpPr>
          <p:nvPr>
            <p:ph idx="1"/>
          </p:nvPr>
        </p:nvSpPr>
        <p:spPr>
          <a:xfrm>
            <a:off x="457200" y="2057400"/>
            <a:ext cx="8261498" cy="4343399"/>
          </a:xfrm>
        </p:spPr>
        <p:txBody>
          <a:bodyPr/>
          <a:lstStyle/>
          <a:p>
            <a:pPr marL="0" indent="0">
              <a:buNone/>
            </a:pPr>
            <a:r>
              <a:rPr lang="en-US" sz="2000" b="1" dirty="0">
                <a:latin typeface="Arial" panose="020B0604020202020204" pitchFamily="34" charset="0"/>
              </a:rPr>
              <a:t>What are </a:t>
            </a:r>
            <a:r>
              <a:rPr lang="en-US" sz="2000" b="1" dirty="0" smtClean="0">
                <a:latin typeface="Arial" panose="020B0604020202020204" pitchFamily="34" charset="0"/>
              </a:rPr>
              <a:t>some benefits of managing time effectively?</a:t>
            </a:r>
          </a:p>
          <a:p>
            <a:pPr marL="0" indent="0">
              <a:buNone/>
            </a:pPr>
            <a:endParaRPr lang="en-US" sz="2000" b="1" dirty="0">
              <a:latin typeface="Arial" panose="020B0604020202020204" pitchFamily="34" charset="0"/>
            </a:endParaRPr>
          </a:p>
          <a:p>
            <a:pPr marL="0" indent="0">
              <a:buNone/>
            </a:pPr>
            <a:r>
              <a:rPr lang="en-US" sz="2000" b="1" dirty="0" smtClean="0">
                <a:latin typeface="Arial" panose="020B0604020202020204" pitchFamily="34" charset="0"/>
              </a:rPr>
              <a:t>What are consequences of poor time management?</a:t>
            </a:r>
            <a:endParaRPr lang="en-US" sz="2000" b="1" dirty="0">
              <a:latin typeface="Arial" panose="020B0604020202020204" pitchFamily="34" charset="0"/>
            </a:endParaRPr>
          </a:p>
        </p:txBody>
      </p:sp>
    </p:spTree>
    <p:extLst>
      <p:ext uri="{BB962C8B-B14F-4D97-AF65-F5344CB8AC3E}">
        <p14:creationId xmlns:p14="http://schemas.microsoft.com/office/powerpoint/2010/main" val="3289088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F73615F1AB5046BD160245D3385A43" ma:contentTypeVersion="0" ma:contentTypeDescription="Create a new document." ma:contentTypeScope="" ma:versionID="2e93d06f8928ca8f04904f8d442456e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A66F40-96AF-420B-91F0-8D115873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3FFBF52-CA27-49CE-BC0D-6472A767BE02}">
  <ds:schemaRefs>
    <ds:schemaRef ds:uri="http://schemas.microsoft.com/sharepoint/v3/contenttype/forms"/>
  </ds:schemaRefs>
</ds:datastoreItem>
</file>

<file path=customXml/itemProps3.xml><?xml version="1.0" encoding="utf-8"?>
<ds:datastoreItem xmlns:ds="http://schemas.openxmlformats.org/officeDocument/2006/customXml" ds:itemID="{EE589B4C-95E5-4A69-A5B6-12ACA6FFF17A}">
  <ds:schemaRefs>
    <ds:schemaRef ds:uri="http://purl.org/dc/dcmitype/"/>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18333</TotalTime>
  <Words>3051</Words>
  <Application>Microsoft Office PowerPoint</Application>
  <PresentationFormat>On-screen Show (4:3)</PresentationFormat>
  <Paragraphs>357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[Standardized Training Template]</vt:lpstr>
      <vt:lpstr>Overview of Today’s Training</vt:lpstr>
      <vt:lpstr>Introductions</vt:lpstr>
      <vt:lpstr>Icebreaker Activity</vt:lpstr>
      <vt:lpstr>Lesson Objectives</vt:lpstr>
      <vt:lpstr>Urgent versus Non-Urgent Tasks</vt:lpstr>
      <vt:lpstr>Covey’s Time Management Grid</vt:lpstr>
      <vt:lpstr>Creating an Action Plan</vt:lpstr>
      <vt:lpstr>Question Screen</vt:lpstr>
      <vt:lpstr>Individual Activity – Prioritizing Tasks</vt:lpstr>
      <vt:lpstr>Group Activity—Develop an  Action Plan</vt:lpstr>
      <vt:lpstr>Lesson References</vt:lpstr>
      <vt:lpstr>Summary</vt:lpstr>
      <vt:lpstr>Questions?</vt:lpstr>
      <vt:lpstr>TMS Assessment and Survey</vt:lpstr>
    </vt:vector>
  </TitlesOfParts>
  <Company>General Dynamics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Mades, Natalie</dc:creator>
  <cp:lastModifiedBy>Flango, Vince E</cp:lastModifiedBy>
  <cp:revision>243</cp:revision>
  <cp:lastPrinted>2014-12-11T15:38:44Z</cp:lastPrinted>
  <dcterms:created xsi:type="dcterms:W3CDTF">2014-09-26T18:35:36Z</dcterms:created>
  <dcterms:modified xsi:type="dcterms:W3CDTF">2014-12-18T22:06:40Z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0x0101005FF73615F1AB5046BD160245D3385A43</vt:lpwstr>
  </property>
</Properties>
</file>