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2" r:id="rId7"/>
    <p:sldId id="258" r:id="rId8"/>
    <p:sldId id="259" r:id="rId9"/>
    <p:sldId id="260" r:id="rId10"/>
    <p:sldId id="261" r:id="rId11"/>
    <p:sldId id="263" r:id="rId12"/>
    <p:sldId id="264" r:id="rId13"/>
    <p:sldId id="265" r:id="rId14"/>
    <p:sldId id="284" r:id="rId15"/>
    <p:sldId id="285" r:id="rId16"/>
    <p:sldId id="286" r:id="rId17"/>
    <p:sldId id="287" r:id="rId18"/>
    <p:sldId id="288" r:id="rId19"/>
    <p:sldId id="289" r:id="rId20"/>
    <p:sldId id="290" r:id="rId21"/>
    <p:sldId id="270" r:id="rId22"/>
    <p:sldId id="272" r:id="rId23"/>
    <p:sldId id="273" r:id="rId24"/>
    <p:sldId id="275" r:id="rId25"/>
    <p:sldId id="276" r:id="rId26"/>
    <p:sldId id="277" r:id="rId27"/>
    <p:sldId id="278" r:id="rId28"/>
    <p:sldId id="279" r:id="rId29"/>
    <p:sldId id="280" r:id="rId30"/>
    <p:sldId id="281" r:id="rId31"/>
    <p:sldId id="282" r:id="rId32"/>
    <p:sldId id="28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B1406A8-A3EA-49D0-8E36-1A62E2AD3010}" type="datetimeFigureOut">
              <a:rPr lang="en-US" smtClean="0"/>
              <a:t>04/03/2014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FBBAC03-56D7-46FC-9EFA-900EB1EB48B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1406A8-A3EA-49D0-8E36-1A62E2AD3010}" type="datetimeFigureOut">
              <a:rPr lang="en-US" smtClean="0"/>
              <a:t>04/03/2014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FBBAC03-56D7-46FC-9EFA-900EB1EB48B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1406A8-A3EA-49D0-8E36-1A62E2AD3010}" type="datetimeFigureOut">
              <a:rPr lang="en-US" smtClean="0"/>
              <a:t>04/03/2014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FBBAC03-56D7-46FC-9EFA-900EB1EB48B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1406A8-A3EA-49D0-8E36-1A62E2AD3010}" type="datetimeFigureOut">
              <a:rPr lang="en-US" smtClean="0"/>
              <a:t>04/03/2014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FBBAC03-56D7-46FC-9EFA-900EB1EB48B1}"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B1406A8-A3EA-49D0-8E36-1A62E2AD3010}" type="datetimeFigureOut">
              <a:rPr lang="en-US" smtClean="0"/>
              <a:t>04/03/2014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FBBAC03-56D7-46FC-9EFA-900EB1EB48B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B1406A8-A3EA-49D0-8E36-1A62E2AD3010}" type="datetimeFigureOut">
              <a:rPr lang="en-US" smtClean="0"/>
              <a:t>04/03/2014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FBBAC03-56D7-46FC-9EFA-900EB1EB48B1}"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B1406A8-A3EA-49D0-8E36-1A62E2AD3010}" type="datetimeFigureOut">
              <a:rPr lang="en-US" smtClean="0"/>
              <a:t>04/03/2014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FBBAC03-56D7-46FC-9EFA-900EB1EB48B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B1406A8-A3EA-49D0-8E36-1A62E2AD3010}" type="datetimeFigureOut">
              <a:rPr lang="en-US" smtClean="0"/>
              <a:t>04/03/2014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FBBAC03-56D7-46FC-9EFA-900EB1EB48B1}"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B1406A8-A3EA-49D0-8E36-1A62E2AD3010}" type="datetimeFigureOut">
              <a:rPr lang="en-US" smtClean="0"/>
              <a:t>04/03/2014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FBBAC03-56D7-46FC-9EFA-900EB1EB48B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B1406A8-A3EA-49D0-8E36-1A62E2AD3010}" type="datetimeFigureOut">
              <a:rPr lang="en-US" smtClean="0"/>
              <a:t>04/03/2014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FBBAC03-56D7-46FC-9EFA-900EB1EB48B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B1406A8-A3EA-49D0-8E36-1A62E2AD3010}" type="datetimeFigureOut">
              <a:rPr lang="en-US" smtClean="0"/>
              <a:t>04/03/2014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FBBAC03-56D7-46FC-9EFA-900EB1EB48B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B1406A8-A3EA-49D0-8E36-1A62E2AD3010}" type="datetimeFigureOut">
              <a:rPr lang="en-US" smtClean="0"/>
              <a:t>04/03/2014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FBBAC03-56D7-46FC-9EFA-900EB1EB48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dmin.rtc.va.go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vaww.portal2.va.gov/sites/LYNC/SitePages/Home.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vaww.portal2.va.gov/sites/LYNC/Lync%20Files/Forms/enhanced.aspx?RootFolder=/sites/LYNC/Lync%20Files/MAC%20Client&amp;FolderCTID=0x0120003EAAE3CFCEFA4643BF4656795B91B1DF&amp;View=%7bC20D458C-4AA3-49C9-8FE5-0BEDC218C36B%7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1"/>
            <a:ext cx="7772400" cy="2000250"/>
          </a:xfrm>
        </p:spPr>
        <p:txBody>
          <a:bodyPr>
            <a:normAutofit fontScale="90000"/>
          </a:bodyPr>
          <a:lstStyle/>
          <a:p>
            <a:r>
              <a:rPr lang="en-US" cap="all" dirty="0"/>
              <a:t>Local Administration Documentation for </a:t>
            </a:r>
            <a:r>
              <a:rPr lang="en-US" cap="all" dirty="0" smtClean="0"/>
              <a:t>Lync</a:t>
            </a:r>
            <a:endParaRPr lang="en-US" dirty="0"/>
          </a:p>
        </p:txBody>
      </p:sp>
      <p:sp>
        <p:nvSpPr>
          <p:cNvPr id="3" name="Subtitle 2"/>
          <p:cNvSpPr>
            <a:spLocks noGrp="1"/>
          </p:cNvSpPr>
          <p:nvPr>
            <p:ph type="subTitle" idx="1"/>
          </p:nvPr>
        </p:nvSpPr>
        <p:spPr/>
        <p:txBody>
          <a:bodyPr/>
          <a:lstStyle/>
          <a:p>
            <a:endParaRPr lang="en-US" dirty="0"/>
          </a:p>
          <a:p>
            <a:r>
              <a:rPr lang="en-US" i="1" dirty="0"/>
              <a:t>Administration of Users in Lync</a:t>
            </a:r>
            <a:endParaRPr lang="en-US" dirty="0"/>
          </a:p>
          <a:p>
            <a:endParaRPr lang="en-US" dirty="0"/>
          </a:p>
        </p:txBody>
      </p:sp>
    </p:spTree>
    <p:extLst>
      <p:ext uri="{BB962C8B-B14F-4D97-AF65-F5344CB8AC3E}">
        <p14:creationId xmlns:p14="http://schemas.microsoft.com/office/powerpoint/2010/main" val="140910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Go to: </a:t>
            </a:r>
            <a:r>
              <a:rPr lang="en-US" dirty="0" smtClean="0">
                <a:hlinkClick r:id="rId2"/>
              </a:rPr>
              <a:t>Https://Admin.rtc.va.gov</a:t>
            </a:r>
            <a:endParaRPr lang="en-US" dirty="0" smtClean="0"/>
          </a:p>
          <a:p>
            <a:r>
              <a:rPr lang="en-US" dirty="0" smtClean="0"/>
              <a:t>Please be patient it takes a good minute or so to connect.</a:t>
            </a:r>
            <a:endParaRPr lang="en-US" dirty="0"/>
          </a:p>
          <a:p>
            <a:endParaRPr lang="en-US" dirty="0" smtClean="0"/>
          </a:p>
          <a:p>
            <a:endParaRPr lang="en-US" dirty="0"/>
          </a:p>
          <a:p>
            <a:endParaRPr lang="en-US" dirty="0"/>
          </a:p>
        </p:txBody>
      </p:sp>
      <p:sp>
        <p:nvSpPr>
          <p:cNvPr id="3" name="Title 2"/>
          <p:cNvSpPr>
            <a:spLocks noGrp="1"/>
          </p:cNvSpPr>
          <p:nvPr>
            <p:ph type="title"/>
          </p:nvPr>
        </p:nvSpPr>
        <p:spPr/>
        <p:txBody>
          <a:bodyPr/>
          <a:lstStyle/>
          <a:p>
            <a:r>
              <a:rPr lang="en-US" dirty="0" smtClean="0"/>
              <a:t>Lync Management Console</a:t>
            </a:r>
            <a:endParaRPr lang="en-US" dirty="0"/>
          </a:p>
        </p:txBody>
      </p:sp>
      <p:pic>
        <p:nvPicPr>
          <p:cNvPr id="4" name="Picture 3"/>
          <p:cNvPicPr/>
          <p:nvPr/>
        </p:nvPicPr>
        <p:blipFill>
          <a:blip r:embed="rId3"/>
          <a:stretch>
            <a:fillRect/>
          </a:stretch>
        </p:blipFill>
        <p:spPr>
          <a:xfrm>
            <a:off x="1905000" y="2895600"/>
            <a:ext cx="5181600" cy="2819400"/>
          </a:xfrm>
          <a:prstGeom prst="rect">
            <a:avLst/>
          </a:prstGeom>
        </p:spPr>
      </p:pic>
    </p:spTree>
    <p:extLst>
      <p:ext uri="{BB962C8B-B14F-4D97-AF65-F5344CB8AC3E}">
        <p14:creationId xmlns:p14="http://schemas.microsoft.com/office/powerpoint/2010/main" val="3458603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3200400" cy="4919472"/>
          </a:xfrm>
        </p:spPr>
        <p:txBody>
          <a:bodyPr/>
          <a:lstStyle/>
          <a:p>
            <a:r>
              <a:rPr lang="en-US" b="1" dirty="0" smtClean="0"/>
              <a:t>To Enable a new user and home them on a Lync Pool</a:t>
            </a:r>
          </a:p>
          <a:p>
            <a:r>
              <a:rPr lang="en-US" dirty="0" smtClean="0"/>
              <a:t>1. Click on Users in the left pane</a:t>
            </a:r>
          </a:p>
          <a:p>
            <a:r>
              <a:rPr lang="en-US" dirty="0" smtClean="0"/>
              <a:t>2. Click on Enable Users in the center pane</a:t>
            </a:r>
          </a:p>
          <a:p>
            <a:endParaRPr lang="en-US" dirty="0"/>
          </a:p>
        </p:txBody>
      </p:sp>
      <p:sp>
        <p:nvSpPr>
          <p:cNvPr id="3" name="Title 2"/>
          <p:cNvSpPr>
            <a:spLocks noGrp="1"/>
          </p:cNvSpPr>
          <p:nvPr>
            <p:ph type="title"/>
          </p:nvPr>
        </p:nvSpPr>
        <p:spPr/>
        <p:txBody>
          <a:bodyPr/>
          <a:lstStyle/>
          <a:p>
            <a:r>
              <a:rPr lang="en-US" dirty="0" smtClean="0"/>
              <a:t>Lync Management Console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828800"/>
            <a:ext cx="513397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3571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48400" y="1524000"/>
            <a:ext cx="2438400" cy="4483291"/>
          </a:xfrm>
        </p:spPr>
        <p:txBody>
          <a:bodyPr/>
          <a:lstStyle/>
          <a:p>
            <a:r>
              <a:rPr lang="en-US" dirty="0" smtClean="0"/>
              <a:t>Click on Add </a:t>
            </a:r>
          </a:p>
          <a:p>
            <a:endParaRPr lang="en-US" dirty="0"/>
          </a:p>
        </p:txBody>
      </p:sp>
      <p:sp>
        <p:nvSpPr>
          <p:cNvPr id="3" name="Title 2"/>
          <p:cNvSpPr>
            <a:spLocks noGrp="1"/>
          </p:cNvSpPr>
          <p:nvPr>
            <p:ph type="title"/>
          </p:nvPr>
        </p:nvSpPr>
        <p:spPr/>
        <p:txBody>
          <a:bodyPr/>
          <a:lstStyle/>
          <a:p>
            <a:r>
              <a:rPr lang="en-US" dirty="0" smtClean="0"/>
              <a:t>Lync Management Console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5438775"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flipV="1">
            <a:off x="4953000" y="2743200"/>
            <a:ext cx="685800" cy="1219200"/>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116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10200" y="1447800"/>
            <a:ext cx="3276600" cy="4559491"/>
          </a:xfrm>
        </p:spPr>
        <p:txBody>
          <a:bodyPr/>
          <a:lstStyle/>
          <a:p>
            <a:r>
              <a:rPr lang="en-US" dirty="0" smtClean="0"/>
              <a:t>Add Filter “Organizational Unit (OU)</a:t>
            </a:r>
          </a:p>
          <a:p>
            <a:endParaRPr lang="en-US" dirty="0"/>
          </a:p>
          <a:p>
            <a:r>
              <a:rPr lang="en-US" dirty="0" smtClean="0"/>
              <a:t>Alternate Filter:</a:t>
            </a:r>
          </a:p>
          <a:p>
            <a:r>
              <a:rPr lang="en-US" dirty="0" smtClean="0"/>
              <a:t>Email equals ___ </a:t>
            </a:r>
          </a:p>
          <a:p>
            <a:endParaRPr lang="en-US" dirty="0"/>
          </a:p>
          <a:p>
            <a:r>
              <a:rPr lang="en-US" dirty="0" smtClean="0"/>
              <a:t>Without filter tool will only spin!</a:t>
            </a:r>
            <a:endParaRPr lang="en-US" dirty="0"/>
          </a:p>
        </p:txBody>
      </p:sp>
      <p:sp>
        <p:nvSpPr>
          <p:cNvPr id="3" name="Title 2"/>
          <p:cNvSpPr>
            <a:spLocks noGrp="1"/>
          </p:cNvSpPr>
          <p:nvPr>
            <p:ph type="title"/>
          </p:nvPr>
        </p:nvSpPr>
        <p:spPr/>
        <p:txBody>
          <a:bodyPr/>
          <a:lstStyle/>
          <a:p>
            <a:r>
              <a:rPr lang="en-US" dirty="0" smtClean="0"/>
              <a:t>Lync Management Console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927" y="2057400"/>
            <a:ext cx="4427924"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0870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48611" y="1600200"/>
            <a:ext cx="1938189" cy="4572000"/>
          </a:xfrm>
        </p:spPr>
        <p:txBody>
          <a:bodyPr>
            <a:normAutofit/>
          </a:bodyPr>
          <a:lstStyle/>
          <a:p>
            <a:r>
              <a:rPr lang="en-US" sz="2400" dirty="0" smtClean="0"/>
              <a:t>Click on user to highlight then click ok</a:t>
            </a:r>
            <a:endParaRPr lang="en-US" sz="2400" dirty="0"/>
          </a:p>
        </p:txBody>
      </p:sp>
      <p:sp>
        <p:nvSpPr>
          <p:cNvPr id="3" name="Title 2"/>
          <p:cNvSpPr>
            <a:spLocks noGrp="1"/>
          </p:cNvSpPr>
          <p:nvPr>
            <p:ph type="title"/>
          </p:nvPr>
        </p:nvSpPr>
        <p:spPr/>
        <p:txBody>
          <a:bodyPr/>
          <a:lstStyle/>
          <a:p>
            <a:r>
              <a:rPr lang="en-US" dirty="0" smtClean="0"/>
              <a:t>Lync Management Console</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95" y="1600200"/>
            <a:ext cx="6291411"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Arrow 5"/>
          <p:cNvSpPr/>
          <p:nvPr/>
        </p:nvSpPr>
        <p:spPr>
          <a:xfrm>
            <a:off x="4343400" y="5410200"/>
            <a:ext cx="838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81166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0" y="1447800"/>
            <a:ext cx="2590800" cy="4572000"/>
          </a:xfrm>
        </p:spPr>
        <p:txBody>
          <a:bodyPr>
            <a:normAutofit fontScale="55000" lnSpcReduction="20000"/>
          </a:bodyPr>
          <a:lstStyle/>
          <a:p>
            <a:r>
              <a:rPr lang="en-US" dirty="0" smtClean="0"/>
              <a:t>Click on down arrow “assign users to a pool”</a:t>
            </a:r>
          </a:p>
          <a:p>
            <a:endParaRPr lang="en-US" dirty="0"/>
          </a:p>
          <a:p>
            <a:r>
              <a:rPr lang="en-US" b="1" dirty="0" smtClean="0"/>
              <a:t>R01 Select</a:t>
            </a:r>
          </a:p>
          <a:p>
            <a:pPr marL="109728" indent="0">
              <a:buNone/>
            </a:pPr>
            <a:r>
              <a:rPr lang="en-US" dirty="0" smtClean="0"/>
              <a:t>VASCRCLBL.rtc.va.gov</a:t>
            </a:r>
          </a:p>
          <a:p>
            <a:r>
              <a:rPr lang="en-US" b="1" dirty="0" smtClean="0"/>
              <a:t>R03 and AAC Select</a:t>
            </a:r>
          </a:p>
          <a:p>
            <a:pPr marL="109728" indent="0">
              <a:buNone/>
            </a:pPr>
            <a:r>
              <a:rPr lang="en-US" dirty="0" smtClean="0"/>
              <a:t>VAAACCLBL.rtc.va.gov </a:t>
            </a:r>
          </a:p>
          <a:p>
            <a:r>
              <a:rPr lang="en-US" b="1" dirty="0" smtClean="0"/>
              <a:t>R02, VBA, VHA, FPO, OIG Select</a:t>
            </a:r>
          </a:p>
          <a:p>
            <a:pPr marL="109728" indent="0">
              <a:buNone/>
            </a:pPr>
            <a:r>
              <a:rPr lang="en-US" dirty="0" smtClean="0"/>
              <a:t>VAHINCLBL.rtc.va.gov</a:t>
            </a:r>
          </a:p>
          <a:p>
            <a:r>
              <a:rPr lang="en-US" b="1" dirty="0" smtClean="0"/>
              <a:t>R04, VACO, and CEM Select</a:t>
            </a:r>
          </a:p>
          <a:p>
            <a:pPr marL="109728" indent="0">
              <a:buNone/>
            </a:pPr>
            <a:r>
              <a:rPr lang="en-US" dirty="0" smtClean="0"/>
              <a:t>VAPHCCLBL.rtc.va.gov</a:t>
            </a:r>
          </a:p>
          <a:p>
            <a:endParaRPr lang="en-US" dirty="0" smtClean="0"/>
          </a:p>
          <a:p>
            <a:endParaRPr lang="en-US" dirty="0"/>
          </a:p>
          <a:p>
            <a:r>
              <a:rPr lang="en-US" dirty="0" smtClean="0"/>
              <a:t>DO NOT modify anything else</a:t>
            </a:r>
            <a:endParaRPr lang="en-US" dirty="0"/>
          </a:p>
        </p:txBody>
      </p:sp>
      <p:sp>
        <p:nvSpPr>
          <p:cNvPr id="3" name="Title 2"/>
          <p:cNvSpPr>
            <a:spLocks noGrp="1"/>
          </p:cNvSpPr>
          <p:nvPr>
            <p:ph type="title"/>
          </p:nvPr>
        </p:nvSpPr>
        <p:spPr/>
        <p:txBody>
          <a:bodyPr/>
          <a:lstStyle/>
          <a:p>
            <a:r>
              <a:rPr lang="en-US" dirty="0" smtClean="0"/>
              <a:t>Lync Management Console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295400"/>
            <a:ext cx="5267325"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946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72200" y="2209800"/>
            <a:ext cx="2514600" cy="3797491"/>
          </a:xfrm>
        </p:spPr>
        <p:txBody>
          <a:bodyPr/>
          <a:lstStyle/>
          <a:p>
            <a:r>
              <a:rPr lang="en-US" dirty="0" smtClean="0"/>
              <a:t>Click enable</a:t>
            </a:r>
            <a:endParaRPr lang="en-US" dirty="0"/>
          </a:p>
        </p:txBody>
      </p:sp>
      <p:sp>
        <p:nvSpPr>
          <p:cNvPr id="3" name="Title 2"/>
          <p:cNvSpPr>
            <a:spLocks noGrp="1"/>
          </p:cNvSpPr>
          <p:nvPr>
            <p:ph type="title"/>
          </p:nvPr>
        </p:nvSpPr>
        <p:spPr/>
        <p:txBody>
          <a:bodyPr/>
          <a:lstStyle/>
          <a:p>
            <a:r>
              <a:rPr lang="en-US" dirty="0" smtClean="0"/>
              <a:t>Lync Management Console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452437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609600" y="2133600"/>
            <a:ext cx="19050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4707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47800"/>
            <a:ext cx="3581400" cy="4438650"/>
          </a:xfrm>
        </p:spPr>
        <p:txBody>
          <a:bodyPr>
            <a:normAutofit fontScale="77500" lnSpcReduction="20000"/>
          </a:bodyPr>
          <a:lstStyle/>
          <a:p>
            <a:r>
              <a:rPr lang="en-US" b="1" dirty="0" smtClean="0"/>
              <a:t>To remove user from Lync</a:t>
            </a:r>
          </a:p>
          <a:p>
            <a:pPr marL="624078" indent="-514350">
              <a:buFont typeface="+mj-lt"/>
              <a:buAutoNum type="arabicPeriod"/>
            </a:pPr>
            <a:r>
              <a:rPr lang="en-US" dirty="0" smtClean="0"/>
              <a:t>Find user by typing Display name into search field, do not use a filter</a:t>
            </a:r>
          </a:p>
          <a:p>
            <a:pPr marL="624078" indent="-514350">
              <a:buFont typeface="+mj-lt"/>
              <a:buAutoNum type="arabicPeriod"/>
            </a:pPr>
            <a:r>
              <a:rPr lang="en-US" dirty="0" smtClean="0"/>
              <a:t>Highlight user and click on action</a:t>
            </a:r>
          </a:p>
          <a:p>
            <a:pPr marL="624078" indent="-514350">
              <a:buFont typeface="+mj-lt"/>
              <a:buAutoNum type="arabicPeriod"/>
            </a:pPr>
            <a:r>
              <a:rPr lang="en-US" dirty="0" smtClean="0"/>
              <a:t>Select “remove from Lync Server”</a:t>
            </a:r>
            <a:endParaRPr lang="en-US" dirty="0"/>
          </a:p>
          <a:p>
            <a:endParaRPr lang="en-US" dirty="0"/>
          </a:p>
          <a:p>
            <a:r>
              <a:rPr lang="en-US" dirty="0" smtClean="0"/>
              <a:t>Note: 1</a:t>
            </a:r>
            <a:r>
              <a:rPr lang="en-US" baseline="30000" dirty="0" smtClean="0"/>
              <a:t>st</a:t>
            </a:r>
            <a:r>
              <a:rPr lang="en-US" dirty="0" smtClean="0"/>
              <a:t> step when moving a user from one domain to another!</a:t>
            </a:r>
            <a:endParaRPr lang="en-US" dirty="0"/>
          </a:p>
        </p:txBody>
      </p:sp>
      <p:sp>
        <p:nvSpPr>
          <p:cNvPr id="3" name="Title 2"/>
          <p:cNvSpPr>
            <a:spLocks noGrp="1"/>
          </p:cNvSpPr>
          <p:nvPr>
            <p:ph type="title"/>
          </p:nvPr>
        </p:nvSpPr>
        <p:spPr/>
        <p:txBody>
          <a:bodyPr/>
          <a:lstStyle/>
          <a:p>
            <a:r>
              <a:rPr lang="en-US" dirty="0" smtClean="0"/>
              <a:t>Lync Management Console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219200"/>
            <a:ext cx="4976526"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1288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Change filter to “unassigned” equal to True</a:t>
            </a:r>
            <a:endParaRPr lang="en-US" dirty="0"/>
          </a:p>
        </p:txBody>
      </p:sp>
      <p:sp>
        <p:nvSpPr>
          <p:cNvPr id="3" name="Title 2"/>
          <p:cNvSpPr>
            <a:spLocks noGrp="1"/>
          </p:cNvSpPr>
          <p:nvPr>
            <p:ph type="title"/>
          </p:nvPr>
        </p:nvSpPr>
        <p:spPr/>
        <p:txBody>
          <a:bodyPr>
            <a:normAutofit fontScale="90000"/>
          </a:bodyPr>
          <a:lstStyle/>
          <a:p>
            <a:r>
              <a:rPr lang="en-US" dirty="0" smtClean="0"/>
              <a:t>To find a user with a Sip Address but NOT homed on any pool</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7467600" cy="412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1324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Filters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29411406"/>
              </p:ext>
            </p:extLst>
          </p:nvPr>
        </p:nvGraphicFramePr>
        <p:xfrm>
          <a:off x="990600" y="1334295"/>
          <a:ext cx="7162800" cy="4609306"/>
        </p:xfrm>
        <a:graphic>
          <a:graphicData uri="http://schemas.openxmlformats.org/drawingml/2006/table">
            <a:tbl>
              <a:tblPr firstRow="1" firstCol="1" bandRow="1">
                <a:tableStyleId>{5C22544A-7EE6-4342-B048-85BDC9FD1C3A}</a:tableStyleId>
              </a:tblPr>
              <a:tblGrid>
                <a:gridCol w="2302329"/>
                <a:gridCol w="4860471"/>
              </a:tblGrid>
              <a:tr h="285936">
                <a:tc gridSpan="2">
                  <a:txBody>
                    <a:bodyPr/>
                    <a:lstStyle/>
                    <a:p>
                      <a:pPr marL="0" marR="0">
                        <a:lnSpc>
                          <a:spcPct val="115000"/>
                        </a:lnSpc>
                        <a:spcBef>
                          <a:spcPts val="2400"/>
                        </a:spcBef>
                        <a:spcAft>
                          <a:spcPts val="0"/>
                        </a:spcAft>
                      </a:pPr>
                      <a:r>
                        <a:rPr lang="en-US" sz="1100" kern="0" dirty="0">
                          <a:effectLst/>
                        </a:rPr>
                        <a:t>Filters</a:t>
                      </a:r>
                      <a:endParaRPr lang="en-US" sz="1100" b="1" kern="0" dirty="0">
                        <a:solidFill>
                          <a:srgbClr val="365F91"/>
                        </a:solidFill>
                        <a:effectLst/>
                        <a:latin typeface="Calibri"/>
                        <a:ea typeface="Times New Roman"/>
                        <a:cs typeface="Times New Roman"/>
                      </a:endParaRPr>
                    </a:p>
                  </a:txBody>
                  <a:tcPr marL="68580" marR="68580" marT="0" marB="0"/>
                </a:tc>
                <a:tc hMerge="1">
                  <a:txBody>
                    <a:bodyPr/>
                    <a:lstStyle/>
                    <a:p>
                      <a:endParaRPr lang="en-US"/>
                    </a:p>
                  </a:txBody>
                  <a:tcPr/>
                </a:tc>
              </a:tr>
              <a:tr h="1100976">
                <a:tc>
                  <a:txBody>
                    <a:bodyPr/>
                    <a:lstStyle/>
                    <a:p>
                      <a:pPr marL="0" marR="0">
                        <a:lnSpc>
                          <a:spcPct val="115000"/>
                        </a:lnSpc>
                        <a:spcBef>
                          <a:spcPts val="0"/>
                        </a:spcBef>
                        <a:spcAft>
                          <a:spcPts val="0"/>
                        </a:spcAft>
                      </a:pPr>
                      <a:r>
                        <a:rPr lang="en-US" sz="1100" dirty="0">
                          <a:effectLst/>
                        </a:rPr>
                        <a:t>NO filter finds everyone in Lync</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r>
              <a:tr h="1172656">
                <a:tc>
                  <a:txBody>
                    <a:bodyPr/>
                    <a:lstStyle/>
                    <a:p>
                      <a:pPr marL="0" marR="0">
                        <a:lnSpc>
                          <a:spcPct val="115000"/>
                        </a:lnSpc>
                        <a:spcBef>
                          <a:spcPts val="0"/>
                        </a:spcBef>
                        <a:spcAft>
                          <a:spcPts val="0"/>
                        </a:spcAft>
                      </a:pPr>
                      <a:r>
                        <a:rPr lang="en-US" sz="1100" dirty="0">
                          <a:effectLst/>
                        </a:rPr>
                        <a:t>Searching for a </a:t>
                      </a:r>
                      <a:r>
                        <a:rPr lang="en-US" sz="1100" dirty="0" smtClean="0">
                          <a:effectLst/>
                        </a:rPr>
                        <a:t>user by OU</a:t>
                      </a:r>
                    </a:p>
                    <a:p>
                      <a:pPr marL="0" marR="0">
                        <a:lnSpc>
                          <a:spcPct val="115000"/>
                        </a:lnSpc>
                        <a:spcBef>
                          <a:spcPts val="0"/>
                        </a:spcBef>
                        <a:spcAft>
                          <a:spcPts val="0"/>
                        </a:spcAft>
                      </a:pPr>
                      <a:r>
                        <a:rPr lang="en-US" sz="1100" dirty="0" smtClean="0">
                          <a:effectLst/>
                          <a:latin typeface="Calibri"/>
                          <a:ea typeface="Calibri"/>
                          <a:cs typeface="Times New Roman"/>
                        </a:rPr>
                        <a:t>Add </a:t>
                      </a:r>
                      <a:r>
                        <a:rPr lang="en-US" sz="1100" dirty="0" err="1" smtClean="0">
                          <a:effectLst/>
                          <a:latin typeface="Calibri"/>
                          <a:ea typeface="Calibri"/>
                          <a:cs typeface="Times New Roman"/>
                        </a:rPr>
                        <a:t>organizal</a:t>
                      </a:r>
                      <a:r>
                        <a:rPr lang="en-US" sz="1100" baseline="0" dirty="0" smtClean="0">
                          <a:effectLst/>
                          <a:latin typeface="Calibri"/>
                          <a:ea typeface="Calibri"/>
                          <a:cs typeface="Times New Roman"/>
                        </a:rPr>
                        <a:t> unit equal to :</a:t>
                      </a:r>
                    </a:p>
                    <a:p>
                      <a:pPr marL="0" marR="0">
                        <a:lnSpc>
                          <a:spcPct val="115000"/>
                        </a:lnSpc>
                        <a:spcBef>
                          <a:spcPts val="0"/>
                        </a:spcBef>
                        <a:spcAft>
                          <a:spcPts val="0"/>
                        </a:spcAft>
                      </a:pPr>
                      <a:r>
                        <a:rPr lang="en-US" sz="1100" baseline="0" dirty="0" smtClean="0">
                          <a:effectLst/>
                          <a:latin typeface="Calibri"/>
                          <a:ea typeface="Calibri"/>
                          <a:cs typeface="Times New Roman"/>
                        </a:rPr>
                        <a:t>You have to find the </a:t>
                      </a:r>
                      <a:r>
                        <a:rPr lang="en-US" sz="1100" baseline="0" dirty="0" err="1" smtClean="0">
                          <a:effectLst/>
                          <a:latin typeface="Calibri"/>
                          <a:ea typeface="Calibri"/>
                          <a:cs typeface="Times New Roman"/>
                        </a:rPr>
                        <a:t>Distinquished</a:t>
                      </a:r>
                      <a:r>
                        <a:rPr lang="en-US" sz="1100" baseline="0" dirty="0" smtClean="0">
                          <a:effectLst/>
                          <a:latin typeface="Calibri"/>
                          <a:ea typeface="Calibri"/>
                          <a:cs typeface="Times New Roman"/>
                        </a:rPr>
                        <a:t> Name of the OU you want to use in AD and copy and paste it into the field to the far right.</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r>
              <a:tr h="1763802">
                <a:tc>
                  <a:txBody>
                    <a:bodyPr/>
                    <a:lstStyle/>
                    <a:p>
                      <a:pPr marL="0" marR="0">
                        <a:lnSpc>
                          <a:spcPct val="115000"/>
                        </a:lnSpc>
                        <a:spcBef>
                          <a:spcPts val="0"/>
                        </a:spcBef>
                        <a:spcAft>
                          <a:spcPts val="0"/>
                        </a:spcAft>
                      </a:pPr>
                      <a:r>
                        <a:rPr lang="en-US" sz="1100" dirty="0" smtClean="0">
                          <a:effectLst/>
                        </a:rPr>
                        <a:t>User</a:t>
                      </a:r>
                      <a:r>
                        <a:rPr lang="en-US" sz="1100" baseline="0" dirty="0" smtClean="0">
                          <a:effectLst/>
                        </a:rPr>
                        <a:t> with Sip Address but not homed on any pool</a:t>
                      </a:r>
                      <a:endParaRPr lang="en-US" sz="1100" dirty="0">
                        <a:effectLst/>
                      </a:endParaRPr>
                    </a:p>
                    <a:p>
                      <a:pPr marL="0" marR="0">
                        <a:lnSpc>
                          <a:spcPct val="115000"/>
                        </a:lnSpc>
                        <a:spcBef>
                          <a:spcPts val="0"/>
                        </a:spcBef>
                        <a:spcAft>
                          <a:spcPts val="0"/>
                        </a:spcAft>
                      </a:pPr>
                      <a:r>
                        <a:rPr lang="en-US" sz="1100" dirty="0">
                          <a:effectLst/>
                        </a:rPr>
                        <a:t>Add </a:t>
                      </a:r>
                      <a:r>
                        <a:rPr lang="en-US" sz="1100" dirty="0" smtClean="0">
                          <a:effectLst/>
                        </a:rPr>
                        <a:t>“unassigned”</a:t>
                      </a:r>
                      <a:endParaRPr lang="en-US" sz="1100" dirty="0">
                        <a:effectLst/>
                      </a:endParaRPr>
                    </a:p>
                    <a:p>
                      <a:pPr marL="0" marR="0">
                        <a:lnSpc>
                          <a:spcPct val="115000"/>
                        </a:lnSpc>
                        <a:spcBef>
                          <a:spcPts val="0"/>
                        </a:spcBef>
                        <a:spcAft>
                          <a:spcPts val="0"/>
                        </a:spcAft>
                      </a:pPr>
                      <a:r>
                        <a:rPr lang="en-US" sz="1100" dirty="0">
                          <a:effectLst/>
                        </a:rPr>
                        <a:t> </a:t>
                      </a:r>
                    </a:p>
                    <a:p>
                      <a:pPr marL="0" marR="0">
                        <a:lnSpc>
                          <a:spcPct val="115000"/>
                        </a:lnSpc>
                        <a:spcBef>
                          <a:spcPts val="0"/>
                        </a:spcBef>
                        <a:spcAft>
                          <a:spcPts val="0"/>
                        </a:spcAft>
                      </a:pPr>
                      <a:r>
                        <a:rPr lang="en-US" sz="1100" dirty="0">
                          <a:effectLst/>
                        </a:rPr>
                        <a:t>NOTE: It will take 24 hours before Line URI is applied to account</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r>
              <a:tr h="285936">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r>
            </a:tbl>
          </a:graphicData>
        </a:graphic>
      </p:graphicFrame>
      <p:pic>
        <p:nvPicPr>
          <p:cNvPr id="9222"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7295" y="1900251"/>
            <a:ext cx="4695409" cy="677223"/>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7295" y="2895599"/>
            <a:ext cx="4695409" cy="97068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7295" y="4114800"/>
            <a:ext cx="4695409"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302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09728" indent="0">
              <a:buNone/>
            </a:pPr>
            <a:r>
              <a:rPr lang="en-US" sz="2900" dirty="0"/>
              <a:t> </a:t>
            </a:r>
          </a:p>
          <a:p>
            <a:r>
              <a:rPr lang="en-US" sz="2900" dirty="0"/>
              <a:t>Lync 2010 is the next version of Office Communication Server 2007 R2 (OCS).  It requires a migration and not just an update.  To save the VA money, the project will use the same hardware as OCS.  Users will be migrated to a “swing” pool, the hardware in the original data center will be updated, and re-configured for Lync and then the users will be moved back to the original pool.</a:t>
            </a:r>
          </a:p>
          <a:p>
            <a:r>
              <a:rPr lang="en-US" sz="2900" dirty="0" smtClean="0"/>
              <a:t>The </a:t>
            </a:r>
            <a:r>
              <a:rPr lang="en-US" sz="2900" dirty="0"/>
              <a:t>push of the full Lync Client files will begin once the users have been moved back to their original pool.  As long as the user has Communicator client 3.5.6907.221 or higher installed, they will work as a Lync migrated user with no change to their software.  If they are not migrated and install the Lync software they will get an error indicating the wrong version of software.</a:t>
            </a:r>
          </a:p>
          <a:p>
            <a:r>
              <a:rPr lang="en-US" sz="2900" dirty="0"/>
              <a:t>While everyone reading this document or listening to the presentation will not be expected to perform all the tasks discussed, knowing the project’s overview and the process of administering users will provide the ability to raise issues with the correct resources.</a:t>
            </a:r>
          </a:p>
          <a:p>
            <a:endParaRPr lang="en-US" dirty="0"/>
          </a:p>
        </p:txBody>
      </p:sp>
      <p:sp>
        <p:nvSpPr>
          <p:cNvPr id="3" name="Title 2"/>
          <p:cNvSpPr>
            <a:spLocks noGrp="1"/>
          </p:cNvSpPr>
          <p:nvPr>
            <p:ph type="title"/>
          </p:nvPr>
        </p:nvSpPr>
        <p:spPr/>
        <p:txBody>
          <a:bodyPr>
            <a:normAutofit fontScale="90000"/>
          </a:bodyPr>
          <a:lstStyle/>
          <a:p>
            <a:r>
              <a:rPr lang="en-US" dirty="0"/>
              <a:t>Introduction</a:t>
            </a:r>
            <a:br>
              <a:rPr lang="en-US" dirty="0"/>
            </a:br>
            <a:endParaRPr lang="en-US" dirty="0"/>
          </a:p>
        </p:txBody>
      </p:sp>
    </p:spTree>
    <p:extLst>
      <p:ext uri="{BB962C8B-B14F-4D97-AF65-F5344CB8AC3E}">
        <p14:creationId xmlns:p14="http://schemas.microsoft.com/office/powerpoint/2010/main" val="257103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Address book is now a web service </a:t>
            </a:r>
            <a:r>
              <a:rPr lang="en-US" smtClean="0"/>
              <a:t>– not </a:t>
            </a:r>
            <a:r>
              <a:rPr lang="en-US" dirty="0" smtClean="0"/>
              <a:t>downloaded to every workstation/computer</a:t>
            </a:r>
          </a:p>
          <a:p>
            <a:endParaRPr lang="en-US" dirty="0"/>
          </a:p>
          <a:p>
            <a:r>
              <a:rPr lang="en-US" dirty="0" smtClean="0"/>
              <a:t>Errors:</a:t>
            </a:r>
          </a:p>
          <a:p>
            <a:pPr lvl="1"/>
            <a:r>
              <a:rPr lang="en-US" dirty="0" smtClean="0"/>
              <a:t>Server is not available</a:t>
            </a:r>
          </a:p>
          <a:p>
            <a:pPr lvl="3"/>
            <a:r>
              <a:rPr lang="en-US" dirty="0" smtClean="0"/>
              <a:t>Correction: log out and exit-</a:t>
            </a:r>
            <a:r>
              <a:rPr lang="en-US" dirty="0" err="1" smtClean="0"/>
              <a:t>relaunch</a:t>
            </a:r>
            <a:endParaRPr lang="en-US" dirty="0" smtClean="0"/>
          </a:p>
          <a:p>
            <a:pPr lvl="3"/>
            <a:r>
              <a:rPr lang="en-US" dirty="0" smtClean="0"/>
              <a:t>VPN users may have tried to launch Lync before completely connecting to Rescue</a:t>
            </a:r>
          </a:p>
          <a:p>
            <a:pPr lvl="2"/>
            <a:endParaRPr lang="en-US" dirty="0"/>
          </a:p>
          <a:p>
            <a:pPr lvl="1"/>
            <a:r>
              <a:rPr lang="en-US" dirty="0" smtClean="0"/>
              <a:t>Alternate search – use full email address </a:t>
            </a:r>
          </a:p>
          <a:p>
            <a:pPr lvl="1"/>
            <a:r>
              <a:rPr lang="en-US" dirty="0" smtClean="0"/>
              <a:t>Can remove </a:t>
            </a:r>
            <a:r>
              <a:rPr lang="en-US" dirty="0" err="1" smtClean="0"/>
              <a:t>GALContacts.db</a:t>
            </a:r>
            <a:r>
              <a:rPr lang="en-US" dirty="0" smtClean="0"/>
              <a:t> file on user’s workstation this file may no longer be up to date</a:t>
            </a:r>
          </a:p>
          <a:p>
            <a:pPr lvl="8"/>
            <a:r>
              <a:rPr lang="en-US" dirty="0"/>
              <a:t> </a:t>
            </a:r>
            <a:r>
              <a:rPr lang="en-US" dirty="0" smtClean="0"/>
              <a:t>   </a:t>
            </a:r>
          </a:p>
          <a:p>
            <a:pPr lvl="3"/>
            <a:endParaRPr lang="en-US" dirty="0"/>
          </a:p>
        </p:txBody>
      </p:sp>
      <p:sp>
        <p:nvSpPr>
          <p:cNvPr id="3" name="Title 2"/>
          <p:cNvSpPr>
            <a:spLocks noGrp="1"/>
          </p:cNvSpPr>
          <p:nvPr>
            <p:ph type="title"/>
          </p:nvPr>
        </p:nvSpPr>
        <p:spPr/>
        <p:txBody>
          <a:bodyPr/>
          <a:lstStyle/>
          <a:p>
            <a:r>
              <a:rPr lang="en-US" dirty="0" smtClean="0"/>
              <a:t>Address Book	</a:t>
            </a:r>
            <a:endParaRPr lang="en-US" dirty="0"/>
          </a:p>
        </p:txBody>
      </p:sp>
    </p:spTree>
    <p:extLst>
      <p:ext uri="{BB962C8B-B14F-4D97-AF65-F5344CB8AC3E}">
        <p14:creationId xmlns:p14="http://schemas.microsoft.com/office/powerpoint/2010/main" val="2311958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is a client that can be pushed to the Blackberry which allows the user to log onto either OCS or Lync</a:t>
            </a:r>
          </a:p>
          <a:p>
            <a:r>
              <a:rPr lang="en-US" dirty="0" smtClean="0"/>
              <a:t>Client can be attained by opening Remedy ticket with BES group</a:t>
            </a:r>
          </a:p>
          <a:p>
            <a:r>
              <a:rPr lang="en-US" dirty="0" smtClean="0"/>
              <a:t>Same client for either OCS or Lync</a:t>
            </a:r>
            <a:endParaRPr lang="en-US" dirty="0"/>
          </a:p>
        </p:txBody>
      </p:sp>
      <p:sp>
        <p:nvSpPr>
          <p:cNvPr id="3" name="Title 2"/>
          <p:cNvSpPr>
            <a:spLocks noGrp="1"/>
          </p:cNvSpPr>
          <p:nvPr>
            <p:ph type="title"/>
          </p:nvPr>
        </p:nvSpPr>
        <p:spPr/>
        <p:txBody>
          <a:bodyPr/>
          <a:lstStyle/>
          <a:p>
            <a:r>
              <a:rPr lang="en-US" dirty="0" smtClean="0"/>
              <a:t>BlackBerry	</a:t>
            </a:r>
            <a:endParaRPr lang="en-US" dirty="0"/>
          </a:p>
        </p:txBody>
      </p:sp>
    </p:spTree>
    <p:extLst>
      <p:ext uri="{BB962C8B-B14F-4D97-AF65-F5344CB8AC3E}">
        <p14:creationId xmlns:p14="http://schemas.microsoft.com/office/powerpoint/2010/main" val="1642925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OCS is FIPS 140-2 compliant</a:t>
            </a:r>
          </a:p>
          <a:p>
            <a:r>
              <a:rPr lang="en-US" dirty="0" smtClean="0"/>
              <a:t>Lync 2010 is FIPS 140-2 Compliant</a:t>
            </a:r>
          </a:p>
          <a:p>
            <a:endParaRPr lang="en-US" dirty="0"/>
          </a:p>
          <a:p>
            <a:r>
              <a:rPr lang="en-US" dirty="0" smtClean="0"/>
              <a:t>Field Security Services approves use of Lync to communicate PII and PHI </a:t>
            </a:r>
          </a:p>
          <a:p>
            <a:r>
              <a:rPr lang="en-US" dirty="0" smtClean="0"/>
              <a:t>See bulletin: 95_MS Lync Communicator</a:t>
            </a:r>
          </a:p>
          <a:p>
            <a:pPr lvl="1"/>
            <a:endParaRPr lang="en-US" dirty="0" smtClean="0"/>
          </a:p>
          <a:p>
            <a:pPr lvl="1"/>
            <a:r>
              <a:rPr lang="en-US" dirty="0" smtClean="0"/>
              <a:t>Challenges: We do not archive messages or conferences</a:t>
            </a:r>
          </a:p>
          <a:p>
            <a:pPr lvl="1"/>
            <a:r>
              <a:rPr lang="en-US" dirty="0" smtClean="0"/>
              <a:t>Must not save conversations to Outlook</a:t>
            </a:r>
          </a:p>
          <a:p>
            <a:pPr lvl="2"/>
            <a:r>
              <a:rPr lang="en-US" dirty="0" smtClean="0"/>
              <a:t>Conversation once added to Outlook is unencrypted</a:t>
            </a:r>
            <a:endParaRPr lang="en-US" dirty="0"/>
          </a:p>
        </p:txBody>
      </p:sp>
      <p:sp>
        <p:nvSpPr>
          <p:cNvPr id="3" name="Title 2"/>
          <p:cNvSpPr>
            <a:spLocks noGrp="1"/>
          </p:cNvSpPr>
          <p:nvPr>
            <p:ph type="title"/>
          </p:nvPr>
        </p:nvSpPr>
        <p:spPr/>
        <p:txBody>
          <a:bodyPr/>
          <a:lstStyle/>
          <a:p>
            <a:r>
              <a:rPr lang="en-US" dirty="0" smtClean="0"/>
              <a:t>FIPS compliant	</a:t>
            </a:r>
            <a:endParaRPr lang="en-US" dirty="0"/>
          </a:p>
        </p:txBody>
      </p:sp>
    </p:spTree>
    <p:extLst>
      <p:ext uri="{BB962C8B-B14F-4D97-AF65-F5344CB8AC3E}">
        <p14:creationId xmlns:p14="http://schemas.microsoft.com/office/powerpoint/2010/main" val="793939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Enterprise Video Telecommunications Network (EVTN)</a:t>
            </a:r>
          </a:p>
          <a:p>
            <a:pPr lvl="1"/>
            <a:r>
              <a:rPr lang="en-US" dirty="0" smtClean="0"/>
              <a:t>Currently testing with VACO test systems</a:t>
            </a:r>
          </a:p>
          <a:p>
            <a:r>
              <a:rPr lang="en-US" dirty="0" smtClean="0"/>
              <a:t>IOS/Android</a:t>
            </a:r>
          </a:p>
          <a:p>
            <a:r>
              <a:rPr lang="en-US" dirty="0" smtClean="0"/>
              <a:t>Telephony</a:t>
            </a:r>
          </a:p>
        </p:txBody>
      </p:sp>
      <p:sp>
        <p:nvSpPr>
          <p:cNvPr id="3" name="Title 2"/>
          <p:cNvSpPr>
            <a:spLocks noGrp="1"/>
          </p:cNvSpPr>
          <p:nvPr>
            <p:ph type="title"/>
          </p:nvPr>
        </p:nvSpPr>
        <p:spPr/>
        <p:txBody>
          <a:bodyPr/>
          <a:lstStyle/>
          <a:p>
            <a:r>
              <a:rPr lang="en-US" dirty="0" smtClean="0"/>
              <a:t>Future Integrations	</a:t>
            </a:r>
            <a:endParaRPr lang="en-US" dirty="0"/>
          </a:p>
        </p:txBody>
      </p:sp>
    </p:spTree>
    <p:extLst>
      <p:ext uri="{BB962C8B-B14F-4D97-AF65-F5344CB8AC3E}">
        <p14:creationId xmlns:p14="http://schemas.microsoft.com/office/powerpoint/2010/main" val="1387015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Security Group which gives local admin rights to add/delete users</a:t>
            </a:r>
          </a:p>
          <a:p>
            <a:r>
              <a:rPr lang="en-US" dirty="0" smtClean="0"/>
              <a:t>Rights will be removed during transition stage</a:t>
            </a:r>
          </a:p>
          <a:p>
            <a:r>
              <a:rPr lang="en-US" dirty="0" smtClean="0"/>
              <a:t>Interim solution:</a:t>
            </a:r>
          </a:p>
          <a:p>
            <a:pPr lvl="1"/>
            <a:r>
              <a:rPr lang="en-US" dirty="0" smtClean="0"/>
              <a:t>Open Remedy ticket with NSD and CIS Collaboration team</a:t>
            </a:r>
            <a:endParaRPr lang="en-US" dirty="0"/>
          </a:p>
        </p:txBody>
      </p:sp>
      <p:sp>
        <p:nvSpPr>
          <p:cNvPr id="3" name="Title 2"/>
          <p:cNvSpPr>
            <a:spLocks noGrp="1"/>
          </p:cNvSpPr>
          <p:nvPr>
            <p:ph type="title"/>
          </p:nvPr>
        </p:nvSpPr>
        <p:spPr/>
        <p:txBody>
          <a:bodyPr/>
          <a:lstStyle/>
          <a:p>
            <a:r>
              <a:rPr lang="en-US" dirty="0" smtClean="0"/>
              <a:t>R0XSipAdmin	</a:t>
            </a:r>
            <a:endParaRPr lang="en-US" dirty="0"/>
          </a:p>
        </p:txBody>
      </p:sp>
    </p:spTree>
    <p:extLst>
      <p:ext uri="{BB962C8B-B14F-4D97-AF65-F5344CB8AC3E}">
        <p14:creationId xmlns:p14="http://schemas.microsoft.com/office/powerpoint/2010/main" val="1321329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001000" cy="3243072"/>
          </a:xfrm>
        </p:spPr>
        <p:txBody>
          <a:bodyPr>
            <a:normAutofit lnSpcReduction="10000"/>
          </a:bodyPr>
          <a:lstStyle/>
          <a:p>
            <a:r>
              <a:rPr lang="en-US" dirty="0" smtClean="0"/>
              <a:t>Create meetings with new button</a:t>
            </a:r>
          </a:p>
          <a:p>
            <a:endParaRPr lang="en-US" dirty="0"/>
          </a:p>
          <a:p>
            <a:endParaRPr lang="en-US" dirty="0" smtClean="0"/>
          </a:p>
          <a:p>
            <a:endParaRPr lang="en-US" dirty="0"/>
          </a:p>
          <a:p>
            <a:endParaRPr lang="en-US" dirty="0" smtClean="0"/>
          </a:p>
          <a:p>
            <a:endParaRPr lang="en-US" dirty="0"/>
          </a:p>
          <a:p>
            <a:r>
              <a:rPr lang="en-US" dirty="0" smtClean="0"/>
              <a:t>Meeting looks like IM Window</a:t>
            </a:r>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Highlights of Lync Meeting Changes</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57400"/>
            <a:ext cx="376237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495800"/>
            <a:ext cx="37433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2937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Meeting options</a:t>
            </a:r>
          </a:p>
          <a:p>
            <a:pPr lvl="1"/>
            <a:r>
              <a:rPr lang="en-US" dirty="0" smtClean="0"/>
              <a:t>When creating the invitation there is a meeting option button</a:t>
            </a:r>
          </a:p>
          <a:p>
            <a:pPr lvl="1"/>
            <a:r>
              <a:rPr lang="en-US" dirty="0" smtClean="0"/>
              <a:t>In the meeting you can make changes by clicking on “Join Information and Meeting Options”</a:t>
            </a:r>
          </a:p>
          <a:p>
            <a:r>
              <a:rPr lang="en-US" dirty="0" smtClean="0"/>
              <a:t>Upload Files  - click on paperclip</a:t>
            </a:r>
          </a:p>
          <a:p>
            <a:pPr lvl="1"/>
            <a:r>
              <a:rPr lang="en-US" dirty="0" smtClean="0"/>
              <a:t>Users can download</a:t>
            </a:r>
          </a:p>
          <a:p>
            <a:r>
              <a:rPr lang="en-US" dirty="0" smtClean="0"/>
              <a:t>Sharing applications of desktops</a:t>
            </a:r>
          </a:p>
          <a:p>
            <a:pPr lvl="1"/>
            <a:r>
              <a:rPr lang="en-US" dirty="0" smtClean="0"/>
              <a:t>Click on Share (if using multiple monitors always select main monitor or attendee cannot really see what you are showing)</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Highlights of Lync Meeting Changes	</a:t>
            </a:r>
            <a:endParaRPr lang="en-US" dirty="0"/>
          </a:p>
        </p:txBody>
      </p:sp>
    </p:spTree>
    <p:extLst>
      <p:ext uri="{BB962C8B-B14F-4D97-AF65-F5344CB8AC3E}">
        <p14:creationId xmlns:p14="http://schemas.microsoft.com/office/powerpoint/2010/main" val="3602160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New number in Lync meetings</a:t>
            </a:r>
          </a:p>
          <a:p>
            <a:pPr lvl="1"/>
            <a:r>
              <a:rPr lang="en-US" dirty="0" smtClean="0"/>
              <a:t>855-767-1051 </a:t>
            </a:r>
          </a:p>
          <a:p>
            <a:r>
              <a:rPr lang="en-US" dirty="0" smtClean="0"/>
              <a:t>If you need to use VANTS</a:t>
            </a:r>
          </a:p>
          <a:p>
            <a:pPr lvl="1"/>
            <a:r>
              <a:rPr lang="en-US" dirty="0" smtClean="0"/>
              <a:t>You must now delete the conference number in the invitation and type in VANTS information</a:t>
            </a:r>
          </a:p>
          <a:p>
            <a:r>
              <a:rPr lang="en-US" dirty="0" smtClean="0"/>
              <a:t>You can mute everyone, then each person that needs to be heard can unmute themselves</a:t>
            </a:r>
          </a:p>
          <a:p>
            <a:endParaRPr lang="en-US" dirty="0" smtClean="0"/>
          </a:p>
          <a:p>
            <a:pPr lvl="1"/>
            <a:endParaRPr lang="en-US" dirty="0"/>
          </a:p>
          <a:p>
            <a:pPr lvl="1"/>
            <a:endParaRPr lang="en-US" dirty="0"/>
          </a:p>
        </p:txBody>
      </p:sp>
      <p:sp>
        <p:nvSpPr>
          <p:cNvPr id="3" name="Title 2"/>
          <p:cNvSpPr>
            <a:spLocks noGrp="1"/>
          </p:cNvSpPr>
          <p:nvPr>
            <p:ph type="title"/>
          </p:nvPr>
        </p:nvSpPr>
        <p:spPr/>
        <p:txBody>
          <a:bodyPr>
            <a:normAutofit/>
          </a:bodyPr>
          <a:lstStyle/>
          <a:p>
            <a:r>
              <a:rPr lang="en-US" dirty="0" smtClean="0"/>
              <a:t>Audio Conference Bridge</a:t>
            </a:r>
            <a:endParaRPr lang="en-US" dirty="0"/>
          </a:p>
        </p:txBody>
      </p:sp>
    </p:spTree>
    <p:extLst>
      <p:ext uri="{BB962C8B-B14F-4D97-AF65-F5344CB8AC3E}">
        <p14:creationId xmlns:p14="http://schemas.microsoft.com/office/powerpoint/2010/main" val="4284403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153400" cy="3395472"/>
          </a:xfrm>
        </p:spPr>
        <p:txBody>
          <a:bodyPr/>
          <a:lstStyle/>
          <a:p>
            <a:r>
              <a:rPr lang="en-US" dirty="0" smtClean="0"/>
              <a:t>Click on double &gt;&gt; then select “take notes Using OneNote </a:t>
            </a:r>
            <a:endParaRPr lang="en-US" dirty="0"/>
          </a:p>
        </p:txBody>
      </p:sp>
      <p:sp>
        <p:nvSpPr>
          <p:cNvPr id="3" name="Title 2"/>
          <p:cNvSpPr>
            <a:spLocks noGrp="1"/>
          </p:cNvSpPr>
          <p:nvPr>
            <p:ph type="title"/>
          </p:nvPr>
        </p:nvSpPr>
        <p:spPr/>
        <p:txBody>
          <a:bodyPr/>
          <a:lstStyle/>
          <a:p>
            <a:r>
              <a:rPr lang="en-US" dirty="0" err="1" smtClean="0"/>
              <a:t>Attendence</a:t>
            </a:r>
            <a:r>
              <a:rPr lang="en-US" dirty="0" smtClean="0"/>
              <a:t> List	</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362200"/>
            <a:ext cx="4533900" cy="1748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1157" y="4261756"/>
            <a:ext cx="4543425" cy="2596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8415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Thank you for your attention. This document and others can be found on our </a:t>
            </a:r>
            <a:r>
              <a:rPr lang="en-US" dirty="0"/>
              <a:t>Share Portal Site:  </a:t>
            </a:r>
            <a:r>
              <a:rPr lang="en-US" dirty="0">
                <a:hlinkClick r:id="rId2"/>
              </a:rPr>
              <a:t>https://</a:t>
            </a:r>
            <a:r>
              <a:rPr lang="en-US" dirty="0" smtClean="0">
                <a:hlinkClick r:id="rId2"/>
              </a:rPr>
              <a:t>vaww.portal2.va.gov/sites/LYNC/SitePages/Home.aspx</a:t>
            </a:r>
            <a:endParaRPr lang="en-US" dirty="0" smtClean="0"/>
          </a:p>
          <a:p>
            <a:endParaRPr lang="en-US" smtClean="0"/>
          </a:p>
          <a:p>
            <a:endParaRPr lang="en-US" dirty="0"/>
          </a:p>
        </p:txBody>
      </p:sp>
      <p:sp>
        <p:nvSpPr>
          <p:cNvPr id="3" name="Title 2"/>
          <p:cNvSpPr>
            <a:spLocks noGrp="1"/>
          </p:cNvSpPr>
          <p:nvPr>
            <p:ph type="title"/>
          </p:nvPr>
        </p:nvSpPr>
        <p:spPr/>
        <p:txBody>
          <a:bodyPr/>
          <a:lstStyle/>
          <a:p>
            <a:r>
              <a:rPr lang="en-US" dirty="0" smtClean="0"/>
              <a:t>Questions and Answers</a:t>
            </a:r>
            <a:endParaRPr lang="en-US" dirty="0"/>
          </a:p>
        </p:txBody>
      </p:sp>
    </p:spTree>
    <p:extLst>
      <p:ext uri="{BB962C8B-B14F-4D97-AF65-F5344CB8AC3E}">
        <p14:creationId xmlns:p14="http://schemas.microsoft.com/office/powerpoint/2010/main" val="513232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Attendees can join a Lync meeting with Browser, they do not have to download any specific file</a:t>
            </a:r>
          </a:p>
          <a:p>
            <a:r>
              <a:rPr lang="en-US" dirty="0" smtClean="0"/>
              <a:t>One file – not three to manage</a:t>
            </a:r>
          </a:p>
          <a:p>
            <a:r>
              <a:rPr lang="en-US" dirty="0" smtClean="0"/>
              <a:t>Address book is now a web service, users do not download a full address book.</a:t>
            </a:r>
          </a:p>
          <a:p>
            <a:r>
              <a:rPr lang="en-US" dirty="0" smtClean="0"/>
              <a:t>Citrix support for Lync Client</a:t>
            </a:r>
          </a:p>
          <a:p>
            <a:r>
              <a:rPr lang="en-US" dirty="0" smtClean="0"/>
              <a:t>More </a:t>
            </a:r>
            <a:r>
              <a:rPr lang="en-US" dirty="0"/>
              <a:t>presence information</a:t>
            </a:r>
          </a:p>
          <a:p>
            <a:r>
              <a:rPr lang="en-US" dirty="0" smtClean="0"/>
              <a:t>Conference Lobbies</a:t>
            </a:r>
            <a:endParaRPr lang="en-US" dirty="0"/>
          </a:p>
        </p:txBody>
      </p:sp>
      <p:sp>
        <p:nvSpPr>
          <p:cNvPr id="3" name="Title 2"/>
          <p:cNvSpPr>
            <a:spLocks noGrp="1"/>
          </p:cNvSpPr>
          <p:nvPr>
            <p:ph type="title"/>
          </p:nvPr>
        </p:nvSpPr>
        <p:spPr/>
        <p:txBody>
          <a:bodyPr/>
          <a:lstStyle/>
          <a:p>
            <a:r>
              <a:rPr lang="en-US" dirty="0" smtClean="0"/>
              <a:t>New Features</a:t>
            </a:r>
            <a:endParaRPr lang="en-US" dirty="0"/>
          </a:p>
        </p:txBody>
      </p:sp>
    </p:spTree>
    <p:extLst>
      <p:ext uri="{BB962C8B-B14F-4D97-AF65-F5344CB8AC3E}">
        <p14:creationId xmlns:p14="http://schemas.microsoft.com/office/powerpoint/2010/main" val="46611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Lync 2010 Control Panel</a:t>
            </a:r>
          </a:p>
          <a:p>
            <a:pPr lvl="1"/>
            <a:r>
              <a:rPr lang="en-US" dirty="0" smtClean="0"/>
              <a:t>Web Service</a:t>
            </a:r>
          </a:p>
          <a:p>
            <a:pPr lvl="1"/>
            <a:r>
              <a:rPr lang="en-US" dirty="0" smtClean="0"/>
              <a:t>Role based assignments</a:t>
            </a:r>
          </a:p>
          <a:p>
            <a:pPr lvl="1"/>
            <a:r>
              <a:rPr lang="en-US" dirty="0" smtClean="0"/>
              <a:t>Must use IE window with 0 account credentials and </a:t>
            </a:r>
            <a:r>
              <a:rPr lang="en-US" dirty="0" err="1" smtClean="0"/>
              <a:t>etoken</a:t>
            </a:r>
            <a:endParaRPr lang="en-US" dirty="0" smtClean="0"/>
          </a:p>
          <a:p>
            <a:pPr lvl="3"/>
            <a:r>
              <a:rPr lang="en-US" dirty="0" smtClean="0"/>
              <a:t>Create Desktop Shortcut for IE – then right click and select “run as different user”</a:t>
            </a:r>
          </a:p>
          <a:p>
            <a:pPr lvl="1"/>
            <a:endParaRPr lang="en-US" dirty="0"/>
          </a:p>
          <a:p>
            <a:r>
              <a:rPr lang="en-US" dirty="0" smtClean="0"/>
              <a:t>Active Directory no longer used for Lync</a:t>
            </a:r>
          </a:p>
          <a:p>
            <a:pPr lvl="1"/>
            <a:r>
              <a:rPr lang="en-US" dirty="0" smtClean="0"/>
              <a:t>Cannot manage users with AD MMC.  </a:t>
            </a:r>
          </a:p>
          <a:p>
            <a:pPr lvl="2"/>
            <a:r>
              <a:rPr lang="en-US" dirty="0" smtClean="0"/>
              <a:t>Will corrupt sip address if you do so</a:t>
            </a:r>
          </a:p>
          <a:p>
            <a:pPr lvl="1"/>
            <a:endParaRPr lang="en-US" dirty="0"/>
          </a:p>
        </p:txBody>
      </p:sp>
      <p:sp>
        <p:nvSpPr>
          <p:cNvPr id="3" name="Title 2"/>
          <p:cNvSpPr>
            <a:spLocks noGrp="1"/>
          </p:cNvSpPr>
          <p:nvPr>
            <p:ph type="title"/>
          </p:nvPr>
        </p:nvSpPr>
        <p:spPr/>
        <p:txBody>
          <a:bodyPr/>
          <a:lstStyle/>
          <a:p>
            <a:r>
              <a:rPr lang="en-US" dirty="0" smtClean="0"/>
              <a:t>Tools	</a:t>
            </a:r>
            <a:endParaRPr lang="en-US" dirty="0"/>
          </a:p>
        </p:txBody>
      </p:sp>
    </p:spTree>
    <p:extLst>
      <p:ext uri="{BB962C8B-B14F-4D97-AF65-F5344CB8AC3E}">
        <p14:creationId xmlns:p14="http://schemas.microsoft.com/office/powerpoint/2010/main" val="249328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Lync 2010 uses only one software package, OCS used 3!</a:t>
            </a:r>
          </a:p>
          <a:p>
            <a:r>
              <a:rPr lang="en-US" dirty="0" smtClean="0"/>
              <a:t>Client Services created an SCCM package for Lync 2010 file</a:t>
            </a:r>
          </a:p>
          <a:p>
            <a:pPr lvl="2"/>
            <a:r>
              <a:rPr lang="en-US" dirty="0" smtClean="0"/>
              <a:t>This package runs query on computer to discover if 32 bit or 64 bit.</a:t>
            </a:r>
          </a:p>
          <a:p>
            <a:pPr lvl="2"/>
            <a:r>
              <a:rPr lang="en-US" dirty="0" smtClean="0"/>
              <a:t>Uninstalls Office Conferencing Add-on</a:t>
            </a:r>
          </a:p>
          <a:p>
            <a:pPr lvl="2"/>
            <a:r>
              <a:rPr lang="en-US" dirty="0" smtClean="0"/>
              <a:t>Installs Lync 2010 4.0.7577.4388</a:t>
            </a:r>
          </a:p>
        </p:txBody>
      </p:sp>
      <p:sp>
        <p:nvSpPr>
          <p:cNvPr id="3" name="Title 2"/>
          <p:cNvSpPr>
            <a:spLocks noGrp="1"/>
          </p:cNvSpPr>
          <p:nvPr>
            <p:ph type="title"/>
          </p:nvPr>
        </p:nvSpPr>
        <p:spPr/>
        <p:txBody>
          <a:bodyPr/>
          <a:lstStyle/>
          <a:p>
            <a:r>
              <a:rPr lang="en-US" dirty="0" smtClean="0"/>
              <a:t>Client Software</a:t>
            </a:r>
            <a:endParaRPr lang="en-US" dirty="0"/>
          </a:p>
        </p:txBody>
      </p:sp>
    </p:spTree>
    <p:extLst>
      <p:ext uri="{BB962C8B-B14F-4D97-AF65-F5344CB8AC3E}">
        <p14:creationId xmlns:p14="http://schemas.microsoft.com/office/powerpoint/2010/main" val="420142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To check for version of Lync:</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Live Meeting will remain and will be required for joining older meetings created in OCS.  If it gets uninstalled, it needs to be reinstalled.</a:t>
            </a:r>
          </a:p>
          <a:p>
            <a:endParaRPr lang="en-US" dirty="0"/>
          </a:p>
          <a:p>
            <a:pPr lvl="1"/>
            <a:endParaRPr lang="en-US" dirty="0"/>
          </a:p>
        </p:txBody>
      </p:sp>
      <p:sp>
        <p:nvSpPr>
          <p:cNvPr id="3" name="Title 2"/>
          <p:cNvSpPr>
            <a:spLocks noGrp="1"/>
          </p:cNvSpPr>
          <p:nvPr>
            <p:ph type="title"/>
          </p:nvPr>
        </p:nvSpPr>
        <p:spPr/>
        <p:txBody>
          <a:bodyPr/>
          <a:lstStyle/>
          <a:p>
            <a:r>
              <a:rPr lang="en-US" dirty="0" smtClean="0"/>
              <a:t>Client Software	</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2133600"/>
            <a:ext cx="4881563"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259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MAC has its own version of Lync software:</a:t>
            </a:r>
          </a:p>
          <a:p>
            <a:pPr lvl="2"/>
            <a:r>
              <a:rPr lang="en-US" dirty="0" smtClean="0">
                <a:hlinkClick r:id="rId2"/>
              </a:rPr>
              <a:t>https://vaww.portal2.va.gov/sites/LYNC/MAC CLIENT FILES</a:t>
            </a:r>
            <a:endParaRPr lang="en-US" dirty="0" smtClean="0"/>
          </a:p>
          <a:p>
            <a:endParaRPr lang="en-US" dirty="0"/>
          </a:p>
          <a:p>
            <a:pPr lvl="1"/>
            <a:endParaRPr lang="en-US" dirty="0"/>
          </a:p>
        </p:txBody>
      </p:sp>
      <p:sp>
        <p:nvSpPr>
          <p:cNvPr id="3" name="Title 2"/>
          <p:cNvSpPr>
            <a:spLocks noGrp="1"/>
          </p:cNvSpPr>
          <p:nvPr>
            <p:ph type="title"/>
          </p:nvPr>
        </p:nvSpPr>
        <p:spPr/>
        <p:txBody>
          <a:bodyPr/>
          <a:lstStyle/>
          <a:p>
            <a:r>
              <a:rPr lang="en-US" dirty="0" smtClean="0"/>
              <a:t>Client Software	</a:t>
            </a:r>
            <a:endParaRPr lang="en-US" dirty="0"/>
          </a:p>
        </p:txBody>
      </p:sp>
    </p:spTree>
    <p:extLst>
      <p:ext uri="{BB962C8B-B14F-4D97-AF65-F5344CB8AC3E}">
        <p14:creationId xmlns:p14="http://schemas.microsoft.com/office/powerpoint/2010/main" val="1414817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Several ways to determine if user is now migrated Lync user</a:t>
            </a:r>
          </a:p>
          <a:p>
            <a:pPr lvl="1"/>
            <a:r>
              <a:rPr lang="en-US" dirty="0" smtClean="0"/>
              <a:t>Lync Management Console</a:t>
            </a:r>
          </a:p>
          <a:p>
            <a:pPr lvl="1"/>
            <a:r>
              <a:rPr lang="en-US" dirty="0" smtClean="0"/>
              <a:t>Active Director shows the server as:</a:t>
            </a:r>
          </a:p>
          <a:p>
            <a:pPr lvl="1"/>
            <a:endParaRPr lang="en-US" dirty="0"/>
          </a:p>
          <a:p>
            <a:pPr lvl="1"/>
            <a:endParaRPr lang="en-US" dirty="0" smtClean="0"/>
          </a:p>
          <a:p>
            <a:pPr lvl="1"/>
            <a:endParaRPr lang="en-US" dirty="0"/>
          </a:p>
          <a:p>
            <a:pPr lvl="2"/>
            <a:r>
              <a:rPr lang="en-US" dirty="0" smtClean="0"/>
              <a:t>ONLY Use AD to read!</a:t>
            </a:r>
          </a:p>
          <a:p>
            <a:pPr lvl="2"/>
            <a:r>
              <a:rPr lang="en-US" dirty="0" smtClean="0"/>
              <a:t>Use Lync Management Console only for Lync Users and to </a:t>
            </a:r>
            <a:r>
              <a:rPr lang="en-US" u="sng" dirty="0" smtClean="0"/>
              <a:t>migrate</a:t>
            </a:r>
            <a:r>
              <a:rPr lang="en-US" dirty="0" smtClean="0"/>
              <a:t> Legacy OCS users to Lync</a:t>
            </a:r>
          </a:p>
          <a:p>
            <a:pPr lvl="3"/>
            <a:endParaRPr lang="en-US" dirty="0"/>
          </a:p>
        </p:txBody>
      </p:sp>
      <p:sp>
        <p:nvSpPr>
          <p:cNvPr id="3" name="Title 2"/>
          <p:cNvSpPr>
            <a:spLocks noGrp="1"/>
          </p:cNvSpPr>
          <p:nvPr>
            <p:ph type="title"/>
          </p:nvPr>
        </p:nvSpPr>
        <p:spPr/>
        <p:txBody>
          <a:bodyPr>
            <a:normAutofit fontScale="90000"/>
          </a:bodyPr>
          <a:lstStyle/>
          <a:p>
            <a:r>
              <a:rPr lang="en-US" dirty="0" smtClean="0"/>
              <a:t>Client has been migrated to Lync</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575" y="3393086"/>
            <a:ext cx="37528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5179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access the console using </a:t>
            </a:r>
            <a:r>
              <a:rPr lang="en-US" dirty="0" err="1" smtClean="0"/>
              <a:t>etoken</a:t>
            </a:r>
            <a:r>
              <a:rPr lang="en-US" dirty="0" smtClean="0"/>
              <a:t> </a:t>
            </a:r>
            <a:r>
              <a:rPr lang="en-US" dirty="0" err="1" smtClean="0"/>
              <a:t>accout</a:t>
            </a:r>
            <a:endParaRPr lang="en-US" dirty="0"/>
          </a:p>
          <a:p>
            <a:endParaRPr lang="en-US" dirty="0" smtClean="0"/>
          </a:p>
          <a:p>
            <a:pPr lvl="1"/>
            <a:endParaRPr lang="en-US" dirty="0"/>
          </a:p>
        </p:txBody>
      </p:sp>
      <p:sp>
        <p:nvSpPr>
          <p:cNvPr id="3" name="Title 2"/>
          <p:cNvSpPr>
            <a:spLocks noGrp="1"/>
          </p:cNvSpPr>
          <p:nvPr>
            <p:ph type="title"/>
          </p:nvPr>
        </p:nvSpPr>
        <p:spPr/>
        <p:txBody>
          <a:bodyPr/>
          <a:lstStyle/>
          <a:p>
            <a:r>
              <a:rPr lang="en-US" dirty="0" smtClean="0"/>
              <a:t>Lync Management Console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4801594"/>
              </p:ext>
            </p:extLst>
          </p:nvPr>
        </p:nvGraphicFramePr>
        <p:xfrm>
          <a:off x="914400" y="2133601"/>
          <a:ext cx="8001001" cy="4123417"/>
        </p:xfrm>
        <a:graphic>
          <a:graphicData uri="http://schemas.openxmlformats.org/drawingml/2006/table">
            <a:tbl>
              <a:tblPr firstRow="1" firstCol="1" bandRow="1">
                <a:tableStyleId>{5C22544A-7EE6-4342-B048-85BDC9FD1C3A}</a:tableStyleId>
              </a:tblPr>
              <a:tblGrid>
                <a:gridCol w="2195764"/>
                <a:gridCol w="5805237"/>
              </a:tblGrid>
              <a:tr h="2057399">
                <a:tc>
                  <a:txBody>
                    <a:bodyPr/>
                    <a:lstStyle/>
                    <a:p>
                      <a:pPr marL="0" marR="0">
                        <a:lnSpc>
                          <a:spcPct val="115000"/>
                        </a:lnSpc>
                        <a:spcBef>
                          <a:spcPts val="0"/>
                        </a:spcBef>
                        <a:spcAft>
                          <a:spcPts val="0"/>
                        </a:spcAft>
                      </a:pPr>
                      <a:r>
                        <a:rPr lang="en-US" sz="1100" dirty="0">
                          <a:effectLst/>
                        </a:rPr>
                        <a:t>1.Using IE 32 bit, right click on the icon </a:t>
                      </a:r>
                    </a:p>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r>
              <a:tr h="1295400">
                <a:tc>
                  <a:txBody>
                    <a:bodyPr/>
                    <a:lstStyle/>
                    <a:p>
                      <a:pPr marL="0" marR="0">
                        <a:lnSpc>
                          <a:spcPct val="115000"/>
                        </a:lnSpc>
                        <a:spcBef>
                          <a:spcPts val="0"/>
                        </a:spcBef>
                        <a:spcAft>
                          <a:spcPts val="0"/>
                        </a:spcAft>
                      </a:pPr>
                      <a:r>
                        <a:rPr lang="en-US" sz="1100" dirty="0">
                          <a:effectLst/>
                        </a:rPr>
                        <a:t>2. Select Run as different user…</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r>
              <a:tr h="770618">
                <a:tc>
                  <a:txBody>
                    <a:bodyPr/>
                    <a:lstStyle/>
                    <a:p>
                      <a:pPr marL="0" marR="0">
                        <a:lnSpc>
                          <a:spcPct val="115000"/>
                        </a:lnSpc>
                        <a:spcBef>
                          <a:spcPts val="0"/>
                        </a:spcBef>
                        <a:spcAft>
                          <a:spcPts val="0"/>
                        </a:spcAft>
                      </a:pPr>
                      <a:r>
                        <a:rPr lang="en-US" sz="1100" dirty="0">
                          <a:effectLst/>
                        </a:rPr>
                        <a:t>3. Run using your admin account</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r>
            </a:tbl>
          </a:graphicData>
        </a:graphic>
      </p:graphicFrame>
      <p:pic>
        <p:nvPicPr>
          <p:cNvPr id="307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274757"/>
            <a:ext cx="2466975" cy="18097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4" descr="SNAGHTML1ec41b3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319587"/>
            <a:ext cx="1524000" cy="1343025"/>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729162"/>
            <a:ext cx="255270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298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CA1189A2DC2D14E98E2C60398B9E4B5" ma:contentTypeVersion="0" ma:contentTypeDescription="Create a new document." ma:contentTypeScope="" ma:versionID="66c910a4f817b3dc2f054e3fd5465bc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C86993B-D25C-4DC5-B99D-4DC0E8572257}">
  <ds:schemaRefs>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purl.org/dc/dcmitype/"/>
    <ds:schemaRef ds:uri="http://www.w3.org/XML/1998/namespace"/>
  </ds:schemaRefs>
</ds:datastoreItem>
</file>

<file path=customXml/itemProps2.xml><?xml version="1.0" encoding="utf-8"?>
<ds:datastoreItem xmlns:ds="http://schemas.openxmlformats.org/officeDocument/2006/customXml" ds:itemID="{27BD9A8A-A923-4A4B-ACF0-85AAD71E66A5}">
  <ds:schemaRefs>
    <ds:schemaRef ds:uri="http://schemas.microsoft.com/sharepoint/v3/contenttype/forms"/>
  </ds:schemaRefs>
</ds:datastoreItem>
</file>

<file path=customXml/itemProps3.xml><?xml version="1.0" encoding="utf-8"?>
<ds:datastoreItem xmlns:ds="http://schemas.openxmlformats.org/officeDocument/2006/customXml" ds:itemID="{9547035A-E413-4050-9E01-0FDB8A0740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Concourse</Template>
  <TotalTime>311</TotalTime>
  <Words>964</Words>
  <Application>Microsoft Office PowerPoint</Application>
  <PresentationFormat>On-screen Show (4:3)</PresentationFormat>
  <Paragraphs>174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Concourse</vt:lpstr>
      <vt:lpstr>Local Administration Documentation for Lync</vt:lpstr>
      <vt:lpstr>Introduction </vt:lpstr>
      <vt:lpstr>New Features</vt:lpstr>
      <vt:lpstr>Tools </vt:lpstr>
      <vt:lpstr>Client Software</vt:lpstr>
      <vt:lpstr>Client Software </vt:lpstr>
      <vt:lpstr>Client Software </vt:lpstr>
      <vt:lpstr>Client has been migrated to Lync</vt:lpstr>
      <vt:lpstr>Lync Management Console</vt:lpstr>
      <vt:lpstr>Lync Management Console</vt:lpstr>
      <vt:lpstr>Lync Management Console</vt:lpstr>
      <vt:lpstr>Lync Management Console</vt:lpstr>
      <vt:lpstr>Lync Management Console</vt:lpstr>
      <vt:lpstr>Lync Management Console</vt:lpstr>
      <vt:lpstr>Lync Management Console</vt:lpstr>
      <vt:lpstr>Lync Management Console</vt:lpstr>
      <vt:lpstr>Lync Management Console</vt:lpstr>
      <vt:lpstr>To find a user with a Sip Address but NOT homed on any pool</vt:lpstr>
      <vt:lpstr>Filters</vt:lpstr>
      <vt:lpstr>Address Book </vt:lpstr>
      <vt:lpstr>BlackBerry </vt:lpstr>
      <vt:lpstr>FIPS compliant </vt:lpstr>
      <vt:lpstr>Future Integrations </vt:lpstr>
      <vt:lpstr>R0XSipAdmin </vt:lpstr>
      <vt:lpstr>Highlights of Lync Meeting Changes</vt:lpstr>
      <vt:lpstr>Highlights of Lync Meeting Changes </vt:lpstr>
      <vt:lpstr>Audio Conference Bridge</vt:lpstr>
      <vt:lpstr>Attendence List </vt:lpstr>
      <vt:lpstr>Questions and Answers</vt:lpstr>
    </vt:vector>
  </TitlesOfParts>
  <Company>Dept. of Veterans Affairs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Administration Documentation for Lync</dc:title>
  <dc:creator>Weinstein, Fay</dc:creator>
  <cp:lastModifiedBy>Johnson, Raven, VBAVACO</cp:lastModifiedBy>
  <cp:revision>24</cp:revision>
  <dcterms:created xsi:type="dcterms:W3CDTF">2013-03-11T14:21:11Z</dcterms:created>
  <dcterms:modified xsi:type="dcterms:W3CDTF">2014-04-03T13:55:15Z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0x0101005CA1189A2DC2D14E98E2C60398B9E4B5</vt:lpwstr>
  </property>
</Properties>
</file>