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256" r:id="rId5"/>
    <p:sldId id="285" r:id="rId6"/>
    <p:sldId id="286" r:id="rId7"/>
    <p:sldId id="287" r:id="rId8"/>
    <p:sldId id="288" r:id="rId9"/>
    <p:sldId id="289" r:id="rId10"/>
    <p:sldId id="290" r:id="rId11"/>
    <p:sldId id="291" r:id="rId12"/>
    <p:sldId id="292" r:id="rId13"/>
    <p:sldId id="295" r:id="rId14"/>
    <p:sldId id="293" r:id="rId15"/>
    <p:sldId id="294" r:id="rId16"/>
    <p:sldId id="296" r:id="rId17"/>
    <p:sldId id="297" r:id="rId18"/>
    <p:sldId id="298"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CB0F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2" autoAdjust="0"/>
  </p:normalViewPr>
  <p:slideViewPr>
    <p:cSldViewPr>
      <p:cViewPr>
        <p:scale>
          <a:sx n="89" d="100"/>
          <a:sy n="89" d="100"/>
        </p:scale>
        <p:origin x="-54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p:scale>
          <a:sx n="100" d="100"/>
          <a:sy n="100" d="100"/>
        </p:scale>
        <p:origin x="-1500" y="4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9DCD669-B84C-461C-BB53-FF0867AC6EF9}" type="datetimeFigureOut">
              <a:rPr lang="en-US" smtClean="0"/>
              <a:t>06/03/2015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CECF49-2165-4CE7-B39E-10D80CF3C557}" type="slidenum">
              <a:rPr lang="en-US" smtClean="0"/>
              <a:t>‹#›</a:t>
            </a:fld>
            <a:endParaRPr lang="en-US" dirty="0"/>
          </a:p>
        </p:txBody>
      </p:sp>
    </p:spTree>
    <p:extLst>
      <p:ext uri="{BB962C8B-B14F-4D97-AF65-F5344CB8AC3E}">
        <p14:creationId xmlns:p14="http://schemas.microsoft.com/office/powerpoint/2010/main" val="309350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ection508.va.gov/"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a:t>
            </a:r>
          </a:p>
          <a:p>
            <a:pPr defTabSz="931774">
              <a:defRPr/>
            </a:pPr>
            <a:r>
              <a:rPr lang="en-US" i="1" dirty="0" smtClean="0">
                <a:latin typeface="Arial" panose="020B0604020202020204" pitchFamily="34" charset="0"/>
                <a:cs typeface="Arial" panose="020B0604020202020204" pitchFamily="34" charset="0"/>
              </a:rPr>
              <a:t>Introduction Slide</a:t>
            </a:r>
          </a:p>
          <a:p>
            <a:endParaRPr lang="en-US" sz="1000"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Add  lesson title as</a:t>
            </a:r>
            <a:r>
              <a:rPr lang="en-US" i="1" baseline="0" dirty="0" smtClean="0">
                <a:latin typeface="Arial" panose="020B0604020202020204" pitchFamily="34" charset="0"/>
                <a:cs typeface="Arial" panose="020B0604020202020204" pitchFamily="34" charset="0"/>
              </a:rPr>
              <a:t> appropriate to the training on this slide.</a:t>
            </a:r>
          </a:p>
          <a:p>
            <a:endParaRPr lang="en-US" sz="1000"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latin typeface="Arial" panose="020B0604020202020204" pitchFamily="34" charset="0"/>
                <a:cs typeface="Arial" panose="020B0604020202020204" pitchFamily="34" charset="0"/>
              </a:rPr>
              <a:t>These slides can be used for ILT (Instructor-Led Training) or IWT (Instructor-guided Web-based Training).  If you have any questions about developing or delivering training, contact ED&amp;T</a:t>
            </a:r>
            <a:r>
              <a:rPr lang="en-US" i="1" dirty="0" smtClean="0"/>
              <a:t>. </a:t>
            </a:r>
          </a:p>
          <a:p>
            <a:endParaRPr lang="en-US" sz="1000" i="1" baseline="0" dirty="0" smtClean="0">
              <a:latin typeface="Arial" panose="020B0604020202020204" pitchFamily="34" charset="0"/>
              <a:cs typeface="Arial" panose="020B0604020202020204" pitchFamily="34" charset="0"/>
            </a:endParaRPr>
          </a:p>
          <a:p>
            <a:pPr defTabSz="931774">
              <a:defRPr/>
            </a:pPr>
            <a:r>
              <a:rPr lang="en-US" b="1" i="1" baseline="0" dirty="0" smtClean="0">
                <a:latin typeface="Arial" panose="020B0604020202020204" pitchFamily="34" charset="0"/>
                <a:cs typeface="Arial" panose="020B0604020202020204" pitchFamily="34" charset="0"/>
              </a:rPr>
              <a:t>NOTES:  </a:t>
            </a:r>
          </a:p>
          <a:p>
            <a:pPr marL="174708" indent="-174708" defTabSz="931774">
              <a:buFont typeface="Arial" panose="020B0604020202020204" pitchFamily="34" charset="0"/>
              <a:buChar char="•"/>
              <a:defRPr/>
            </a:pPr>
            <a:r>
              <a:rPr lang="en-US" b="1" i="1" cap="all" baseline="0" dirty="0" smtClean="0">
                <a:latin typeface="Arial" panose="020B0604020202020204" pitchFamily="34" charset="0"/>
                <a:cs typeface="Arial" panose="020B0604020202020204" pitchFamily="34" charset="0"/>
              </a:rPr>
              <a:t>ENSURE TRAINING SUPPORTS VA MISSION AND VALUES.</a:t>
            </a:r>
          </a:p>
          <a:p>
            <a:pPr marL="174708" indent="-174708" defTabSz="931774">
              <a:buFont typeface="Arial" panose="020B0604020202020204" pitchFamily="34" charset="0"/>
              <a:buChar char="•"/>
              <a:defRPr/>
            </a:pPr>
            <a:r>
              <a:rPr lang="en-US" b="1" i="1" cap="all" baseline="0" dirty="0" smtClean="0">
                <a:latin typeface="Arial" panose="020B0604020202020204" pitchFamily="34" charset="0"/>
                <a:cs typeface="Arial" panose="020B0604020202020204" pitchFamily="34" charset="0"/>
              </a:rPr>
              <a:t>ENSURE THAT ALL TRAINING YOU DELIVER IS COMPLIANT WITH SECTION 508 OF THE REHABILITATION ACT OF 1973 (29 U.S.C. </a:t>
            </a:r>
            <a:r>
              <a:rPr lang="en-US" b="1" dirty="0" smtClean="0">
                <a:latin typeface="Arial" panose="020B0604020202020204" pitchFamily="34" charset="0"/>
                <a:cs typeface="Arial" panose="020B0604020202020204" pitchFamily="34" charset="0"/>
              </a:rPr>
              <a:t>§ 794d). </a:t>
            </a:r>
            <a:r>
              <a:rPr lang="en-US" b="1" i="1" dirty="0" smtClean="0">
                <a:latin typeface="Arial" panose="020B0604020202020204" pitchFamily="34" charset="0"/>
                <a:cs typeface="Arial" panose="020B0604020202020204" pitchFamily="34" charset="0"/>
              </a:rPr>
              <a:t>FOR</a:t>
            </a:r>
            <a:r>
              <a:rPr lang="en-US" b="1" i="1" baseline="0" dirty="0" smtClean="0">
                <a:latin typeface="Arial" panose="020B0604020202020204" pitchFamily="34" charset="0"/>
                <a:cs typeface="Arial" panose="020B0604020202020204" pitchFamily="34" charset="0"/>
              </a:rPr>
              <a:t> GENERAL INFORMATION ABOUT SECTION 508, PLEASE VISIT</a:t>
            </a:r>
            <a:r>
              <a:rPr lang="en-US" b="1" baseline="0" dirty="0" smtClean="0">
                <a:latin typeface="Arial" panose="020B0604020202020204" pitchFamily="34" charset="0"/>
                <a:cs typeface="Arial" panose="020B0604020202020204" pitchFamily="34" charset="0"/>
              </a:rPr>
              <a:t> </a:t>
            </a:r>
            <a:r>
              <a:rPr lang="en-US" b="1" baseline="0" dirty="0" smtClean="0">
                <a:latin typeface="Arial" panose="020B0604020202020204" pitchFamily="34" charset="0"/>
                <a:cs typeface="Arial" panose="020B0604020202020204" pitchFamily="34" charset="0"/>
                <a:hlinkClick r:id="rId3"/>
              </a:rPr>
              <a:t>http://www.section508.va.gov/</a:t>
            </a:r>
            <a:endParaRPr lang="en-US" b="1" baseline="0" dirty="0" smtClean="0">
              <a:latin typeface="Arial" panose="020B0604020202020204" pitchFamily="34" charset="0"/>
              <a:cs typeface="Arial" panose="020B0604020202020204" pitchFamily="34" charset="0"/>
            </a:endParaRPr>
          </a:p>
          <a:p>
            <a:pPr marL="174708" indent="-174708" defTabSz="931774">
              <a:buFont typeface="Arial" panose="020B0604020202020204" pitchFamily="34" charset="0"/>
              <a:buChar char="•"/>
              <a:defRPr/>
            </a:pPr>
            <a:r>
              <a:rPr lang="en-US" b="1" i="1" cap="all" baseline="0" dirty="0" smtClean="0">
                <a:solidFill>
                  <a:srgbClr val="FF0000"/>
                </a:solidFill>
                <a:latin typeface="Arial" panose="020B0604020202020204" pitchFamily="34" charset="0"/>
                <a:cs typeface="Arial" panose="020B0604020202020204" pitchFamily="34" charset="0"/>
              </a:rPr>
              <a:t>Do not use inaccurate, incomplete, outdated, biased, offensive or otherwise inappropriate graphics/cartoons, materials, jokes, videos , or other files anywhere in your training! </a:t>
            </a:r>
          </a:p>
          <a:p>
            <a:pPr marL="174708" indent="-174708" defTabSz="931774">
              <a:buFont typeface="Arial" panose="020B0604020202020204" pitchFamily="34" charset="0"/>
              <a:buChar char="•"/>
              <a:defRPr/>
            </a:pPr>
            <a:r>
              <a:rPr lang="en-US" sz="1200" b="1" i="1" kern="1200" dirty="0" smtClean="0">
                <a:solidFill>
                  <a:schemeClr val="tx1"/>
                </a:solidFill>
                <a:effectLst/>
                <a:latin typeface="+mn-lt"/>
                <a:ea typeface="+mn-ea"/>
                <a:cs typeface="+mn-cs"/>
              </a:rPr>
              <a:t>IF</a:t>
            </a:r>
            <a:r>
              <a:rPr lang="en-US" sz="1200" b="1" i="1" kern="1200" baseline="0" dirty="0" smtClean="0">
                <a:solidFill>
                  <a:schemeClr val="tx1"/>
                </a:solidFill>
                <a:effectLst/>
                <a:latin typeface="+mn-lt"/>
                <a:ea typeface="+mn-ea"/>
                <a:cs typeface="+mn-cs"/>
              </a:rPr>
              <a:t> IT IS NOT CLEAR THAT THE AGENCY HAS ENDORSED YOUR PRESENTATION’S CONTENT, AT THE BOTTOM OF THIS SLIDE ONLY ADD A FOOTER IN 10 POINT FONT THAT ‘This presentation contains pre-decisional information.’</a:t>
            </a:r>
            <a:endParaRPr lang="en-US" b="1" i="1" cap="all" baseline="0" dirty="0" smtClean="0">
              <a:solidFill>
                <a:srgbClr val="FF0000"/>
              </a:solidFill>
              <a:latin typeface="Arial" panose="020B0604020202020204" pitchFamily="34" charset="0"/>
              <a:cs typeface="Arial" panose="020B0604020202020204" pitchFamily="34" charset="0"/>
            </a:endParaRPr>
          </a:p>
          <a:p>
            <a:pPr marL="0" indent="0" defTabSz="931774">
              <a:buFont typeface="Arial" panose="020B0604020202020204" pitchFamily="34" charset="0"/>
              <a:buNone/>
              <a:defRPr/>
            </a:pPr>
            <a:endParaRPr lang="en-US" b="1" i="1" cap="all" baseline="0" dirty="0" smtClean="0">
              <a:solidFill>
                <a:srgbClr val="FF0000"/>
              </a:solidFill>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1</a:t>
            </a:fld>
            <a:endParaRPr lang="en-US" dirty="0"/>
          </a:p>
        </p:txBody>
      </p:sp>
    </p:spTree>
    <p:extLst>
      <p:ext uri="{BB962C8B-B14F-4D97-AF65-F5344CB8AC3E}">
        <p14:creationId xmlns:p14="http://schemas.microsoft.com/office/powerpoint/2010/main" val="272609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Activity Slide-Individual Activity Example</a:t>
            </a: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Individual Activity Tips: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Use current, realistic, scenarios/examples.</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Develop answer keys for each activity or exercise.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Ensure the activity is directly linked to a learning objective.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smtClean="0">
                <a:solidFill>
                  <a:schemeClr val="tx1"/>
                </a:solidFill>
                <a:effectLst/>
                <a:latin typeface="+mn-lt"/>
                <a:ea typeface="+mn-ea"/>
                <a:cs typeface="+mn-cs"/>
              </a:rPr>
              <a:t>When providing directions, think of each step the individual must take to perform the activity.  </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smtClean="0">
                <a:solidFill>
                  <a:schemeClr val="tx1"/>
                </a:solidFill>
                <a:effectLst/>
                <a:latin typeface="+mn-lt"/>
                <a:ea typeface="+mn-ea"/>
                <a:cs typeface="+mn-cs"/>
              </a:rPr>
              <a:t>Explicitly state the goal of the activity and the expected outcome.</a:t>
            </a:r>
          </a:p>
          <a:p>
            <a:endParaRPr lang="en-US" sz="1000" b="1" i="1" dirty="0" smtClean="0">
              <a:latin typeface="Arial" panose="020B0604020202020204" pitchFamily="34" charset="0"/>
              <a:cs typeface="Arial" panose="020B0604020202020204" pitchFamily="34" charset="0"/>
            </a:endParaRPr>
          </a:p>
          <a:p>
            <a:r>
              <a:rPr lang="en-US" sz="10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activities, you can review MIL-HDBK-29612-2A.</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baseline="0"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Individual Activity Example:</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Prioritizing</a:t>
            </a:r>
            <a:r>
              <a:rPr lang="en-US" b="1" baseline="0" dirty="0" smtClean="0">
                <a:latin typeface="Arial" panose="020B0604020202020204" pitchFamily="34" charset="0"/>
                <a:cs typeface="Arial" panose="020B0604020202020204" pitchFamily="34" charset="0"/>
              </a:rPr>
              <a:t> Tasks</a:t>
            </a:r>
            <a:r>
              <a:rPr lang="en-US" b="1" dirty="0" smtClean="0">
                <a:latin typeface="Arial" panose="020B0604020202020204" pitchFamily="34" charset="0"/>
                <a:cs typeface="Arial" panose="020B0604020202020204" pitchFamily="34" charset="0"/>
              </a:rPr>
              <a:t> Individual Exercise </a:t>
            </a:r>
          </a:p>
          <a:p>
            <a:r>
              <a:rPr lang="en-US" dirty="0" smtClean="0">
                <a:latin typeface="Arial" panose="020B0604020202020204" pitchFamily="34" charset="0"/>
                <a:cs typeface="Arial" panose="020B0604020202020204" pitchFamily="34" charset="0"/>
              </a:rPr>
              <a:t>This exercise is designed to give the student the opportunity to practice prioritizing</a:t>
            </a:r>
            <a:r>
              <a:rPr lang="en-US" baseline="0" dirty="0" smtClean="0">
                <a:latin typeface="Arial" panose="020B0604020202020204" pitchFamily="34" charset="0"/>
                <a:cs typeface="Arial" panose="020B0604020202020204" pitchFamily="34" charset="0"/>
              </a:rPr>
              <a:t> tasks using the Time Management Grid</a:t>
            </a:r>
            <a:r>
              <a:rPr lang="en-US" dirty="0" smtClean="0">
                <a:latin typeface="Arial" panose="020B0604020202020204" pitchFamily="34" charset="0"/>
                <a:cs typeface="Arial" panose="020B0604020202020204" pitchFamily="34" charset="0"/>
              </a:rPr>
              <a:t>. </a:t>
            </a:r>
          </a:p>
          <a:p>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Exercise Directions </a:t>
            </a:r>
          </a:p>
          <a:p>
            <a:pPr marL="228600" lvl="0" indent="-228600">
              <a:buFont typeface="+mj-lt"/>
              <a:buAutoNum type="arabicPeriod"/>
            </a:pPr>
            <a:r>
              <a:rPr lang="en-US" sz="1200" kern="1200" dirty="0" smtClean="0">
                <a:solidFill>
                  <a:schemeClr val="tx1"/>
                </a:solidFill>
                <a:effectLst/>
                <a:latin typeface="+mn-lt"/>
                <a:ea typeface="+mn-ea"/>
                <a:cs typeface="+mn-cs"/>
              </a:rPr>
              <a:t>Read the scenario and prioritize the tasks using the Time Management Grid.</a:t>
            </a:r>
          </a:p>
          <a:p>
            <a:pPr marL="228600" lvl="0" indent="-228600">
              <a:buFont typeface="+mj-lt"/>
              <a:buAutoNum type="arabicPeriod"/>
            </a:pPr>
            <a:r>
              <a:rPr lang="en-US" sz="1200" kern="1200" dirty="0" smtClean="0">
                <a:solidFill>
                  <a:schemeClr val="tx1"/>
                </a:solidFill>
                <a:effectLst/>
                <a:latin typeface="+mn-lt"/>
                <a:ea typeface="+mn-ea"/>
                <a:cs typeface="+mn-cs"/>
              </a:rPr>
              <a:t>Share your responses with the class.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Time allotted: </a:t>
            </a:r>
            <a:r>
              <a:rPr lang="en-US" sz="1200" kern="1200" dirty="0" smtClean="0">
                <a:solidFill>
                  <a:schemeClr val="tx1"/>
                </a:solidFill>
                <a:effectLst/>
                <a:latin typeface="+mn-lt"/>
                <a:ea typeface="+mn-ea"/>
                <a:cs typeface="+mn-cs"/>
              </a:rPr>
              <a:t>15 minutes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Possible answers/discussion points.  </a:t>
            </a:r>
            <a:r>
              <a:rPr lang="en-US" sz="1200" kern="1200" dirty="0" smtClean="0">
                <a:solidFill>
                  <a:schemeClr val="tx1"/>
                </a:solidFill>
                <a:effectLst/>
                <a:latin typeface="+mn-lt"/>
                <a:ea typeface="+mn-ea"/>
                <a:cs typeface="+mn-cs"/>
              </a:rPr>
              <a:t>Note: Students may have slight variations in their responses, but generally, they should prioritize the tasks in the scenario as follows:</a:t>
            </a:r>
          </a:p>
          <a:p>
            <a:pPr marL="228600" lvl="0" indent="-228600">
              <a:buFont typeface="+mj-lt"/>
              <a:buAutoNum type="arabicPeriod"/>
            </a:pPr>
            <a:r>
              <a:rPr lang="en-US" sz="1200" kern="1200" dirty="0" smtClean="0">
                <a:solidFill>
                  <a:schemeClr val="tx1"/>
                </a:solidFill>
                <a:effectLst/>
                <a:latin typeface="+mn-lt"/>
                <a:ea typeface="+mn-ea"/>
                <a:cs typeface="+mn-cs"/>
              </a:rPr>
              <a:t>Address the employee’s emergency with the client (Quadrant I)</a:t>
            </a:r>
          </a:p>
          <a:p>
            <a:pPr marL="228600" lvl="0" indent="-228600">
              <a:buFont typeface="+mj-lt"/>
              <a:buAutoNum type="arabicPeriod"/>
            </a:pPr>
            <a:r>
              <a:rPr lang="en-US" sz="1200" kern="1200" dirty="0" smtClean="0">
                <a:solidFill>
                  <a:schemeClr val="tx1"/>
                </a:solidFill>
                <a:effectLst/>
                <a:latin typeface="+mn-lt"/>
                <a:ea typeface="+mn-ea"/>
                <a:cs typeface="+mn-cs"/>
              </a:rPr>
              <a:t>Run the report for your supervisor (Quadrant I)</a:t>
            </a:r>
          </a:p>
          <a:p>
            <a:pPr marL="228600" lvl="0" indent="-228600">
              <a:buFont typeface="+mj-lt"/>
              <a:buAutoNum type="arabicPeriod"/>
            </a:pPr>
            <a:r>
              <a:rPr lang="en-US" sz="1200" kern="1200" dirty="0" smtClean="0">
                <a:solidFill>
                  <a:schemeClr val="tx1"/>
                </a:solidFill>
                <a:effectLst/>
                <a:latin typeface="+mn-lt"/>
                <a:ea typeface="+mn-ea"/>
                <a:cs typeface="+mn-cs"/>
              </a:rPr>
              <a:t>Research and develop your presentation (Quadrant I)</a:t>
            </a:r>
          </a:p>
          <a:p>
            <a:pPr marL="228600" lvl="0" indent="-228600">
              <a:buFont typeface="+mj-lt"/>
              <a:buAutoNum type="arabicPeriod"/>
            </a:pPr>
            <a:r>
              <a:rPr lang="en-US" sz="1200" kern="1200" dirty="0" smtClean="0">
                <a:solidFill>
                  <a:schemeClr val="tx1"/>
                </a:solidFill>
                <a:effectLst/>
                <a:latin typeface="+mn-lt"/>
                <a:ea typeface="+mn-ea"/>
                <a:cs typeface="+mn-cs"/>
              </a:rPr>
              <a:t>Send out the email announcement for the canned food drive (Quadrant II)</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10</a:t>
            </a:fld>
            <a:endParaRPr lang="en-US" dirty="0"/>
          </a:p>
        </p:txBody>
      </p:sp>
    </p:spTree>
    <p:extLst>
      <p:ext uri="{BB962C8B-B14F-4D97-AF65-F5344CB8AC3E}">
        <p14:creationId xmlns:p14="http://schemas.microsoft.com/office/powerpoint/2010/main" val="78045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marL="0" marR="0" indent="0" algn="l" defTabSz="931774"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Activity Slide-Group</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Activity Example</a:t>
            </a: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Group Activity Tips:</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current, realistic, scenarios/examples.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Ensure the activity is directly linked to a learning objective.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Develop answer keys for each activity or exercise.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The instructor can make</a:t>
            </a:r>
            <a:r>
              <a:rPr lang="en-US" i="1" baseline="0" dirty="0" smtClean="0">
                <a:latin typeface="Arial" panose="020B0604020202020204" pitchFamily="34" charset="0"/>
                <a:cs typeface="Arial" panose="020B0604020202020204" pitchFamily="34" charset="0"/>
              </a:rPr>
              <a:t> groups as small or large as is appropriate for the exercise.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sz="1200" i="1" kern="1200" dirty="0" smtClean="0">
                <a:solidFill>
                  <a:schemeClr val="tx1"/>
                </a:solidFill>
                <a:effectLst/>
                <a:latin typeface="+mn-lt"/>
                <a:ea typeface="+mn-ea"/>
                <a:cs typeface="+mn-cs"/>
              </a:rPr>
              <a:t>When providing directions, think of each step the group must take to perform the activity.</a:t>
            </a:r>
          </a:p>
          <a:p>
            <a:pPr marL="465887" indent="-228091">
              <a:buFont typeface="Arial" panose="020B0604020202020204" pitchFamily="34" charset="0"/>
              <a:buChar char="•"/>
            </a:pPr>
            <a:r>
              <a:rPr lang="en-US" sz="1200" i="1" kern="1200" dirty="0" smtClean="0">
                <a:solidFill>
                  <a:schemeClr val="tx1"/>
                </a:solidFill>
                <a:effectLst/>
                <a:latin typeface="+mn-lt"/>
                <a:ea typeface="+mn-ea"/>
                <a:cs typeface="+mn-cs"/>
              </a:rPr>
              <a:t>Explicitly state the goal of the activity and the expected outcome.</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dirty="0" smtClean="0">
              <a:latin typeface="Arial" panose="020B0604020202020204" pitchFamily="34" charset="0"/>
              <a:cs typeface="Arial" panose="020B0604020202020204" pitchFamily="34" charset="0"/>
            </a:endParaRP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latin typeface="Arial" panose="020B0604020202020204" pitchFamily="34" charset="0"/>
                <a:cs typeface="Arial" panose="020B0604020202020204" pitchFamily="34" charset="0"/>
              </a:rPr>
              <a:t>See the slide above for</a:t>
            </a:r>
            <a:r>
              <a:rPr lang="en-US" i="1" baseline="0" dirty="0" smtClean="0">
                <a:latin typeface="Arial" panose="020B0604020202020204" pitchFamily="34" charset="0"/>
                <a:cs typeface="Arial" panose="020B0604020202020204" pitchFamily="34" charset="0"/>
              </a:rPr>
              <a:t> an example of a group activity for time management. </a:t>
            </a:r>
          </a:p>
          <a:p>
            <a:endParaRPr lang="en-US" sz="1000" b="1" i="1" dirty="0" smtClean="0">
              <a:latin typeface="Arial" panose="020B0604020202020204" pitchFamily="34" charset="0"/>
              <a:cs typeface="Arial" panose="020B0604020202020204" pitchFamily="34" charset="0"/>
            </a:endParaRPr>
          </a:p>
          <a:p>
            <a:r>
              <a:rPr lang="en-US" sz="10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activities, you can review MIL-HDBK-29612-2A.</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11</a:t>
            </a:fld>
            <a:endParaRPr lang="en-US" dirty="0"/>
          </a:p>
        </p:txBody>
      </p:sp>
    </p:spTree>
    <p:extLst>
      <p:ext uri="{BB962C8B-B14F-4D97-AF65-F5344CB8AC3E}">
        <p14:creationId xmlns:p14="http://schemas.microsoft.com/office/powerpoint/2010/main" val="1468578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Lesson References</a:t>
            </a:r>
            <a:r>
              <a:rPr lang="en-US" i="1" baseline="0" dirty="0" smtClean="0">
                <a:latin typeface="Arial" panose="020B0604020202020204" pitchFamily="34" charset="0"/>
                <a:cs typeface="Arial" panose="020B0604020202020204" pitchFamily="34" charset="0"/>
              </a:rPr>
              <a:t> Slide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Identify the location of applicable lesson references and job aids.</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example, refer to VA’s website for additional information.</a:t>
            </a:r>
          </a:p>
          <a:p>
            <a:pPr marL="232943"/>
            <a:endParaRPr lang="en-US" i="1" dirty="0" smtClean="0">
              <a:latin typeface="Arial" panose="020B0604020202020204" pitchFamily="34" charset="0"/>
              <a:cs typeface="Arial" panose="020B0604020202020204" pitchFamily="34" charset="0"/>
            </a:endParaRPr>
          </a:p>
          <a:p>
            <a:pPr>
              <a:buFont typeface="Arial" panose="020B0604020202020204" pitchFamily="34" charset="0"/>
              <a:buNone/>
            </a:pPr>
            <a:r>
              <a:rPr lang="en-US"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a:t>
            </a:r>
            <a:r>
              <a:rPr lang="en-US" i="1" baseline="0" dirty="0" smtClean="0"/>
              <a:t> </a:t>
            </a:r>
            <a:r>
              <a:rPr lang="en-US" i="1" dirty="0" smtClean="0"/>
              <a:t>II.</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12</a:t>
            </a:fld>
            <a:endParaRPr lang="en-US" dirty="0"/>
          </a:p>
        </p:txBody>
      </p:sp>
    </p:spTree>
    <p:extLst>
      <p:ext uri="{BB962C8B-B14F-4D97-AF65-F5344CB8AC3E}">
        <p14:creationId xmlns:p14="http://schemas.microsoft.com/office/powerpoint/2010/main" val="3034718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Summary Slide</a:t>
            </a:r>
          </a:p>
          <a:p>
            <a:endParaRPr lang="en-US" i="1" dirty="0" smtClean="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Here, re-review lesson objectives.</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Review major lesson points.</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The Summary screen is used to both summarize the training and prepare the students for the post-lesson assessment. The length and type of Summary you use should be dependent on the training. The example text shown above is just one style you can use. You could use a series of questions, engaging</a:t>
            </a:r>
            <a:r>
              <a:rPr lang="en-US" i="1" baseline="0" dirty="0" smtClean="0">
                <a:latin typeface="Arial" panose="020B0604020202020204" pitchFamily="34" charset="0"/>
                <a:cs typeface="Arial" panose="020B0604020202020204" pitchFamily="34" charset="0"/>
              </a:rPr>
              <a:t> activities</a:t>
            </a:r>
            <a:r>
              <a:rPr lang="en-US" i="1" dirty="0" smtClean="0">
                <a:latin typeface="Arial" panose="020B0604020202020204" pitchFamily="34" charset="0"/>
                <a:cs typeface="Arial" panose="020B0604020202020204" pitchFamily="34" charset="0"/>
              </a:rPr>
              <a:t>, or other methods to summarize the training and/or prepare the students for the assessment.</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Review student responses</a:t>
            </a:r>
            <a:r>
              <a:rPr lang="en-US" i="1" baseline="0" dirty="0" smtClean="0">
                <a:latin typeface="Arial" panose="020B0604020202020204" pitchFamily="34" charset="0"/>
                <a:cs typeface="Arial" panose="020B0604020202020204" pitchFamily="34" charset="0"/>
              </a:rPr>
              <a:t> to the icebreaker.</a:t>
            </a:r>
            <a:endParaRPr lang="en-US" i="1" dirty="0" smtClean="0">
              <a:latin typeface="Arial" panose="020B0604020202020204" pitchFamily="34" charset="0"/>
              <a:cs typeface="Arial" panose="020B0604020202020204" pitchFamily="34" charset="0"/>
            </a:endParaRPr>
          </a:p>
          <a:p>
            <a:pPr marL="459416" indent="-226473"/>
            <a:endParaRPr lang="en-US" b="1" dirty="0" smtClean="0">
              <a:latin typeface="Arial" panose="020B0604020202020204" pitchFamily="34" charset="0"/>
              <a:cs typeface="Arial" panose="020B0604020202020204" pitchFamily="34" charset="0"/>
            </a:endParaRPr>
          </a:p>
          <a:p>
            <a:pPr marL="232943"/>
            <a:r>
              <a:rPr lang="en-US" b="1" i="1" dirty="0" smtClean="0">
                <a:latin typeface="Arial" panose="020B0604020202020204" pitchFamily="34" charset="0"/>
                <a:cs typeface="Arial" panose="020B0604020202020204" pitchFamily="34" charset="0"/>
              </a:rPr>
              <a:t>Note:</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a summary, you can review MIL-HDBK-29612-2A.  </a:t>
            </a:r>
            <a:endParaRPr lang="en-US"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13</a:t>
            </a:fld>
            <a:endParaRPr lang="en-US" dirty="0"/>
          </a:p>
        </p:txBody>
      </p:sp>
    </p:spTree>
    <p:extLst>
      <p:ext uri="{BB962C8B-B14F-4D97-AF65-F5344CB8AC3E}">
        <p14:creationId xmlns:p14="http://schemas.microsoft.com/office/powerpoint/2010/main" val="337976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Final Questions Slide</a:t>
            </a:r>
          </a:p>
          <a:p>
            <a:endParaRPr lang="en-US" i="1" dirty="0" smtClean="0">
              <a:latin typeface="Arial" panose="020B0604020202020204" pitchFamily="34" charset="0"/>
              <a:cs typeface="Arial" panose="020B0604020202020204" pitchFamily="34" charset="0"/>
            </a:endParaRPr>
          </a:p>
          <a:p>
            <a:pPr marL="457200" indent="-228600" defTabSz="931774">
              <a:buFont typeface="Arial" panose="020B0604020202020204" pitchFamily="34" charset="0"/>
              <a:buChar char="•"/>
              <a:defRPr/>
            </a:pPr>
            <a:r>
              <a:rPr lang="en-US" i="1" dirty="0" smtClean="0">
                <a:latin typeface="Arial" panose="020B0604020202020204" pitchFamily="34" charset="0"/>
                <a:cs typeface="Arial" panose="020B0604020202020204" pitchFamily="34" charset="0"/>
              </a:rPr>
              <a:t>Use this slide to answer any questions the students </a:t>
            </a:r>
            <a:r>
              <a:rPr lang="en-US" i="1" baseline="0" dirty="0" smtClean="0">
                <a:latin typeface="Arial" panose="020B0604020202020204" pitchFamily="34" charset="0"/>
                <a:cs typeface="Arial" panose="020B0604020202020204" pitchFamily="34" charset="0"/>
              </a:rPr>
              <a:t>have regarding the training.</a:t>
            </a:r>
            <a:endParaRPr lang="en-US" i="1" dirty="0" smtClean="0">
              <a:latin typeface="Arial" panose="020B0604020202020204" pitchFamily="34" charset="0"/>
              <a:cs typeface="Arial" panose="020B060402020202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14</a:t>
            </a:fld>
            <a:endParaRPr lang="en-US" dirty="0"/>
          </a:p>
        </p:txBody>
      </p:sp>
    </p:spTree>
    <p:extLst>
      <p:ext uri="{BB962C8B-B14F-4D97-AF65-F5344CB8AC3E}">
        <p14:creationId xmlns:p14="http://schemas.microsoft.com/office/powerpoint/2010/main" val="1191787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Assessment and Survey</a:t>
            </a:r>
            <a:r>
              <a:rPr lang="en-US" i="1" baseline="0" dirty="0" smtClean="0">
                <a:latin typeface="Arial" panose="020B0604020202020204" pitchFamily="34" charset="0"/>
                <a:cs typeface="Arial" panose="020B0604020202020204" pitchFamily="34" charset="0"/>
              </a:rPr>
              <a:t> Slide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pPr marL="465887" indent="-232943">
              <a:buFont typeface="Arial" panose="020B0604020202020204" pitchFamily="34" charset="0"/>
              <a:buChar char="•"/>
            </a:pPr>
            <a:r>
              <a:rPr lang="en-US" sz="1200" i="1" kern="1200" dirty="0" smtClean="0">
                <a:solidFill>
                  <a:schemeClr val="tx1"/>
                </a:solidFill>
                <a:effectLst/>
                <a:latin typeface="+mn-lt"/>
                <a:ea typeface="+mn-ea"/>
                <a:cs typeface="+mn-cs"/>
              </a:rPr>
              <a:t>Let students know how to access the assessment</a:t>
            </a:r>
            <a:r>
              <a:rPr lang="en-US" sz="1200" i="1" kern="1200" baseline="0" dirty="0" smtClean="0">
                <a:solidFill>
                  <a:schemeClr val="tx1"/>
                </a:solidFill>
                <a:effectLst/>
                <a:latin typeface="+mn-lt"/>
                <a:ea typeface="+mn-ea"/>
                <a:cs typeface="+mn-cs"/>
              </a:rPr>
              <a:t> and survey. Let them know that they have an opportunity to improve the training through the survey and that their feedback is welcome.</a:t>
            </a:r>
          </a:p>
          <a:p>
            <a:pPr marL="465887" indent="-232943">
              <a:buFont typeface="Arial" panose="020B0604020202020204" pitchFamily="34" charset="0"/>
              <a:buChar char="•"/>
            </a:pPr>
            <a:r>
              <a:rPr lang="en-US" sz="1200" i="1" kern="1200" baseline="0" dirty="0" smtClean="0">
                <a:solidFill>
                  <a:schemeClr val="tx1"/>
                </a:solidFill>
                <a:effectLst/>
                <a:latin typeface="+mn-lt"/>
                <a:ea typeface="+mn-ea"/>
                <a:cs typeface="+mn-cs"/>
              </a:rPr>
              <a:t>Provide any information or tips about the assessment, especially about the length of the test and the types of questions.  (Refer to the example above.)</a:t>
            </a:r>
          </a:p>
          <a:p>
            <a:pPr marL="465887" indent="-232943">
              <a:buFont typeface="Arial" panose="020B0604020202020204" pitchFamily="34" charset="0"/>
              <a:buChar char="•"/>
            </a:pPr>
            <a:r>
              <a:rPr lang="en-US" sz="1200" i="1" kern="1200" baseline="0" dirty="0" smtClean="0">
                <a:solidFill>
                  <a:schemeClr val="tx1"/>
                </a:solidFill>
                <a:effectLst/>
                <a:latin typeface="+mn-lt"/>
                <a:ea typeface="+mn-ea"/>
                <a:cs typeface="+mn-cs"/>
              </a:rPr>
              <a:t>Encourage them to complete both in order to receive credit in TMS.</a:t>
            </a:r>
            <a:endParaRPr lang="en-US" sz="1200" i="1" kern="1200" dirty="0" smtClean="0">
              <a:solidFill>
                <a:schemeClr val="tx1"/>
              </a:solidFill>
              <a:effectLst/>
              <a:latin typeface="+mn-lt"/>
              <a:ea typeface="+mn-ea"/>
              <a:cs typeface="+mn-cs"/>
            </a:endParaRPr>
          </a:p>
          <a:p>
            <a:pPr marL="465887" indent="-232943">
              <a:buFont typeface="Arial" panose="020B0604020202020204" pitchFamily="34" charset="0"/>
              <a:buChar char="•"/>
            </a:pPr>
            <a:r>
              <a:rPr lang="en-US" sz="1200" i="1" kern="1200" dirty="0" smtClean="0">
                <a:solidFill>
                  <a:schemeClr val="tx1"/>
                </a:solidFill>
                <a:effectLst/>
                <a:latin typeface="+mn-lt"/>
                <a:ea typeface="+mn-ea"/>
                <a:cs typeface="+mn-cs"/>
              </a:rPr>
              <a:t>Send your test questions and answers to the Curriculum Support Team for ED&amp;T.  Request a survey be added to the TMS item.  If you have any issues or concerns, contact</a:t>
            </a:r>
            <a:r>
              <a:rPr lang="en-US" sz="1200" i="1" kern="1200" baseline="0" dirty="0" smtClean="0">
                <a:solidFill>
                  <a:schemeClr val="tx1"/>
                </a:solidFill>
                <a:effectLst/>
                <a:latin typeface="+mn-lt"/>
                <a:ea typeface="+mn-ea"/>
                <a:cs typeface="+mn-cs"/>
              </a:rPr>
              <a:t> ED&amp;T</a:t>
            </a:r>
            <a:r>
              <a:rPr lang="en-US" sz="1200" i="1" kern="1200" dirty="0" smtClean="0">
                <a:solidFill>
                  <a:schemeClr val="tx1"/>
                </a:solidFill>
                <a:effectLst/>
                <a:latin typeface="+mn-lt"/>
                <a:ea typeface="+mn-ea"/>
                <a:cs typeface="+mn-cs"/>
              </a:rPr>
              <a:t> </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15</a:t>
            </a:fld>
            <a:endParaRPr lang="en-US" dirty="0"/>
          </a:p>
        </p:txBody>
      </p:sp>
    </p:spTree>
    <p:extLst>
      <p:ext uri="{BB962C8B-B14F-4D97-AF65-F5344CB8AC3E}">
        <p14:creationId xmlns:p14="http://schemas.microsoft.com/office/powerpoint/2010/main" val="370287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i="1" dirty="0" smtClean="0">
                <a:latin typeface="Arial" panose="020B0604020202020204" pitchFamily="34" charset="0"/>
                <a:cs typeface="Arial" panose="020B0604020202020204" pitchFamily="34" charset="0"/>
              </a:rPr>
              <a:t>DESIGN NOTES TO THE INSTRUCTOR:</a:t>
            </a:r>
          </a:p>
          <a:p>
            <a:pPr>
              <a:buFont typeface="Arial" panose="020B0604020202020204" pitchFamily="34" charset="0"/>
              <a:buNone/>
            </a:pPr>
            <a:r>
              <a:rPr lang="en-US" i="1" dirty="0" smtClean="0">
                <a:latin typeface="Arial" panose="020B0604020202020204" pitchFamily="34" charset="0"/>
                <a:cs typeface="Arial" panose="020B0604020202020204" pitchFamily="34" charset="0"/>
              </a:rPr>
              <a:t>Overview Slide</a:t>
            </a:r>
          </a:p>
          <a:p>
            <a:pPr marL="237796"/>
            <a:endParaRPr lang="en-US" i="1" dirty="0" smtClean="0">
              <a:latin typeface="Arial" panose="020B0604020202020204" pitchFamily="34" charset="0"/>
              <a:cs typeface="Arial" panose="020B0604020202020204" pitchFamily="34" charset="0"/>
            </a:endParaRPr>
          </a:p>
          <a:p>
            <a:pPr marL="3235"/>
            <a:r>
              <a:rPr lang="en-US" i="1" baseline="0" dirty="0" smtClean="0">
                <a:latin typeface="Arial" panose="020B0604020202020204" pitchFamily="34" charset="0"/>
                <a:cs typeface="Arial" panose="020B0604020202020204" pitchFamily="34" charset="0"/>
              </a:rPr>
              <a:t>The Overview of Today’s Training provides the schedule and flow for the training session. You can discuss:</a:t>
            </a:r>
          </a:p>
          <a:p>
            <a:pPr marL="3235"/>
            <a:r>
              <a:rPr lang="en-US" i="1" baseline="0" dirty="0" smtClean="0">
                <a:latin typeface="Arial" panose="020B0604020202020204" pitchFamily="34" charset="0"/>
                <a:cs typeface="Arial" panose="020B0604020202020204" pitchFamily="34" charset="0"/>
              </a:rPr>
              <a:t> </a:t>
            </a:r>
            <a:endParaRPr lang="en-US" i="1" dirty="0" smtClean="0">
              <a:latin typeface="Arial" panose="020B0604020202020204" pitchFamily="34" charset="0"/>
              <a:cs typeface="Arial" panose="020B0604020202020204" pitchFamily="34" charset="0"/>
            </a:endParaRPr>
          </a:p>
          <a:p>
            <a:pPr marL="412503"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The lesson purpose, goals, importance.</a:t>
            </a:r>
          </a:p>
          <a:p>
            <a:pPr marL="412503"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A graphic- and/or text-based overview/outline of the training.</a:t>
            </a:r>
          </a:p>
          <a:p>
            <a:pPr marL="878390" lvl="1"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The example shown here is for a week of training, with the red</a:t>
            </a:r>
            <a:r>
              <a:rPr lang="en-US" i="1" baseline="0" dirty="0" smtClean="0">
                <a:latin typeface="Arial" panose="020B0604020202020204" pitchFamily="34" charset="0"/>
                <a:cs typeface="Arial" panose="020B0604020202020204" pitchFamily="34" charset="0"/>
              </a:rPr>
              <a:t> highlight showing what the PowerPoint presentation will cover, but can be modified to fit any training schedule</a:t>
            </a:r>
          </a:p>
          <a:p>
            <a:pPr marL="0" lvl="1"/>
            <a:endParaRPr lang="en-US" b="1" i="1" baseline="0" dirty="0" smtClean="0">
              <a:latin typeface="Arial" panose="020B0604020202020204" pitchFamily="34" charset="0"/>
              <a:cs typeface="Arial" panose="020B0604020202020204" pitchFamily="34" charset="0"/>
            </a:endParaRPr>
          </a:p>
          <a:p>
            <a:pPr marL="0" lvl="1"/>
            <a:r>
              <a:rPr lang="en-US" b="1" i="1" baseline="0" dirty="0" smtClean="0">
                <a:latin typeface="Arial" panose="020B0604020202020204" pitchFamily="34" charset="0"/>
                <a:cs typeface="Arial" panose="020B0604020202020204" pitchFamily="34" charset="0"/>
              </a:rPr>
              <a:t>Note: </a:t>
            </a:r>
          </a:p>
          <a:p>
            <a:pPr marL="407651" lvl="1" indent="-174708">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For an IWT supported by Course Advocates supplied by ED&amp;T, showing an overview/schedule slide would be redundant because this information is presented by a Course Advocate during Homeroom prior to the start of the day’s training. For that reason, if you are developing a lesson for IWT, remove this slide.</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2</a:t>
            </a:fld>
            <a:endParaRPr lang="en-US" dirty="0"/>
          </a:p>
        </p:txBody>
      </p:sp>
    </p:spTree>
    <p:extLst>
      <p:ext uri="{BB962C8B-B14F-4D97-AF65-F5344CB8AC3E}">
        <p14:creationId xmlns:p14="http://schemas.microsoft.com/office/powerpoint/2010/main" val="224499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i="1" dirty="0" smtClean="0">
                <a:latin typeface="Arial" panose="020B0604020202020204" pitchFamily="34" charset="0"/>
                <a:cs typeface="Arial" panose="020B0604020202020204" pitchFamily="34" charset="0"/>
              </a:rPr>
              <a:t>DESIGN NOTES TO THE INSTRUCTOR:</a:t>
            </a:r>
          </a:p>
          <a:p>
            <a:pPr marL="0" lvl="1" defTabSz="931774">
              <a:defRPr/>
            </a:pPr>
            <a:r>
              <a:rPr lang="en-US" i="1" dirty="0" smtClean="0">
                <a:latin typeface="Arial" panose="020B0604020202020204" pitchFamily="34" charset="0"/>
                <a:cs typeface="Arial" panose="020B0604020202020204" pitchFamily="34" charset="0"/>
              </a:rPr>
              <a:t>Student Introductions Slide</a:t>
            </a:r>
          </a:p>
          <a:p>
            <a:pPr marL="237796" lvl="1"/>
            <a:endParaRPr lang="en-US" dirty="0" smtClean="0">
              <a:latin typeface="Arial" panose="020B0604020202020204" pitchFamily="34" charset="0"/>
              <a:cs typeface="Arial" panose="020B0604020202020204" pitchFamily="34" charset="0"/>
            </a:endParaRPr>
          </a:p>
          <a:p>
            <a:pPr marL="474574"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Havin</a:t>
            </a:r>
            <a:r>
              <a:rPr lang="en-US" i="1" baseline="0" dirty="0" smtClean="0">
                <a:latin typeface="Arial" panose="020B0604020202020204" pitchFamily="34" charset="0"/>
                <a:cs typeface="Arial" panose="020B0604020202020204" pitchFamily="34" charset="0"/>
              </a:rPr>
              <a:t>g the students introduce themselves is optional and up to the instructor. If student introductions will not be done, remove this slide from your presentation.</a:t>
            </a:r>
            <a:endParaRPr lang="en-US" i="1" dirty="0" smtClean="0">
              <a:latin typeface="Arial" panose="020B0604020202020204" pitchFamily="34" charset="0"/>
              <a:cs typeface="Arial" panose="020B0604020202020204" pitchFamily="34" charset="0"/>
            </a:endParaRPr>
          </a:p>
          <a:p>
            <a:pPr marL="237796" lvl="1"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defTabSz="931774">
              <a:defRPr/>
            </a:pPr>
            <a:r>
              <a:rPr lang="en-US" b="1" i="1" baseline="0" dirty="0" smtClean="0">
                <a:latin typeface="Arial" panose="020B0604020202020204" pitchFamily="34" charset="0"/>
                <a:cs typeface="Arial" panose="020B0604020202020204" pitchFamily="34" charset="0"/>
              </a:rPr>
              <a:t>Note</a:t>
            </a:r>
            <a:r>
              <a:rPr lang="en-US" i="1" baseline="0" dirty="0" smtClean="0">
                <a:latin typeface="Arial" panose="020B0604020202020204" pitchFamily="34" charset="0"/>
                <a:cs typeface="Arial" panose="020B0604020202020204" pitchFamily="34" charset="0"/>
              </a:rPr>
              <a:t>: </a:t>
            </a:r>
          </a:p>
          <a:p>
            <a:pPr marL="465887" indent="-232943" defTabSz="931774">
              <a:buFont typeface="Arial" panose="020B0604020202020204" pitchFamily="34" charset="0"/>
              <a:buChar char="•"/>
              <a:defRPr/>
            </a:pPr>
            <a:r>
              <a:rPr lang="en-US" i="1" baseline="0" dirty="0" smtClean="0">
                <a:latin typeface="Arial" panose="020B0604020202020204" pitchFamily="34" charset="0"/>
                <a:cs typeface="Arial" panose="020B0604020202020204" pitchFamily="34" charset="0"/>
              </a:rPr>
              <a:t>If you are creating a lesson for IWT, student introductions may be covered prior to the start of training by the Course Advocate.  Coordinate use of introductions with the Course Advocate.  </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3</a:t>
            </a:fld>
            <a:endParaRPr lang="en-US" dirty="0"/>
          </a:p>
        </p:txBody>
      </p:sp>
    </p:spTree>
    <p:extLst>
      <p:ext uri="{BB962C8B-B14F-4D97-AF65-F5344CB8AC3E}">
        <p14:creationId xmlns:p14="http://schemas.microsoft.com/office/powerpoint/2010/main" val="391102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i="1" dirty="0" smtClean="0">
                <a:latin typeface="Arial" panose="020B0604020202020204" pitchFamily="34" charset="0"/>
                <a:cs typeface="Arial" panose="020B0604020202020204" pitchFamily="34" charset="0"/>
              </a:rPr>
              <a:t>DESIGN NOTES TO THE INSTRUCTOR:</a:t>
            </a:r>
          </a:p>
          <a:p>
            <a:pPr marL="0" lvl="1" defTabSz="931774">
              <a:defRPr/>
            </a:pPr>
            <a:r>
              <a:rPr lang="en-US" i="1" dirty="0" smtClean="0">
                <a:latin typeface="Arial" panose="020B0604020202020204" pitchFamily="34" charset="0"/>
                <a:cs typeface="Arial" panose="020B0604020202020204" pitchFamily="34" charset="0"/>
              </a:rPr>
              <a:t>Icebreaker Slide</a:t>
            </a:r>
          </a:p>
          <a:p>
            <a:pPr marL="237796" lvl="1"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marL="457200" marR="0" lvl="1" indent="-23294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Icebreakers can be lighthearted to loosen</a:t>
            </a:r>
            <a:r>
              <a:rPr lang="en-US" i="1" baseline="0" dirty="0" smtClean="0">
                <a:latin typeface="Arial" panose="020B0604020202020204" pitchFamily="34" charset="0"/>
                <a:cs typeface="Arial" panose="020B0604020202020204" pitchFamily="34" charset="0"/>
              </a:rPr>
              <a:t> up the students or it can be related to the material that will be covered in the training. An icebreaker would typically be a leading question directly related to the content you are about to cover in the presentation. For example:</a:t>
            </a:r>
          </a:p>
          <a:p>
            <a:pPr marL="931774" lvl="2"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What one word comes to mind when you hear the term [select</a:t>
            </a:r>
            <a:r>
              <a:rPr lang="en-US" i="1" baseline="0" dirty="0" smtClean="0">
                <a:latin typeface="Arial" panose="020B0604020202020204" pitchFamily="34" charset="0"/>
                <a:cs typeface="Arial" panose="020B0604020202020204" pitchFamily="34" charset="0"/>
              </a:rPr>
              <a:t> a term specific to the lesson]</a:t>
            </a:r>
            <a:r>
              <a:rPr lang="en-US" i="1" dirty="0" smtClean="0">
                <a:latin typeface="Arial" panose="020B0604020202020204" pitchFamily="34" charset="0"/>
                <a:cs typeface="Arial" panose="020B0604020202020204" pitchFamily="34" charset="0"/>
              </a:rPr>
              <a:t>?</a:t>
            </a:r>
          </a:p>
          <a:p>
            <a:pPr marL="931774" lvl="2"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What is the biggest</a:t>
            </a:r>
            <a:r>
              <a:rPr lang="en-US" i="1" baseline="0" dirty="0" smtClean="0">
                <a:latin typeface="Arial" panose="020B0604020202020204" pitchFamily="34" charset="0"/>
                <a:cs typeface="Arial" panose="020B0604020202020204" pitchFamily="34" charset="0"/>
              </a:rPr>
              <a:t> question you have about [select a concept specific to the lesson]?</a:t>
            </a:r>
            <a:endParaRPr lang="en-US" i="1" dirty="0" smtClean="0">
              <a:latin typeface="Arial" panose="020B0604020202020204" pitchFamily="34" charset="0"/>
              <a:cs typeface="Arial" panose="020B0604020202020204" pitchFamily="34" charset="0"/>
            </a:endParaRPr>
          </a:p>
          <a:p>
            <a:pPr lvl="1" indent="-232943">
              <a:buFont typeface="Arial" panose="020B0604020202020204" pitchFamily="34" charset="0"/>
              <a:buChar char="•"/>
            </a:pPr>
            <a:r>
              <a:rPr lang="en-US" b="0" i="1" baseline="0" dirty="0" smtClean="0">
                <a:latin typeface="Arial" panose="020B0604020202020204" pitchFamily="34" charset="0"/>
                <a:cs typeface="Arial" panose="020B0604020202020204" pitchFamily="34" charset="0"/>
              </a:rPr>
              <a:t>The instructor will write down the student responses for review at the end of the lesson.</a:t>
            </a:r>
          </a:p>
          <a:p>
            <a:pPr lvl="1" indent="-232943">
              <a:buFont typeface="Arial" panose="020B0604020202020204" pitchFamily="34" charset="0"/>
              <a:buChar char="•"/>
            </a:pPr>
            <a:endParaRPr lang="en-US" i="1" baseline="0" dirty="0" smtClean="0">
              <a:latin typeface="Arial" panose="020B0604020202020204" pitchFamily="34" charset="0"/>
              <a:cs typeface="Arial" panose="020B0604020202020204" pitchFamily="34" charset="0"/>
            </a:endParaRPr>
          </a:p>
          <a:p>
            <a:pPr marL="0" marR="0" lvl="0" indent="-232943"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baseline="0" dirty="0" smtClean="0">
                <a:latin typeface="Arial" panose="020B0604020202020204" pitchFamily="34" charset="0"/>
                <a:cs typeface="Arial" panose="020B0604020202020204" pitchFamily="34" charset="0"/>
              </a:rPr>
              <a:t>Note</a:t>
            </a:r>
            <a:r>
              <a:rPr lang="en-US" i="1" baseline="0" dirty="0" smtClean="0">
                <a:latin typeface="Arial" panose="020B0604020202020204" pitchFamily="34" charset="0"/>
                <a:cs typeface="Arial" panose="020B0604020202020204" pitchFamily="34" charset="0"/>
              </a:rPr>
              <a:t>: </a:t>
            </a:r>
          </a:p>
          <a:p>
            <a:pPr lvl="1" indent="-232943">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If you choose not to have an icebreaker activity, remove this slide from your presentation.</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4</a:t>
            </a:fld>
            <a:endParaRPr lang="en-US" dirty="0"/>
          </a:p>
        </p:txBody>
      </p:sp>
    </p:spTree>
    <p:extLst>
      <p:ext uri="{BB962C8B-B14F-4D97-AF65-F5344CB8AC3E}">
        <p14:creationId xmlns:p14="http://schemas.microsoft.com/office/powerpoint/2010/main" val="177223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Lesson</a:t>
            </a:r>
            <a:r>
              <a:rPr lang="en-US" i="1" baseline="0" dirty="0" smtClean="0">
                <a:latin typeface="Arial" panose="020B0604020202020204" pitchFamily="34" charset="0"/>
                <a:cs typeface="Arial" panose="020B0604020202020204" pitchFamily="34" charset="0"/>
              </a:rPr>
              <a:t> Objectives Slide(s)</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Always provide students with learning objectives that align to the content </a:t>
            </a:r>
            <a:r>
              <a:rPr lang="en-US" i="1" u="sng" dirty="0" smtClean="0">
                <a:latin typeface="Arial" panose="020B0604020202020204" pitchFamily="34" charset="0"/>
                <a:cs typeface="Arial" panose="020B0604020202020204" pitchFamily="34" charset="0"/>
              </a:rPr>
              <a:t>and</a:t>
            </a:r>
            <a:r>
              <a:rPr lang="en-US" i="1" u="none"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the post-lesson assessment(s). Lesson objectives should be:</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Performance-based: Directly linked to the on-the-job action students should be able to perform following training.</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Observable/Measurable: Students degree of mastery of the objective should be able to be determined by the assessment.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Criteria: How well the student needs to perform in order to show an acceptable level of mastery of the content; often presented as a percentage correct.</a:t>
            </a:r>
          </a:p>
          <a:p>
            <a:pPr marL="237796"/>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Lesson objectives consist of a proper verb and action statement. It is critical that you select </a:t>
            </a:r>
            <a:r>
              <a:rPr lang="en-US" i="1" u="sng" dirty="0" smtClean="0">
                <a:latin typeface="Arial" panose="020B0604020202020204" pitchFamily="34" charset="0"/>
                <a:cs typeface="Arial" panose="020B0604020202020204" pitchFamily="34" charset="0"/>
              </a:rPr>
              <a:t>a</a:t>
            </a:r>
            <a:r>
              <a:rPr lang="en-US" i="1" u="sng" baseline="0" dirty="0" smtClean="0">
                <a:latin typeface="Arial" panose="020B0604020202020204" pitchFamily="34" charset="0"/>
                <a:cs typeface="Arial" panose="020B0604020202020204" pitchFamily="34" charset="0"/>
              </a:rPr>
              <a:t>ction</a:t>
            </a:r>
            <a:r>
              <a:rPr lang="en-US" i="1" baseline="0" dirty="0" smtClean="0">
                <a:latin typeface="Arial" panose="020B0604020202020204" pitchFamily="34" charset="0"/>
                <a:cs typeface="Arial" panose="020B0604020202020204" pitchFamily="34" charset="0"/>
              </a:rPr>
              <a:t> verbs for your objectives that convey </a:t>
            </a:r>
            <a:r>
              <a:rPr lang="en-US" i="1" dirty="0" smtClean="0">
                <a:latin typeface="Arial" panose="020B0604020202020204" pitchFamily="34" charset="0"/>
                <a:cs typeface="Arial" panose="020B0604020202020204" pitchFamily="34" charset="0"/>
              </a:rPr>
              <a:t>what students should be able to do after the training and at what general levels of complexity, for example:</a:t>
            </a:r>
          </a:p>
          <a:p>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Remembering information – The</a:t>
            </a:r>
            <a:r>
              <a:rPr lang="en-US" i="1" baseline="0" dirty="0" smtClean="0">
                <a:latin typeface="Arial" panose="020B0604020202020204" pitchFamily="34" charset="0"/>
                <a:cs typeface="Arial" panose="020B0604020202020204" pitchFamily="34" charset="0"/>
              </a:rPr>
              <a:t> lowest level of training you will ever present is simple “knowledge” information that you want to students to remember. This kind of information (e.g., roles and responsibilities within an organization) is most often a candidate for inclusion in pre- or post-training reading materials and is not a good use of time in the training environment. Avoid using “remember” type information and objectives if there are higher-level ways of assessing the information.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Using information to complete a task – In the example shown above, the students are required</a:t>
            </a:r>
            <a:r>
              <a:rPr lang="en-US" i="1" baseline="0" dirty="0" smtClean="0">
                <a:latin typeface="Arial" panose="020B0604020202020204" pitchFamily="34" charset="0"/>
                <a:cs typeface="Arial" panose="020B0604020202020204" pitchFamily="34" charset="0"/>
              </a:rPr>
              <a:t> to use what they learned in the earlier topics to demonstrate their proficiency in the subject area. This demonstration can be done in many different ways – from a standard written assessment to individual or group exercises.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Creating new products, processes, etc. – In the example above, the students are required to develop an</a:t>
            </a:r>
            <a:r>
              <a:rPr lang="en-US" i="1" baseline="0" dirty="0" smtClean="0">
                <a:latin typeface="Arial" panose="020B0604020202020204" pitchFamily="34" charset="0"/>
                <a:cs typeface="Arial" panose="020B0604020202020204" pitchFamily="34" charset="0"/>
              </a:rPr>
              <a:t> Action Plan </a:t>
            </a:r>
            <a:r>
              <a:rPr lang="en-US" i="1" dirty="0" smtClean="0">
                <a:latin typeface="Arial" panose="020B0604020202020204" pitchFamily="34" charset="0"/>
                <a:cs typeface="Arial" panose="020B0604020202020204" pitchFamily="34" charset="0"/>
              </a:rPr>
              <a:t>extending beyond</a:t>
            </a:r>
            <a:r>
              <a:rPr lang="en-US" i="1" baseline="0" dirty="0" smtClean="0">
                <a:latin typeface="Arial" panose="020B0604020202020204" pitchFamily="34" charset="0"/>
                <a:cs typeface="Arial" panose="020B0604020202020204" pitchFamily="34" charset="0"/>
              </a:rPr>
              <a:t> examples covered in class to situations encountered in the field. This kind of hands-on activity requires the students to apply what they have learned and can be reviewed and shared in class. </a:t>
            </a:r>
          </a:p>
          <a:p>
            <a:pPr marL="237796"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The objectives you present to your students should be the action verb and statement only.  The full lesson objective normally includes the condition and standard, which might be confusing to the student (i.e., One of the example objectives reads "</a:t>
            </a:r>
            <a:r>
              <a:rPr lang="en-US" sz="1200" b="0" i="1" dirty="0" smtClean="0">
                <a:latin typeface="Arial" panose="020B0604020202020204" pitchFamily="34" charset="0"/>
              </a:rPr>
              <a:t>Prioritize tasks for effective time management</a:t>
            </a:r>
            <a:r>
              <a:rPr lang="en-US" i="1" dirty="0" smtClean="0">
                <a:latin typeface="Arial" panose="020B0604020202020204" pitchFamily="34" charset="0"/>
                <a:cs typeface="Arial" panose="020B0604020202020204" pitchFamily="34" charset="0"/>
              </a:rPr>
              <a:t>” while the full objective might read, “Given three</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scenarios containing</a:t>
            </a:r>
            <a:r>
              <a:rPr lang="en-US" i="1" baseline="0" dirty="0" smtClean="0">
                <a:latin typeface="Arial" panose="020B0604020202020204" pitchFamily="34" charset="0"/>
                <a:cs typeface="Arial" panose="020B0604020202020204" pitchFamily="34" charset="0"/>
              </a:rPr>
              <a:t> multiple tasks</a:t>
            </a:r>
            <a:r>
              <a:rPr lang="en-US" i="1" dirty="0" smtClean="0">
                <a:latin typeface="Arial" panose="020B0604020202020204" pitchFamily="34" charset="0"/>
                <a:cs typeface="Arial" panose="020B0604020202020204" pitchFamily="34" charset="0"/>
              </a:rPr>
              <a:t>, the student will </a:t>
            </a:r>
            <a:r>
              <a:rPr lang="en-US" sz="1200" b="0" i="1" dirty="0" smtClean="0">
                <a:latin typeface="Arial" panose="020B0604020202020204" pitchFamily="34" charset="0"/>
              </a:rPr>
              <a:t>prioritize tasks for effective time management</a:t>
            </a:r>
            <a:r>
              <a:rPr lang="en-US" i="1" dirty="0" smtClean="0">
                <a:latin typeface="Arial" panose="020B0604020202020204" pitchFamily="34" charset="0"/>
                <a:cs typeface="Arial" panose="020B0604020202020204" pitchFamily="34" charset="0"/>
              </a:rPr>
              <a:t> using the Time Management Grid with 95% accuracy.”). Providing the abbreviated objective allows the student to only focus on content of the training and not worry about how they will handle the scenarios.</a:t>
            </a:r>
          </a:p>
          <a:p>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Avoid</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providing generic goal statements (e.g., Provide timely plans) unless there is no formal assessment and/or desired on-the-job action.</a:t>
            </a:r>
          </a:p>
          <a:p>
            <a:endParaRPr lang="en-US" i="1" dirty="0" smtClean="0">
              <a:latin typeface="Arial" panose="020B0604020202020204" pitchFamily="34" charset="0"/>
              <a:cs typeface="Arial" panose="020B0604020202020204" pitchFamily="34" charset="0"/>
            </a:endParaRPr>
          </a:p>
          <a:p>
            <a:pPr>
              <a:buFont typeface="Arial" panose="020B0604020202020204" pitchFamily="34" charset="0"/>
              <a:buNone/>
            </a:pPr>
            <a:r>
              <a:rPr lang="en-US"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a:t>
            </a:r>
            <a:r>
              <a:rPr lang="en-US" i="1" baseline="0" dirty="0" smtClean="0"/>
              <a:t> </a:t>
            </a:r>
            <a:r>
              <a:rPr lang="en-US" i="1" dirty="0" smtClean="0"/>
              <a:t>II.</a:t>
            </a:r>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5</a:t>
            </a:fld>
            <a:endParaRPr lang="en-US" dirty="0"/>
          </a:p>
        </p:txBody>
      </p:sp>
    </p:spTree>
    <p:extLst>
      <p:ext uri="{BB962C8B-B14F-4D97-AF65-F5344CB8AC3E}">
        <p14:creationId xmlns:p14="http://schemas.microsoft.com/office/powerpoint/2010/main" val="195891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Content Tips</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as many content slides as required</a:t>
            </a:r>
            <a:r>
              <a:rPr lang="en-US" i="1" baseline="0" dirty="0" smtClean="0">
                <a:latin typeface="Arial" panose="020B0604020202020204" pitchFamily="34" charset="0"/>
                <a:cs typeface="Arial" panose="020B0604020202020204" pitchFamily="34" charset="0"/>
              </a:rPr>
              <a:t> to impart materials effectively.</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Employ standard font sizes and ensure enough screen white-space for increased legibility. Standards for PowerPoints are: </a:t>
            </a: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 bold, 28pt font for titles</a:t>
            </a: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a:t>
            </a:r>
            <a:r>
              <a:rPr lang="en-US" i="1" baseline="0" dirty="0" smtClean="0">
                <a:latin typeface="Arial" panose="020B0604020202020204" pitchFamily="34" charset="0"/>
                <a:cs typeface="Arial" panose="020B0604020202020204" pitchFamily="34" charset="0"/>
              </a:rPr>
              <a:t> bold, 24 or 26 </a:t>
            </a:r>
            <a:r>
              <a:rPr lang="en-US" i="1" baseline="0" dirty="0" err="1" smtClean="0">
                <a:latin typeface="Arial" panose="020B0604020202020204" pitchFamily="34" charset="0"/>
                <a:cs typeface="Arial" panose="020B0604020202020204" pitchFamily="34" charset="0"/>
              </a:rPr>
              <a:t>pt</a:t>
            </a:r>
            <a:r>
              <a:rPr lang="en-US" i="1" baseline="0" dirty="0" smtClean="0">
                <a:latin typeface="Arial" panose="020B0604020202020204" pitchFamily="34" charset="0"/>
                <a:cs typeface="Arial" panose="020B0604020202020204" pitchFamily="34" charset="0"/>
              </a:rPr>
              <a:t> font for subtitles</a:t>
            </a:r>
            <a:endParaRPr lang="en-US" i="1" dirty="0" smtClean="0">
              <a:latin typeface="Arial" panose="020B0604020202020204" pitchFamily="34" charset="0"/>
              <a:cs typeface="Arial" panose="020B0604020202020204" pitchFamily="34" charset="0"/>
            </a:endParaRP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a:t>
            </a:r>
            <a:r>
              <a:rPr lang="en-US" i="1" baseline="0" dirty="0" smtClean="0">
                <a:latin typeface="Arial" panose="020B0604020202020204" pitchFamily="34" charset="0"/>
                <a:cs typeface="Arial" panose="020B0604020202020204" pitchFamily="34" charset="0"/>
              </a:rPr>
              <a:t> bold, 24 or higher </a:t>
            </a:r>
            <a:r>
              <a:rPr lang="en-US" i="1" baseline="0" dirty="0" err="1" smtClean="0">
                <a:latin typeface="Arial" panose="020B0604020202020204" pitchFamily="34" charset="0"/>
                <a:cs typeface="Arial" panose="020B0604020202020204" pitchFamily="34" charset="0"/>
              </a:rPr>
              <a:t>pt</a:t>
            </a:r>
            <a:r>
              <a:rPr lang="en-US" i="1" baseline="0" dirty="0" smtClean="0">
                <a:latin typeface="Arial" panose="020B0604020202020204" pitchFamily="34" charset="0"/>
                <a:cs typeface="Arial" panose="020B0604020202020204" pitchFamily="34" charset="0"/>
              </a:rPr>
              <a:t> font for standard screen text</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Place key points on the slide and elaborate via discussion as needed</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The instructor should NOT try to list everything on the PowerPoint slides. Less is often better. The slides should feature the main points so the instructor can refer to them during instruction. In this example, the instructor would  explain that Covey identified a way to classify tasks as either urgent or not urgent based on a grid.</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This particular slide is introducing Covey’s classification of tasks as urgent or not urgent. Additional content related to the objective would be addressed on subsequent slides: it may take several slides to cover all of the content relating to a given lesson objective.</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The number of slides in a presentation is less important than using a design that is uncluttered and easy to follow. </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Ensure that the content matches the lesson objectives you stated at the beginning.</a:t>
            </a:r>
            <a:endParaRPr lang="en-US" i="1" dirty="0" smtClean="0">
              <a:latin typeface="Arial" panose="020B0604020202020204" pitchFamily="34" charset="0"/>
              <a:cs typeface="Arial" panose="020B0604020202020204" pitchFamily="34" charset="0"/>
            </a:endParaRPr>
          </a:p>
          <a:p>
            <a:endParaRPr lang="en-US" dirty="0" smtClean="0">
              <a:solidFill>
                <a:srgbClr val="FF0000"/>
              </a:solidFill>
            </a:endParaRPr>
          </a:p>
          <a:p>
            <a:r>
              <a:rPr lang="en-US" sz="1000"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 II.</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6</a:t>
            </a:fld>
            <a:endParaRPr lang="en-US" dirty="0"/>
          </a:p>
        </p:txBody>
      </p:sp>
    </p:spTree>
    <p:extLst>
      <p:ext uri="{BB962C8B-B14F-4D97-AF65-F5344CB8AC3E}">
        <p14:creationId xmlns:p14="http://schemas.microsoft.com/office/powerpoint/2010/main" val="373923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r>
              <a:rPr lang="en-US" i="1" baseline="0" dirty="0" smtClean="0">
                <a:latin typeface="Arial" panose="020B0604020202020204" pitchFamily="34" charset="0"/>
                <a:cs typeface="Arial" panose="020B0604020202020204" pitchFamily="34" charset="0"/>
              </a:rPr>
              <a:t> – with table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Additional Content Tip</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Do</a:t>
            </a:r>
            <a:r>
              <a:rPr lang="en-US" i="1" baseline="0" dirty="0" smtClean="0">
                <a:latin typeface="Arial" panose="020B0604020202020204" pitchFamily="34" charset="0"/>
                <a:cs typeface="Arial" panose="020B0604020202020204" pitchFamily="34" charset="0"/>
              </a:rPr>
              <a:t> not forget to add the source of information on </a:t>
            </a:r>
            <a:r>
              <a:rPr lang="en-US" i="1" u="sng" baseline="0" dirty="0" smtClean="0">
                <a:latin typeface="Arial" panose="020B0604020202020204" pitchFamily="34" charset="0"/>
                <a:cs typeface="Arial" panose="020B0604020202020204" pitchFamily="34" charset="0"/>
              </a:rPr>
              <a:t>any</a:t>
            </a:r>
            <a:r>
              <a:rPr lang="en-US" i="1" baseline="0" dirty="0" smtClean="0">
                <a:latin typeface="Arial" panose="020B0604020202020204" pitchFamily="34" charset="0"/>
                <a:cs typeface="Arial" panose="020B0604020202020204" pitchFamily="34" charset="0"/>
              </a:rPr>
              <a:t> slide where the information is borrowed. In this case, the bullets and table format are borrowed from Dr. Stephan Covey, a well-known educator. Credit to the originator should </a:t>
            </a:r>
            <a:r>
              <a:rPr lang="en-US" i="1" u="sng" baseline="0" dirty="0" smtClean="0">
                <a:latin typeface="Arial" panose="020B0604020202020204" pitchFamily="34" charset="0"/>
                <a:cs typeface="Arial" panose="020B0604020202020204" pitchFamily="34" charset="0"/>
              </a:rPr>
              <a:t>also</a:t>
            </a:r>
            <a:r>
              <a:rPr lang="en-US" i="1" baseline="0" dirty="0" smtClean="0">
                <a:latin typeface="Arial" panose="020B0604020202020204" pitchFamily="34" charset="0"/>
                <a:cs typeface="Arial" panose="020B0604020202020204" pitchFamily="34" charset="0"/>
              </a:rPr>
              <a:t> be given on the Lesson References slide near the end of the lesson. </a:t>
            </a:r>
            <a:endParaRPr lang="en-US" i="1"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7</a:t>
            </a:fld>
            <a:endParaRPr lang="en-US" dirty="0"/>
          </a:p>
        </p:txBody>
      </p:sp>
    </p:spTree>
    <p:extLst>
      <p:ext uri="{BB962C8B-B14F-4D97-AF65-F5344CB8AC3E}">
        <p14:creationId xmlns:p14="http://schemas.microsoft.com/office/powerpoint/2010/main" val="61960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r>
              <a:rPr lang="en-US" i="1" baseline="0" dirty="0" smtClean="0">
                <a:latin typeface="Arial" panose="020B0604020202020204" pitchFamily="34" charset="0"/>
                <a:cs typeface="Arial" panose="020B0604020202020204" pitchFamily="34" charset="0"/>
              </a:rPr>
              <a:t> – with graphic</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Graphics Tips</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graphics</a:t>
            </a:r>
            <a:r>
              <a:rPr lang="en-US" i="1" baseline="0" dirty="0" smtClean="0">
                <a:latin typeface="Arial" panose="020B0604020202020204" pitchFamily="34" charset="0"/>
                <a:cs typeface="Arial" panose="020B0604020202020204" pitchFamily="34" charset="0"/>
              </a:rPr>
              <a:t> that are clean and relevant to the content. </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Attribute any graphic used if it is not clip art.</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DO NOT use graphics that are not appropriate to the content (e.g., cartoon characters, images that are unrelated to the content, or any images that are derogatory in nature). </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To ensure that graphics are 508 compliant, add an </a:t>
            </a:r>
            <a:r>
              <a:rPr lang="en-US" i="1" baseline="0" dirty="0" err="1" smtClean="0">
                <a:latin typeface="Arial" panose="020B0604020202020204" pitchFamily="34" charset="0"/>
                <a:cs typeface="Arial" panose="020B0604020202020204" pitchFamily="34" charset="0"/>
              </a:rPr>
              <a:t>AlternateText</a:t>
            </a:r>
            <a:r>
              <a:rPr lang="en-US" i="1" baseline="0" dirty="0" smtClean="0">
                <a:latin typeface="Arial" panose="020B0604020202020204" pitchFamily="34" charset="0"/>
                <a:cs typeface="Arial" panose="020B0604020202020204" pitchFamily="34" charset="0"/>
              </a:rPr>
              <a:t> description to the image. For example, the Alt Text description for the image on this slide reads: “</a:t>
            </a:r>
            <a:r>
              <a:rPr lang="en-US" dirty="0" smtClean="0"/>
              <a:t>Man looking at road with </a:t>
            </a:r>
            <a:r>
              <a:rPr lang="en-US" dirty="0" err="1" smtClean="0"/>
              <a:t>roadsigns</a:t>
            </a:r>
            <a:r>
              <a:rPr lang="en-US" dirty="0" smtClean="0"/>
              <a:t> labeled with timelines: Now, in one hour, tomorrow, next week, next month, in 6 months.”</a:t>
            </a:r>
          </a:p>
          <a:p>
            <a:pPr marL="923087" lvl="1" indent="-228091">
              <a:buFont typeface="Arial" panose="020B0604020202020204" pitchFamily="34" charset="0"/>
              <a:buChar char="•"/>
            </a:pPr>
            <a:r>
              <a:rPr lang="en-US" i="1" dirty="0" smtClean="0"/>
              <a:t>To add</a:t>
            </a:r>
            <a:r>
              <a:rPr lang="en-US" i="1" baseline="0" dirty="0" smtClean="0"/>
              <a:t> Alternate Text to an image, right-click on the image and select “Alt Text” from the menu on the left. Follow the instructions.</a:t>
            </a:r>
            <a:endParaRPr lang="en-US" i="1" dirty="0"/>
          </a:p>
        </p:txBody>
      </p:sp>
      <p:sp>
        <p:nvSpPr>
          <p:cNvPr id="4" name="Slide Number Placeholder 3"/>
          <p:cNvSpPr>
            <a:spLocks noGrp="1"/>
          </p:cNvSpPr>
          <p:nvPr>
            <p:ph type="sldNum" sz="quarter" idx="10"/>
          </p:nvPr>
        </p:nvSpPr>
        <p:spPr/>
        <p:txBody>
          <a:bodyPr/>
          <a:lstStyle/>
          <a:p>
            <a:fld id="{03CECF49-2165-4CE7-B39E-10D80CF3C557}" type="slidenum">
              <a:rPr lang="en-US" smtClean="0"/>
              <a:t>8</a:t>
            </a:fld>
            <a:endParaRPr lang="en-US" dirty="0"/>
          </a:p>
        </p:txBody>
      </p:sp>
    </p:spTree>
    <p:extLst>
      <p:ext uri="{BB962C8B-B14F-4D97-AF65-F5344CB8AC3E}">
        <p14:creationId xmlns:p14="http://schemas.microsoft.com/office/powerpoint/2010/main" val="328312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marL="0" marR="0" indent="0" algn="l" defTabSz="931774"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Question/Activity Slide-Question Screen Example</a:t>
            </a:r>
          </a:p>
          <a:p>
            <a:endParaRPr lang="en-US" i="1" dirty="0" smtClean="0">
              <a:latin typeface="Arial" panose="020B0604020202020204" pitchFamily="34" charset="0"/>
              <a:cs typeface="Arial" panose="020B0604020202020204" pitchFamily="34" charset="0"/>
            </a:endParaRPr>
          </a:p>
          <a:p>
            <a:r>
              <a:rPr lang="en-US" sz="1200" i="1" dirty="0" smtClean="0">
                <a:latin typeface="Arial" panose="020B0604020202020204" pitchFamily="34" charset="0"/>
                <a:cs typeface="Arial" panose="020B0604020202020204" pitchFamily="34" charset="0"/>
              </a:rPr>
              <a:t>Question/Activity Tips:</a:t>
            </a:r>
          </a:p>
          <a:p>
            <a:pPr marL="465887" indent="-228091">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You should have at least one of these question/activity</a:t>
            </a:r>
            <a:r>
              <a:rPr lang="en-US" sz="1200" i="1" baseline="0" dirty="0" smtClean="0">
                <a:latin typeface="Arial" panose="020B0604020202020204" pitchFamily="34" charset="0"/>
                <a:cs typeface="Arial" panose="020B0604020202020204" pitchFamily="34" charset="0"/>
              </a:rPr>
              <a:t> </a:t>
            </a:r>
            <a:r>
              <a:rPr lang="en-US" sz="1200" i="1" dirty="0" smtClean="0">
                <a:latin typeface="Arial" panose="020B0604020202020204" pitchFamily="34" charset="0"/>
                <a:cs typeface="Arial" panose="020B0604020202020204" pitchFamily="34" charset="0"/>
              </a:rPr>
              <a:t>slides after each</a:t>
            </a:r>
            <a:r>
              <a:rPr lang="en-US" sz="1200" i="1" baseline="0" dirty="0" smtClean="0">
                <a:latin typeface="Arial" panose="020B0604020202020204" pitchFamily="34" charset="0"/>
                <a:cs typeface="Arial" panose="020B0604020202020204" pitchFamily="34" charset="0"/>
              </a:rPr>
              <a:t> set of content slides covering a learning objective.</a:t>
            </a:r>
          </a:p>
          <a:p>
            <a:pPr marL="465887" indent="-228091">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Review your question/activity to ensure it is directly linked to the particular lesson objective you are covering.</a:t>
            </a:r>
          </a:p>
          <a:p>
            <a:pPr marL="465887" indent="-228091">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Use current, realistic scenarios/examples.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smtClean="0">
                <a:latin typeface="Arial" panose="020B0604020202020204" pitchFamily="34" charset="0"/>
                <a:cs typeface="Arial" panose="020B0604020202020204" pitchFamily="34" charset="0"/>
              </a:rPr>
              <a:t>Make sure the correct answer(s) or possible answer(s) is/are</a:t>
            </a:r>
            <a:r>
              <a:rPr lang="en-US" sz="1200" i="1" baseline="0" dirty="0" smtClean="0">
                <a:latin typeface="Arial" panose="020B0604020202020204" pitchFamily="34" charset="0"/>
                <a:cs typeface="Arial" panose="020B0604020202020204" pitchFamily="34" charset="0"/>
              </a:rPr>
              <a:t> identified in the Lesson Plan.</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baseline="0" dirty="0" smtClean="0">
                <a:latin typeface="Arial" panose="020B0604020202020204" pitchFamily="34" charset="0"/>
                <a:cs typeface="Arial" panose="020B0604020202020204" pitchFamily="34" charset="0"/>
              </a:rPr>
              <a:t>In this example, the instructor could point out that the benefits include the ICARE value of “I care about performing my duties to the very best of my abilities.” </a:t>
            </a:r>
            <a:endParaRPr lang="en-US" sz="1200"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endParaRPr lang="en-US" sz="1200" i="1" dirty="0" smtClean="0">
              <a:latin typeface="Arial" panose="020B0604020202020204" pitchFamily="34" charset="0"/>
              <a:cs typeface="Arial" panose="020B0604020202020204" pitchFamily="34" charset="0"/>
            </a:endParaRPr>
          </a:p>
          <a:p>
            <a:pPr marL="237796"/>
            <a:r>
              <a:rPr lang="en-US" sz="1200" i="1" dirty="0" smtClean="0">
                <a:latin typeface="Arial" panose="020B0604020202020204" pitchFamily="34" charset="0"/>
                <a:cs typeface="Arial" panose="020B0604020202020204" pitchFamily="34" charset="0"/>
              </a:rPr>
              <a:t>When creating a PowerPoint presentation that will be used in a lesson for IWT:</a:t>
            </a:r>
          </a:p>
          <a:p>
            <a:pPr marL="462651" indent="-229708">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This slide will say, “WHITEBOARD ACTIVITY”  or “POLL QUESTION” depending on which type of activity you design.</a:t>
            </a:r>
          </a:p>
          <a:p>
            <a:pPr marL="462651" indent="-229708">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The text should be all CAPS in 32-point font, centered on the screen.</a:t>
            </a:r>
          </a:p>
          <a:p>
            <a:pPr marL="462651" indent="-229708">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You will add the question to the Lesson Plan, and a Course Advocate will create the actual whiteboard/poll question within the Lync session for presentation during the training.</a:t>
            </a:r>
          </a:p>
          <a:p>
            <a:endParaRPr lang="en-US" sz="1200" b="1" i="1" dirty="0" smtClean="0">
              <a:latin typeface="Arial" panose="020B0604020202020204" pitchFamily="34" charset="0"/>
              <a:cs typeface="Arial" panose="020B0604020202020204" pitchFamily="34" charset="0"/>
            </a:endParaRPr>
          </a:p>
          <a:p>
            <a:r>
              <a:rPr lang="en-US" sz="12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For additional information on the development of assessment items, you can review MIL-HDBK-29612-2A.</a:t>
            </a:r>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9</a:t>
            </a:fld>
            <a:endParaRPr lang="en-US" dirty="0"/>
          </a:p>
        </p:txBody>
      </p:sp>
    </p:spTree>
    <p:extLst>
      <p:ext uri="{BB962C8B-B14F-4D97-AF65-F5344CB8AC3E}">
        <p14:creationId xmlns:p14="http://schemas.microsoft.com/office/powerpoint/2010/main" val="1453145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cap="none" spc="0">
                <a:ln w="3175" cmpd="sng">
                  <a:solidFill>
                    <a:schemeClr val="tx2">
                      <a:lumMod val="75000"/>
                    </a:schemeClr>
                  </a:solidFill>
                  <a:prstDash val="solid"/>
                </a:ln>
                <a:solidFill>
                  <a:srgbClr val="FFFFFF"/>
                </a:solidFill>
                <a:effectLst>
                  <a:glow rad="63500">
                    <a:srgbClr val="7CB0F0">
                      <a:alpha val="40000"/>
                    </a:srgbClr>
                  </a:glow>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457496"/>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200400" y="6457496"/>
            <a:ext cx="2895600" cy="365125"/>
          </a:xfrm>
          <a:prstGeom prst="rect">
            <a:avLst/>
          </a:prstGeom>
        </p:spPr>
        <p:txBody>
          <a:bodyPr/>
          <a:lstStyle>
            <a:lvl1pPr algn="ctr">
              <a:defRPr/>
            </a:lvl1pPr>
          </a:lstStyle>
          <a:p>
            <a:r>
              <a:rPr lang="en-US" dirty="0" smtClean="0"/>
              <a:t>Lesson Title</a:t>
            </a:r>
            <a:endParaRPr lang="en-US" dirty="0"/>
          </a:p>
        </p:txBody>
      </p:sp>
      <p:sp>
        <p:nvSpPr>
          <p:cNvPr id="6" name="Slide Number Placeholder 5"/>
          <p:cNvSpPr>
            <a:spLocks noGrp="1"/>
          </p:cNvSpPr>
          <p:nvPr>
            <p:ph type="sldNum" sz="quarter" idx="12"/>
          </p:nvPr>
        </p:nvSpPr>
        <p:spPr>
          <a:xfrm>
            <a:off x="6553200" y="6457496"/>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361560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0668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934200" y="6602268"/>
            <a:ext cx="2133600" cy="331932"/>
          </a:xfrm>
          <a:prstGeom prst="rect">
            <a:avLst/>
          </a:prstGeom>
        </p:spPr>
        <p:txBody>
          <a:bodyPr/>
          <a:lstStyle>
            <a:lvl1pPr algn="r">
              <a:defRPr sz="1400">
                <a:solidFill>
                  <a:schemeClr val="bg1"/>
                </a:solidFill>
              </a:defRPr>
            </a:lvl1pPr>
          </a:lstStyle>
          <a:p>
            <a:fld id="{3FE40F6C-36E6-4965-9D21-698197C3108F}" type="slidenum">
              <a:rPr lang="en-US" smtClean="0"/>
              <a:pPr/>
              <a:t>‹#›</a:t>
            </a:fld>
            <a:endParaRPr lang="en-US" dirty="0"/>
          </a:p>
        </p:txBody>
      </p:sp>
      <p:sp>
        <p:nvSpPr>
          <p:cNvPr id="7" name="Footer Placeholder 4"/>
          <p:cNvSpPr>
            <a:spLocks noGrp="1"/>
          </p:cNvSpPr>
          <p:nvPr>
            <p:ph type="ftr" sz="quarter" idx="3"/>
          </p:nvPr>
        </p:nvSpPr>
        <p:spPr>
          <a:xfrm>
            <a:off x="76200" y="6591100"/>
            <a:ext cx="4272643" cy="229001"/>
          </a:xfrm>
          <a:prstGeom prst="rect">
            <a:avLst/>
          </a:prstGeom>
        </p:spPr>
        <p:txBody>
          <a:bodyPr/>
          <a:lstStyle>
            <a:lvl1pPr algn="l">
              <a:defRPr sz="1200"/>
            </a:lvl1pPr>
          </a:lstStyle>
          <a:p>
            <a:r>
              <a:rPr lang="en-US" sz="1400" dirty="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543118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656728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2800" b="1" kern="1200" cap="none" spc="0">
          <a:ln w="3175" cmpd="sng">
            <a:noFill/>
            <a:prstDash val="solid"/>
          </a:ln>
          <a:solidFill>
            <a:srgbClr val="000066"/>
          </a:solidFill>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ime-management-guide.com/pla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va.gov/ica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3600"/>
            <a:ext cx="7772400" cy="1470025"/>
          </a:xfrm>
        </p:spPr>
        <p:txBody>
          <a:bodyPr/>
          <a:lstStyle/>
          <a:p>
            <a:r>
              <a:rPr lang="en-US" dirty="0"/>
              <a:t>[Standardized Training </a:t>
            </a:r>
            <a:r>
              <a:rPr lang="en-US" dirty="0" smtClean="0"/>
              <a:t>Template]</a:t>
            </a:r>
            <a:endParaRPr lang="en-US" dirty="0"/>
          </a:p>
        </p:txBody>
      </p:sp>
      <p:sp>
        <p:nvSpPr>
          <p:cNvPr id="5" name="Title 1"/>
          <p:cNvSpPr txBox="1">
            <a:spLocks/>
          </p:cNvSpPr>
          <p:nvPr/>
        </p:nvSpPr>
        <p:spPr>
          <a:xfrm>
            <a:off x="838200" y="2307770"/>
            <a:ext cx="7772400" cy="15022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800" b="1" kern="1200" cap="none" spc="0">
                <a:ln w="3175" cmpd="sng">
                  <a:solidFill>
                    <a:schemeClr val="tx2">
                      <a:lumMod val="75000"/>
                    </a:schemeClr>
                  </a:solidFill>
                  <a:prstDash val="solid"/>
                </a:ln>
                <a:solidFill>
                  <a:srgbClr val="FFFFFF"/>
                </a:solidFill>
                <a:effectLst>
                  <a:glow rad="63500">
                    <a:srgbClr val="7CB0F0">
                      <a:alpha val="40000"/>
                    </a:srgbClr>
                  </a:glow>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endParaRPr lang="en-US" sz="2800" dirty="0" smtClean="0"/>
          </a:p>
          <a:p>
            <a:endParaRPr lang="en-US" sz="2800" dirty="0"/>
          </a:p>
          <a:p>
            <a:r>
              <a:rPr lang="en-US" sz="2800" dirty="0" smtClean="0"/>
              <a:t>[Lesson Title]</a:t>
            </a:r>
            <a:endParaRPr lang="en-US" sz="2800" dirty="0"/>
          </a:p>
        </p:txBody>
      </p:sp>
      <p:sp>
        <p:nvSpPr>
          <p:cNvPr id="6" name="Subtitle 2"/>
          <p:cNvSpPr>
            <a:spLocks noGrp="1"/>
          </p:cNvSpPr>
          <p:nvPr>
            <p:ph type="subTitle" idx="1"/>
          </p:nvPr>
        </p:nvSpPr>
        <p:spPr>
          <a:xfrm>
            <a:off x="1371600" y="3886200"/>
            <a:ext cx="6400800" cy="1752600"/>
          </a:xfrm>
        </p:spPr>
        <p:txBody>
          <a:bodyPr/>
          <a:lstStyle/>
          <a:p>
            <a:r>
              <a:rPr lang="en-US" dirty="0" smtClean="0"/>
              <a:t>[Design Notes Included in Notes Page View]</a:t>
            </a:r>
            <a:endParaRPr lang="en-US" dirty="0"/>
          </a:p>
        </p:txBody>
      </p:sp>
      <p:sp>
        <p:nvSpPr>
          <p:cNvPr id="7" name="TextBox 6"/>
          <p:cNvSpPr txBox="1"/>
          <p:nvPr/>
        </p:nvSpPr>
        <p:spPr>
          <a:xfrm>
            <a:off x="457200" y="304800"/>
            <a:ext cx="2971800" cy="1477328"/>
          </a:xfrm>
          <a:prstGeom prst="rect">
            <a:avLst/>
          </a:prstGeom>
          <a:solidFill>
            <a:srgbClr val="FFFF00"/>
          </a:solidFill>
          <a:ln>
            <a:solidFill>
              <a:schemeClr val="tx1"/>
            </a:solidFill>
          </a:ln>
        </p:spPr>
        <p:txBody>
          <a:bodyPr wrap="square" rtlCol="0">
            <a:spAutoFit/>
          </a:bodyPr>
          <a:lstStyle/>
          <a:p>
            <a:pPr algn="ctr"/>
            <a:r>
              <a:rPr lang="en-US" b="1" dirty="0" smtClean="0"/>
              <a:t>This template contains design notes for the instructor in the Notes Page view. Please ensure that you have the Notes Page open.  </a:t>
            </a:r>
            <a:endParaRPr lang="en-US" b="1" dirty="0"/>
          </a:p>
        </p:txBody>
      </p:sp>
    </p:spTree>
    <p:extLst>
      <p:ext uri="{BB962C8B-B14F-4D97-AF65-F5344CB8AC3E}">
        <p14:creationId xmlns:p14="http://schemas.microsoft.com/office/powerpoint/2010/main" val="559551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Activity – Prioritizing Tasks</a:t>
            </a:r>
          </a:p>
        </p:txBody>
      </p:sp>
      <p:sp>
        <p:nvSpPr>
          <p:cNvPr id="4" name="Slide Number Placeholder 3"/>
          <p:cNvSpPr>
            <a:spLocks noGrp="1"/>
          </p:cNvSpPr>
          <p:nvPr>
            <p:ph type="sldNum" sz="quarter" idx="12"/>
          </p:nvPr>
        </p:nvSpPr>
        <p:spPr/>
        <p:txBody>
          <a:bodyPr/>
          <a:lstStyle/>
          <a:p>
            <a:fld id="{3FE40F6C-36E6-4965-9D21-698197C3108F}" type="slidenum">
              <a:rPr lang="en-US" smtClean="0"/>
              <a:pPr/>
              <a:t>10</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
        <p:nvSpPr>
          <p:cNvPr id="6" name="Content Placeholder 2"/>
          <p:cNvSpPr txBox="1">
            <a:spLocks/>
          </p:cNvSpPr>
          <p:nvPr/>
        </p:nvSpPr>
        <p:spPr>
          <a:xfrm>
            <a:off x="460744" y="1117601"/>
            <a:ext cx="8261498" cy="4876800"/>
          </a:xfrm>
          <a:prstGeom prst="rect">
            <a:avLst/>
          </a:prstGeom>
          <a:solidFill>
            <a:srgbClr val="7CB0F0"/>
          </a:solidFill>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8000" b="1" dirty="0" smtClean="0">
                <a:latin typeface="Arial" panose="020B0604020202020204" pitchFamily="34" charset="0"/>
              </a:rPr>
              <a:t>SCENARIO:</a:t>
            </a: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There is a presentation you must complete by the end of the day. It is 8 am. You must complete the work by 4 pm. You know you need 4 hours for research and 2 hours to develop.</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An employee enters your office with an emergency dealing with a client. It will require you to spend approximately 30 minutes communicating back and forth with the client and employee.</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Suddenly, you receive an email message from your supervisor asking for last quarter’s total training hours for all of your employees. Your supervisor needs this information first thing the next morning, and you know it will take you 15 minutes to run the report and send it to her.</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Further, you are in charge of the upcoming canned food drive and need to send an announcement to everyone in the office with information about the event. The deadline for collecting items is three days from today.</a:t>
            </a:r>
            <a:endParaRPr lang="en-US" sz="8000" dirty="0">
              <a:latin typeface="Arial" panose="020B0604020202020204" pitchFamily="34" charset="0"/>
            </a:endParaRPr>
          </a:p>
        </p:txBody>
      </p:sp>
    </p:spTree>
    <p:extLst>
      <p:ext uri="{BB962C8B-B14F-4D97-AF65-F5344CB8AC3E}">
        <p14:creationId xmlns:p14="http://schemas.microsoft.com/office/powerpoint/2010/main" val="353580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Group </a:t>
            </a:r>
            <a:r>
              <a:rPr lang="en-US" dirty="0"/>
              <a:t>Activity – Develop an Action Plan</a:t>
            </a:r>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latin typeface="Arial" panose="020B0604020202020204" pitchFamily="34" charset="0"/>
              </a:rPr>
              <a:t>DIRECTIONS:</a:t>
            </a:r>
          </a:p>
          <a:p>
            <a:r>
              <a:rPr lang="en-US" sz="2600" dirty="0">
                <a:latin typeface="Arial" panose="020B0604020202020204" pitchFamily="34" charset="0"/>
              </a:rPr>
              <a:t>Meet in your small groups and select one person’s typical work-week.  (This should be a list of tasks the person deals with in a five-day period.)</a:t>
            </a:r>
          </a:p>
          <a:p>
            <a:r>
              <a:rPr lang="en-US" sz="2600" dirty="0">
                <a:latin typeface="Arial" panose="020B0604020202020204" pitchFamily="34" charset="0"/>
              </a:rPr>
              <a:t>Create an Action Plan based on what you learned in class today.  </a:t>
            </a:r>
          </a:p>
          <a:p>
            <a:r>
              <a:rPr lang="en-US" sz="2600" dirty="0">
                <a:latin typeface="Arial" panose="020B0604020202020204" pitchFamily="34" charset="0"/>
              </a:rPr>
              <a:t>Be sure that you consider the following when developing your group’s Action Plan:</a:t>
            </a:r>
          </a:p>
          <a:p>
            <a:pPr lvl="1"/>
            <a:r>
              <a:rPr lang="en-US" sz="2600" dirty="0">
                <a:latin typeface="Arial" panose="020B0604020202020204" pitchFamily="34" charset="0"/>
              </a:rPr>
              <a:t>Prioritization of tasks based on importance</a:t>
            </a:r>
          </a:p>
          <a:p>
            <a:pPr lvl="1"/>
            <a:r>
              <a:rPr lang="en-US" sz="2600" dirty="0">
                <a:latin typeface="Arial" panose="020B0604020202020204" pitchFamily="34" charset="0"/>
              </a:rPr>
              <a:t>Realistic due dates and times</a:t>
            </a:r>
          </a:p>
          <a:p>
            <a:endParaRPr lang="en-US" sz="2600" dirty="0">
              <a:latin typeface="Arial" panose="020B0604020202020204" pitchFamily="34" charset="0"/>
            </a:endParaRPr>
          </a:p>
          <a:p>
            <a:r>
              <a:rPr lang="en-US" sz="2600" dirty="0">
                <a:latin typeface="Arial" panose="020B0604020202020204" pitchFamily="34" charset="0"/>
              </a:rPr>
              <a:t>Time allotted:  45 minutes</a:t>
            </a:r>
          </a:p>
          <a:p>
            <a:pPr marL="0" indent="0">
              <a:buNone/>
            </a:pPr>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11</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415334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References</a:t>
            </a:r>
          </a:p>
        </p:txBody>
      </p:sp>
      <p:sp>
        <p:nvSpPr>
          <p:cNvPr id="3" name="Content Placeholder 2"/>
          <p:cNvSpPr>
            <a:spLocks noGrp="1"/>
          </p:cNvSpPr>
          <p:nvPr>
            <p:ph idx="1"/>
          </p:nvPr>
        </p:nvSpPr>
        <p:spPr/>
        <p:txBody>
          <a:bodyPr/>
          <a:lstStyle/>
          <a:p>
            <a:pPr lvl="0"/>
            <a:r>
              <a:rPr lang="en-US" dirty="0">
                <a:latin typeface="Arial" panose="020B0604020202020204" pitchFamily="34" charset="0"/>
              </a:rPr>
              <a:t>Covey, S. R. (1989</a:t>
            </a:r>
            <a:r>
              <a:rPr lang="en-US" dirty="0" smtClean="0">
                <a:latin typeface="Arial" panose="020B0604020202020204" pitchFamily="34" charset="0"/>
              </a:rPr>
              <a:t>). The </a:t>
            </a:r>
            <a:r>
              <a:rPr lang="en-US" dirty="0">
                <a:latin typeface="Arial" panose="020B0604020202020204" pitchFamily="34" charset="0"/>
              </a:rPr>
              <a:t>Seven Habits of Highly Effective People. NY: Free Press. </a:t>
            </a:r>
          </a:p>
          <a:p>
            <a:pPr lvl="0"/>
            <a:r>
              <a:rPr lang="en-US" dirty="0">
                <a:latin typeface="Arial" panose="020B0604020202020204" pitchFamily="34" charset="0"/>
              </a:rPr>
              <a:t>How to write an Action Plan. (2002). Retrieved from </a:t>
            </a:r>
            <a:r>
              <a:rPr lang="en-US" dirty="0">
                <a:latin typeface="Arial" panose="020B0604020202020204" pitchFamily="34" charset="0"/>
                <a:hlinkClick r:id="rId3"/>
              </a:rPr>
              <a:t>http://www.time-management-guide.com/plan.html</a:t>
            </a:r>
            <a:r>
              <a:rPr lang="en-US" dirty="0">
                <a:latin typeface="Arial" panose="020B0604020202020204" pitchFamily="34" charset="0"/>
              </a:rPr>
              <a:t> 	</a:t>
            </a:r>
          </a:p>
          <a:p>
            <a:pPr lvl="0"/>
            <a:r>
              <a:rPr lang="en-US" dirty="0">
                <a:latin typeface="Arial" panose="020B0604020202020204" pitchFamily="34" charset="0"/>
              </a:rPr>
              <a:t>I CARE Core Values (2014). Retrieved from </a:t>
            </a:r>
            <a:r>
              <a:rPr lang="en-US" dirty="0">
                <a:latin typeface="Arial" panose="020B0604020202020204" pitchFamily="34" charset="0"/>
                <a:hlinkClick r:id="rId4"/>
              </a:rPr>
              <a:t>http://www.va.gov/icare/</a:t>
            </a:r>
            <a:endParaRPr lang="en-US"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12</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303816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rPr>
              <a:t>Today you:</a:t>
            </a:r>
          </a:p>
          <a:p>
            <a:pPr lvl="0"/>
            <a:r>
              <a:rPr lang="en-US" dirty="0" smtClean="0">
                <a:latin typeface="Arial" panose="020B0604020202020204" pitchFamily="34" charset="0"/>
              </a:rPr>
              <a:t>Differentiated </a:t>
            </a:r>
            <a:r>
              <a:rPr lang="en-US" dirty="0">
                <a:latin typeface="Arial" panose="020B0604020202020204" pitchFamily="34" charset="0"/>
              </a:rPr>
              <a:t>among urgent, non-urgent, important, and non-important tasks</a:t>
            </a:r>
          </a:p>
          <a:p>
            <a:pPr lvl="0"/>
            <a:r>
              <a:rPr lang="en-US" dirty="0">
                <a:latin typeface="Arial" panose="020B0604020202020204" pitchFamily="34" charset="0"/>
              </a:rPr>
              <a:t>Prioritized tasks for effective time management given a set of scenarios</a:t>
            </a:r>
          </a:p>
          <a:p>
            <a:r>
              <a:rPr lang="en-US" dirty="0">
                <a:latin typeface="Arial" panose="020B0604020202020204" pitchFamily="34" charset="0"/>
              </a:rPr>
              <a:t>Developed an Action Plan for a typical work week </a:t>
            </a:r>
          </a:p>
          <a:p>
            <a:pPr marL="0" indent="0">
              <a:buNone/>
            </a:pPr>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13</a:t>
            </a:fld>
            <a:endParaRPr lang="en-US" dirty="0"/>
          </a:p>
        </p:txBody>
      </p:sp>
      <p:sp>
        <p:nvSpPr>
          <p:cNvPr id="5" name="Footer Placeholder 4"/>
          <p:cNvSpPr>
            <a:spLocks noGrp="1"/>
          </p:cNvSpPr>
          <p:nvPr>
            <p:ph type="ftr" sz="quarter" idx="3"/>
          </p:nvPr>
        </p:nvSpPr>
        <p:spPr/>
        <p:txBody>
          <a:bodyPr/>
          <a:lstStyle/>
          <a:p>
            <a:r>
              <a:rPr lang="en-US" sz="1400" dirty="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280456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3FE40F6C-36E6-4965-9D21-698197C3108F}" type="slidenum">
              <a:rPr lang="en-US" smtClean="0"/>
              <a:pPr/>
              <a:t>14</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400708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TMS Assessment and Survey</a:t>
            </a:r>
          </a:p>
        </p:txBody>
      </p:sp>
      <p:sp>
        <p:nvSpPr>
          <p:cNvPr id="3" name="Content Placeholder 2"/>
          <p:cNvSpPr>
            <a:spLocks noGrp="1"/>
          </p:cNvSpPr>
          <p:nvPr>
            <p:ph idx="1"/>
          </p:nvPr>
        </p:nvSpPr>
        <p:spPr/>
        <p:txBody>
          <a:bodyPr/>
          <a:lstStyle/>
          <a:p>
            <a:r>
              <a:rPr lang="en-US" dirty="0">
                <a:latin typeface="Arial" panose="020B0604020202020204" pitchFamily="34" charset="0"/>
              </a:rPr>
              <a:t>The assessment and survey have been assigned to you in TMS.</a:t>
            </a:r>
          </a:p>
          <a:p>
            <a:r>
              <a:rPr lang="en-US" dirty="0">
                <a:latin typeface="Arial" panose="020B0604020202020204" pitchFamily="34" charset="0"/>
              </a:rPr>
              <a:t>The assessment is comprised of 25 scenario-based questions.</a:t>
            </a:r>
          </a:p>
          <a:p>
            <a:r>
              <a:rPr lang="en-US" dirty="0">
                <a:latin typeface="Arial" panose="020B0604020202020204" pitchFamily="34" charset="0"/>
              </a:rPr>
              <a:t>The questions are based on the information you learned today.</a:t>
            </a:r>
          </a:p>
          <a:p>
            <a:r>
              <a:rPr lang="en-US" dirty="0">
                <a:latin typeface="Arial" panose="020B0604020202020204" pitchFamily="34" charset="0"/>
              </a:rPr>
              <a:t>You should be able to complete the assessment and survey within one hour.</a:t>
            </a:r>
          </a:p>
          <a:p>
            <a:r>
              <a:rPr lang="en-US" dirty="0">
                <a:latin typeface="Arial" panose="020B0604020202020204" pitchFamily="34" charset="0"/>
              </a:rPr>
              <a:t>Be sure to complete both the assessment and the survey in TMS to receive credit for this training.</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15</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30914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Today’s Training</a:t>
            </a:r>
          </a:p>
        </p:txBody>
      </p:sp>
      <p:sp>
        <p:nvSpPr>
          <p:cNvPr id="4" name="Slide Number Placeholder 3"/>
          <p:cNvSpPr>
            <a:spLocks noGrp="1"/>
          </p:cNvSpPr>
          <p:nvPr>
            <p:ph type="sldNum" sz="quarter" idx="12"/>
          </p:nvPr>
        </p:nvSpPr>
        <p:spPr>
          <a:xfrm>
            <a:off x="6934200" y="6606936"/>
            <a:ext cx="2133600" cy="441802"/>
          </a:xfrm>
        </p:spPr>
        <p:txBody>
          <a:bodyPr/>
          <a:lstStyle/>
          <a:p>
            <a:fld id="{3FE40F6C-36E6-4965-9D21-698197C3108F}" type="slidenum">
              <a:rPr lang="en-US" smtClean="0"/>
              <a:pPr/>
              <a:t>2</a:t>
            </a:fld>
            <a:endParaRPr lang="en-US" dirty="0"/>
          </a:p>
        </p:txBody>
      </p:sp>
      <p:sp>
        <p:nvSpPr>
          <p:cNvPr id="5" name="Footer Placeholder 4"/>
          <p:cNvSpPr>
            <a:spLocks noGrp="1"/>
          </p:cNvSpPr>
          <p:nvPr>
            <p:ph type="ftr" sz="quarter" idx="3"/>
          </p:nvPr>
        </p:nvSpPr>
        <p:spPr/>
        <p:txBody>
          <a:bodyPr/>
          <a:lstStyle/>
          <a:p>
            <a:r>
              <a:rPr lang="en-US" sz="1400" dirty="0" smtClean="0">
                <a:solidFill>
                  <a:schemeClr val="bg1"/>
                </a:solidFill>
              </a:rPr>
              <a:t>Lesson Title</a:t>
            </a:r>
            <a:endParaRPr lang="en-US" sz="1400" dirty="0">
              <a:solidFill>
                <a:schemeClr val="bg1"/>
              </a:solidFill>
            </a:endParaRPr>
          </a:p>
        </p:txBody>
      </p:sp>
      <p:sp>
        <p:nvSpPr>
          <p:cNvPr id="7" name="Rectangle 6"/>
          <p:cNvSpPr/>
          <p:nvPr/>
        </p:nvSpPr>
        <p:spPr>
          <a:xfrm>
            <a:off x="2558854" y="990600"/>
            <a:ext cx="4026295" cy="461665"/>
          </a:xfrm>
          <a:prstGeom prst="rect">
            <a:avLst/>
          </a:prstGeom>
        </p:spPr>
        <p:txBody>
          <a:bodyPr wrap="none">
            <a:spAutoFit/>
          </a:bodyPr>
          <a:lstStyle/>
          <a:p>
            <a:pPr algn="ctr"/>
            <a:r>
              <a:rPr lang="en-US" sz="2400" b="1" dirty="0">
                <a:ln w="3175" cmpd="sng">
                  <a:noFill/>
                  <a:prstDash val="solid"/>
                </a:ln>
                <a:latin typeface="Arial" panose="020B0604020202020204" pitchFamily="34" charset="0"/>
                <a:cs typeface="Arial" panose="020B0604020202020204" pitchFamily="34" charset="0"/>
              </a:rPr>
              <a:t>Time Management Lesson</a:t>
            </a:r>
          </a:p>
        </p:txBody>
      </p:sp>
      <p:sp>
        <p:nvSpPr>
          <p:cNvPr id="8" name="Content Placeholder 11"/>
          <p:cNvSpPr>
            <a:spLocks noGrp="1"/>
          </p:cNvSpPr>
          <p:nvPr>
            <p:ph idx="1"/>
          </p:nvPr>
        </p:nvSpPr>
        <p:spPr>
          <a:xfrm>
            <a:off x="609600" y="1470819"/>
            <a:ext cx="8229600" cy="4525963"/>
          </a:xfrm>
        </p:spPr>
        <p:txBody>
          <a:bodyPr/>
          <a:lstStyle/>
          <a:p>
            <a:endParaRPr lang="en-US" dirty="0">
              <a:latin typeface="Arial" panose="020B0604020202020204" pitchFamily="34" charset="0"/>
            </a:endParaRPr>
          </a:p>
        </p:txBody>
      </p:sp>
      <p:grpSp>
        <p:nvGrpSpPr>
          <p:cNvPr id="9" name="Group 8"/>
          <p:cNvGrpSpPr/>
          <p:nvPr/>
        </p:nvGrpSpPr>
        <p:grpSpPr>
          <a:xfrm>
            <a:off x="2838893" y="2514600"/>
            <a:ext cx="1752600" cy="3505199"/>
            <a:chOff x="914400" y="2514600"/>
            <a:chExt cx="1752600" cy="3505199"/>
          </a:xfrm>
        </p:grpSpPr>
        <p:sp>
          <p:nvSpPr>
            <p:cNvPr id="10" name="Rounded Rectangle 9"/>
            <p:cNvSpPr/>
            <p:nvPr/>
          </p:nvSpPr>
          <p:spPr>
            <a:xfrm>
              <a:off x="914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Goal Setting</a:t>
              </a:r>
            </a:p>
          </p:txBody>
        </p:sp>
        <p:grpSp>
          <p:nvGrpSpPr>
            <p:cNvPr id="11" name="Group 10"/>
            <p:cNvGrpSpPr/>
            <p:nvPr/>
          </p:nvGrpSpPr>
          <p:grpSpPr>
            <a:xfrm>
              <a:off x="1066798" y="3768356"/>
              <a:ext cx="1524002" cy="2251443"/>
              <a:chOff x="1066798" y="4114800"/>
              <a:chExt cx="1524002" cy="2099043"/>
            </a:xfrm>
            <a:solidFill>
              <a:schemeClr val="bg1">
                <a:lumMod val="85000"/>
              </a:schemeClr>
            </a:solidFill>
          </p:grpSpPr>
          <p:sp>
            <p:nvSpPr>
              <p:cNvPr id="14" name="Rectangle 13"/>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16" name="Rectangle 15"/>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17" name="Rectangle 16"/>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18" name="Rectangle 17"/>
              <p:cNvSpPr/>
              <p:nvPr/>
            </p:nvSpPr>
            <p:spPr>
              <a:xfrm>
                <a:off x="1066798" y="5985243"/>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12" name="Rectangle 11"/>
            <p:cNvSpPr/>
            <p:nvPr/>
          </p:nvSpPr>
          <p:spPr>
            <a:xfrm>
              <a:off x="1066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sp>
          <p:nvSpPr>
            <p:cNvPr id="13" name="Rectangle 12"/>
            <p:cNvSpPr/>
            <p:nvPr/>
          </p:nvSpPr>
          <p:spPr>
            <a:xfrm>
              <a:off x="1348404" y="4111823"/>
              <a:ext cx="907621" cy="307777"/>
            </a:xfrm>
            <a:prstGeom prst="rect">
              <a:avLst/>
            </a:prstGeom>
          </p:spPr>
          <p:txBody>
            <a:bodyPr wrap="none">
              <a:spAutoFit/>
            </a:bodyPr>
            <a:lstStyle/>
            <a:p>
              <a:pPr algn="ctr"/>
              <a:r>
                <a:rPr lang="en-US" sz="1400" dirty="0" smtClean="0"/>
                <a:t>Definition</a:t>
              </a:r>
              <a:endParaRPr lang="en-US" sz="1400" dirty="0"/>
            </a:p>
          </p:txBody>
        </p:sp>
      </p:grpSp>
      <p:grpSp>
        <p:nvGrpSpPr>
          <p:cNvPr id="19" name="Group 18"/>
          <p:cNvGrpSpPr/>
          <p:nvPr/>
        </p:nvGrpSpPr>
        <p:grpSpPr>
          <a:xfrm>
            <a:off x="762000" y="2514600"/>
            <a:ext cx="1752600" cy="3505200"/>
            <a:chOff x="2819400" y="2514600"/>
            <a:chExt cx="1752600" cy="3505200"/>
          </a:xfrm>
        </p:grpSpPr>
        <p:sp>
          <p:nvSpPr>
            <p:cNvPr id="20" name="Rounded Rectangle 19"/>
            <p:cNvSpPr/>
            <p:nvPr/>
          </p:nvSpPr>
          <p:spPr>
            <a:xfrm>
              <a:off x="2819400" y="2514600"/>
              <a:ext cx="1752600" cy="1066800"/>
            </a:xfrm>
            <a:prstGeom prst="roundRect">
              <a:avLst/>
            </a:prstGeom>
            <a:solidFill>
              <a:schemeClr val="bg1">
                <a:lumMod val="85000"/>
              </a:schemeClr>
            </a:solid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Time Management</a:t>
              </a:r>
              <a:endParaRPr lang="en-US" sz="1600" dirty="0">
                <a:solidFill>
                  <a:schemeClr val="tx1"/>
                </a:solidFill>
              </a:endParaRPr>
            </a:p>
          </p:txBody>
        </p:sp>
        <p:grpSp>
          <p:nvGrpSpPr>
            <p:cNvPr id="21" name="Group 20"/>
            <p:cNvGrpSpPr/>
            <p:nvPr/>
          </p:nvGrpSpPr>
          <p:grpSpPr>
            <a:xfrm>
              <a:off x="2971798" y="3751758"/>
              <a:ext cx="1524002" cy="2268042"/>
              <a:chOff x="1066798" y="4114800"/>
              <a:chExt cx="1524002" cy="2114518"/>
            </a:xfrm>
            <a:solidFill>
              <a:schemeClr val="bg1">
                <a:lumMod val="85000"/>
              </a:schemeClr>
            </a:solidFill>
            <a:effectLst>
              <a:glow rad="63500">
                <a:schemeClr val="accent2">
                  <a:satMod val="175000"/>
                  <a:alpha val="40000"/>
                </a:schemeClr>
              </a:glow>
            </a:effectLst>
          </p:grpSpPr>
          <p:sp>
            <p:nvSpPr>
              <p:cNvPr id="24" name="Rectangle 23"/>
              <p:cNvSpPr/>
              <p:nvPr/>
            </p:nvSpPr>
            <p:spPr>
              <a:xfrm>
                <a:off x="1066799" y="4419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p:cNvSpPr/>
              <p:nvPr/>
            </p:nvSpPr>
            <p:spPr>
              <a:xfrm>
                <a:off x="1066800" y="4800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26" name="Rectangle 25"/>
              <p:cNvSpPr/>
              <p:nvPr/>
            </p:nvSpPr>
            <p:spPr>
              <a:xfrm>
                <a:off x="1066799" y="5181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27" name="Rectangle 26"/>
              <p:cNvSpPr/>
              <p:nvPr/>
            </p:nvSpPr>
            <p:spPr>
              <a:xfrm>
                <a:off x="1066798" y="4114800"/>
                <a:ext cx="1524002" cy="2286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28" name="Rectangle 27"/>
              <p:cNvSpPr/>
              <p:nvPr/>
            </p:nvSpPr>
            <p:spPr>
              <a:xfrm>
                <a:off x="1066798" y="6000718"/>
                <a:ext cx="1524002" cy="2286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22" name="Rectangle 21"/>
            <p:cNvSpPr/>
            <p:nvPr/>
          </p:nvSpPr>
          <p:spPr>
            <a:xfrm>
              <a:off x="3255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23" name="Rectangle 22"/>
            <p:cNvSpPr/>
            <p:nvPr/>
          </p:nvSpPr>
          <p:spPr>
            <a:xfrm>
              <a:off x="2971800" y="5334000"/>
              <a:ext cx="1524000" cy="3048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grpSp>
        <p:nvGrpSpPr>
          <p:cNvPr id="29" name="Group 28"/>
          <p:cNvGrpSpPr/>
          <p:nvPr/>
        </p:nvGrpSpPr>
        <p:grpSpPr>
          <a:xfrm>
            <a:off x="4724400" y="2514600"/>
            <a:ext cx="1752600" cy="3505200"/>
            <a:chOff x="4724400" y="2514600"/>
            <a:chExt cx="1752600" cy="3505200"/>
          </a:xfrm>
        </p:grpSpPr>
        <p:sp>
          <p:nvSpPr>
            <p:cNvPr id="30" name="Rounded Rectangle 29"/>
            <p:cNvSpPr/>
            <p:nvPr/>
          </p:nvSpPr>
          <p:spPr>
            <a:xfrm>
              <a:off x="4724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Conflict Resolution Skills </a:t>
              </a:r>
              <a:endParaRPr lang="en-US" sz="1600" dirty="0">
                <a:solidFill>
                  <a:schemeClr val="tx1"/>
                </a:solidFill>
              </a:endParaRPr>
            </a:p>
          </p:txBody>
        </p:sp>
        <p:grpSp>
          <p:nvGrpSpPr>
            <p:cNvPr id="31" name="Group 30"/>
            <p:cNvGrpSpPr/>
            <p:nvPr/>
          </p:nvGrpSpPr>
          <p:grpSpPr>
            <a:xfrm>
              <a:off x="4876798" y="3751758"/>
              <a:ext cx="1524002" cy="2268042"/>
              <a:chOff x="1066798" y="4114800"/>
              <a:chExt cx="1524002" cy="2114518"/>
            </a:xfrm>
            <a:solidFill>
              <a:schemeClr val="bg1">
                <a:lumMod val="85000"/>
              </a:schemeClr>
            </a:solidFill>
          </p:grpSpPr>
          <p:sp>
            <p:nvSpPr>
              <p:cNvPr id="34" name="Rectangle 33"/>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36" name="Rectangle 35"/>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37" name="Rectangle 36"/>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38" name="Rectangle 37"/>
              <p:cNvSpPr/>
              <p:nvPr/>
            </p:nvSpPr>
            <p:spPr>
              <a:xfrm>
                <a:off x="1066798" y="6000718"/>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32" name="Rectangle 31"/>
            <p:cNvSpPr/>
            <p:nvPr/>
          </p:nvSpPr>
          <p:spPr>
            <a:xfrm>
              <a:off x="5160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33" name="Rectangle 32"/>
            <p:cNvSpPr/>
            <p:nvPr/>
          </p:nvSpPr>
          <p:spPr>
            <a:xfrm>
              <a:off x="4876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grpSp>
        <p:nvGrpSpPr>
          <p:cNvPr id="39" name="Group 38"/>
          <p:cNvGrpSpPr/>
          <p:nvPr/>
        </p:nvGrpSpPr>
        <p:grpSpPr>
          <a:xfrm>
            <a:off x="6629400" y="2514600"/>
            <a:ext cx="1752600" cy="3505201"/>
            <a:chOff x="6629400" y="2514600"/>
            <a:chExt cx="1752600" cy="3505201"/>
          </a:xfrm>
        </p:grpSpPr>
        <p:sp>
          <p:nvSpPr>
            <p:cNvPr id="40" name="Rounded Rectangle 39"/>
            <p:cNvSpPr/>
            <p:nvPr/>
          </p:nvSpPr>
          <p:spPr>
            <a:xfrm>
              <a:off x="6629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Providing Feedback</a:t>
              </a:r>
              <a:endParaRPr lang="en-US" sz="1600" dirty="0">
                <a:solidFill>
                  <a:schemeClr val="tx1"/>
                </a:solidFill>
              </a:endParaRPr>
            </a:p>
          </p:txBody>
        </p:sp>
        <p:grpSp>
          <p:nvGrpSpPr>
            <p:cNvPr id="41" name="Group 40"/>
            <p:cNvGrpSpPr/>
            <p:nvPr/>
          </p:nvGrpSpPr>
          <p:grpSpPr>
            <a:xfrm>
              <a:off x="6781798" y="3733801"/>
              <a:ext cx="1524002" cy="2286000"/>
              <a:chOff x="1066798" y="4114800"/>
              <a:chExt cx="1524002" cy="2131260"/>
            </a:xfrm>
            <a:solidFill>
              <a:schemeClr val="bg1">
                <a:lumMod val="85000"/>
              </a:schemeClr>
            </a:solidFill>
          </p:grpSpPr>
          <p:sp>
            <p:nvSpPr>
              <p:cNvPr id="44" name="Rectangle 43"/>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46" name="Rectangle 45"/>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47" name="Rectangle 46"/>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48" name="Rectangle 47"/>
              <p:cNvSpPr/>
              <p:nvPr/>
            </p:nvSpPr>
            <p:spPr>
              <a:xfrm>
                <a:off x="1066798" y="601746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42" name="Rectangle 41"/>
            <p:cNvSpPr/>
            <p:nvPr/>
          </p:nvSpPr>
          <p:spPr>
            <a:xfrm>
              <a:off x="7065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43" name="Rectangle 42"/>
            <p:cNvSpPr/>
            <p:nvPr/>
          </p:nvSpPr>
          <p:spPr>
            <a:xfrm>
              <a:off x="6781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spTree>
    <p:extLst>
      <p:ext uri="{BB962C8B-B14F-4D97-AF65-F5344CB8AC3E}">
        <p14:creationId xmlns:p14="http://schemas.microsoft.com/office/powerpoint/2010/main" val="321004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smtClean="0">
                <a:latin typeface="Arial" panose="020B0604020202020204" pitchFamily="34" charset="0"/>
              </a:rPr>
              <a:t>Name</a:t>
            </a:r>
            <a:endParaRPr lang="en-US" dirty="0">
              <a:latin typeface="Arial" panose="020B0604020202020204" pitchFamily="34" charset="0"/>
            </a:endParaRPr>
          </a:p>
          <a:p>
            <a:pPr lvl="1">
              <a:buFont typeface="Arial" panose="020B0604020202020204" pitchFamily="34" charset="0"/>
              <a:buChar char="•"/>
            </a:pPr>
            <a:r>
              <a:rPr lang="en-US" dirty="0">
                <a:latin typeface="Arial" panose="020B0604020202020204" pitchFamily="34" charset="0"/>
              </a:rPr>
              <a:t>Office location</a:t>
            </a:r>
          </a:p>
          <a:p>
            <a:pPr lvl="1">
              <a:buFont typeface="Arial" panose="020B0604020202020204" pitchFamily="34" charset="0"/>
              <a:buChar char="•"/>
            </a:pPr>
            <a:r>
              <a:rPr lang="en-US" dirty="0">
                <a:latin typeface="Arial" panose="020B0604020202020204" pitchFamily="34" charset="0"/>
              </a:rPr>
              <a:t>Time in position with VA</a:t>
            </a:r>
          </a:p>
        </p:txBody>
      </p:sp>
      <p:sp>
        <p:nvSpPr>
          <p:cNvPr id="4" name="Slide Number Placeholder 3"/>
          <p:cNvSpPr>
            <a:spLocks noGrp="1"/>
          </p:cNvSpPr>
          <p:nvPr>
            <p:ph type="sldNum" sz="quarter" idx="12"/>
          </p:nvPr>
        </p:nvSpPr>
        <p:spPr/>
        <p:txBody>
          <a:bodyPr/>
          <a:lstStyle/>
          <a:p>
            <a:fld id="{3FE40F6C-36E6-4965-9D21-698197C3108F}" type="slidenum">
              <a:rPr lang="en-US" smtClean="0"/>
              <a:pPr/>
              <a:t>3</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
        <p:nvSpPr>
          <p:cNvPr id="6" name="Title 1"/>
          <p:cNvSpPr txBox="1">
            <a:spLocks/>
          </p:cNvSpPr>
          <p:nvPr/>
        </p:nvSpPr>
        <p:spPr>
          <a:xfrm>
            <a:off x="19493" y="914400"/>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400" dirty="0" smtClean="0">
                <a:ln w="3175" cmpd="sng">
                  <a:noFill/>
                  <a:prstDash val="solid"/>
                </a:ln>
                <a:solidFill>
                  <a:schemeClr val="tx1"/>
                </a:solidFill>
                <a:effectLst/>
              </a:rPr>
              <a:t>Student Introductions</a:t>
            </a:r>
            <a:endParaRPr lang="en-US" sz="2400" dirty="0">
              <a:ln w="3175" cmpd="sng">
                <a:noFill/>
                <a:prstDash val="solid"/>
              </a:ln>
              <a:solidFill>
                <a:schemeClr val="tx1"/>
              </a:solidFill>
              <a:effectLst/>
            </a:endParaRPr>
          </a:p>
        </p:txBody>
      </p:sp>
    </p:spTree>
    <p:extLst>
      <p:ext uri="{BB962C8B-B14F-4D97-AF65-F5344CB8AC3E}">
        <p14:creationId xmlns:p14="http://schemas.microsoft.com/office/powerpoint/2010/main" val="5219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Icebreaker Activity</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latin typeface="Arial" panose="020B0604020202020204" pitchFamily="34" charset="0"/>
              </a:rPr>
              <a:t>What is the most important thing you want to take away from this training?</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4</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
        <p:nvSpPr>
          <p:cNvPr id="6" name="Title 1"/>
          <p:cNvSpPr txBox="1">
            <a:spLocks/>
          </p:cNvSpPr>
          <p:nvPr/>
        </p:nvSpPr>
        <p:spPr>
          <a:xfrm>
            <a:off x="19493" y="995172"/>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400" dirty="0" smtClean="0">
                <a:ln w="3175" cmpd="sng">
                  <a:noFill/>
                  <a:prstDash val="solid"/>
                </a:ln>
                <a:solidFill>
                  <a:schemeClr val="tx1"/>
                </a:solidFill>
                <a:effectLst/>
              </a:rPr>
              <a:t>Answer this question:</a:t>
            </a:r>
            <a:endParaRPr lang="en-US" sz="2400" dirty="0">
              <a:ln w="3175" cmpd="sng">
                <a:noFill/>
                <a:prstDash val="solid"/>
              </a:ln>
              <a:solidFill>
                <a:schemeClr val="tx1"/>
              </a:solidFill>
              <a:effectLst/>
            </a:endParaRPr>
          </a:p>
        </p:txBody>
      </p:sp>
    </p:spTree>
    <p:extLst>
      <p:ext uri="{BB962C8B-B14F-4D97-AF65-F5344CB8AC3E}">
        <p14:creationId xmlns:p14="http://schemas.microsoft.com/office/powerpoint/2010/main" val="190385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rPr>
              <a:t>At the end of this lesson, you will be able to:</a:t>
            </a:r>
          </a:p>
          <a:p>
            <a:r>
              <a:rPr lang="en-US" dirty="0">
                <a:latin typeface="Arial" panose="020B0604020202020204" pitchFamily="34" charset="0"/>
              </a:rPr>
              <a:t>Differentiate among urgent, non-urgent, important, and non-important tasks</a:t>
            </a:r>
          </a:p>
          <a:p>
            <a:r>
              <a:rPr lang="en-US" dirty="0">
                <a:latin typeface="Arial" panose="020B0604020202020204" pitchFamily="34" charset="0"/>
              </a:rPr>
              <a:t>Prioritize tasks for effective time management </a:t>
            </a:r>
          </a:p>
          <a:p>
            <a:r>
              <a:rPr lang="en-US" dirty="0">
                <a:latin typeface="Arial" panose="020B0604020202020204" pitchFamily="34" charset="0"/>
              </a:rPr>
              <a:t>Develop an Action Plan for a typical work week </a:t>
            </a:r>
          </a:p>
          <a:p>
            <a:pPr marL="0" indent="0">
              <a:buNone/>
            </a:pPr>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5</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61561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Urgent versus Not Urgent Tasks</a:t>
            </a:r>
          </a:p>
        </p:txBody>
      </p:sp>
      <p:sp>
        <p:nvSpPr>
          <p:cNvPr id="3" name="Content Placeholder 2"/>
          <p:cNvSpPr>
            <a:spLocks noGrp="1"/>
          </p:cNvSpPr>
          <p:nvPr>
            <p:ph idx="1"/>
          </p:nvPr>
        </p:nvSpPr>
        <p:spPr/>
        <p:txBody>
          <a:bodyPr/>
          <a:lstStyle/>
          <a:p>
            <a:r>
              <a:rPr lang="en-US" dirty="0">
                <a:latin typeface="Arial" panose="020B0604020202020204" pitchFamily="34" charset="0"/>
              </a:rPr>
              <a:t>Urgent tasks demand immediate attention, and are often associated with the achievement of someone else's goals. </a:t>
            </a:r>
          </a:p>
          <a:p>
            <a:r>
              <a:rPr lang="en-US" dirty="0">
                <a:latin typeface="Arial" panose="020B0604020202020204" pitchFamily="34" charset="0"/>
              </a:rPr>
              <a:t>We make Urgent tasks a priority because they have consequences if not completed. </a:t>
            </a:r>
          </a:p>
          <a:p>
            <a:r>
              <a:rPr lang="en-US" dirty="0">
                <a:latin typeface="Arial" panose="020B0604020202020204" pitchFamily="34" charset="0"/>
              </a:rPr>
              <a:t>Important tasks have an outcome that leads to the achievement of your goals. </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6</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87978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Covey’s Time Management Grid</a:t>
            </a:r>
          </a:p>
        </p:txBody>
      </p:sp>
      <p:sp>
        <p:nvSpPr>
          <p:cNvPr id="4" name="Slide Number Placeholder 3"/>
          <p:cNvSpPr>
            <a:spLocks noGrp="1"/>
          </p:cNvSpPr>
          <p:nvPr>
            <p:ph type="sldNum" sz="quarter" idx="12"/>
          </p:nvPr>
        </p:nvSpPr>
        <p:spPr/>
        <p:txBody>
          <a:bodyPr/>
          <a:lstStyle/>
          <a:p>
            <a:fld id="{3FE40F6C-36E6-4965-9D21-698197C3108F}" type="slidenum">
              <a:rPr lang="en-US" smtClean="0"/>
              <a:pPr/>
              <a:t>7</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70139879"/>
              </p:ext>
            </p:extLst>
          </p:nvPr>
        </p:nvGraphicFramePr>
        <p:xfrm>
          <a:off x="1546155" y="954125"/>
          <a:ext cx="6621181" cy="5497110"/>
        </p:xfrm>
        <a:graphic>
          <a:graphicData uri="http://schemas.openxmlformats.org/drawingml/2006/table">
            <a:tbl>
              <a:tblPr firstRow="1" firstCol="1" bandRow="1">
                <a:tableStyleId>{5C22544A-7EE6-4342-B048-85BDC9FD1C3A}</a:tableStyleId>
              </a:tblPr>
              <a:tblGrid>
                <a:gridCol w="575602"/>
                <a:gridCol w="3044997"/>
                <a:gridCol w="3000582"/>
              </a:tblGrid>
              <a:tr h="296419">
                <a:tc>
                  <a:txBody>
                    <a:bodyPr/>
                    <a:lstStyle/>
                    <a:p>
                      <a:pPr marL="0" marR="0" algn="ctr">
                        <a:lnSpc>
                          <a:spcPct val="115000"/>
                        </a:lnSpc>
                        <a:spcBef>
                          <a:spcPts val="0"/>
                        </a:spcBef>
                        <a:spcAft>
                          <a:spcPts val="0"/>
                        </a:spcAft>
                      </a:pPr>
                      <a:r>
                        <a:rPr lang="en-US" sz="1100" dirty="0">
                          <a:effectLst/>
                        </a:rPr>
                        <a:t> </a:t>
                      </a:r>
                      <a:endParaRPr lang="en-US" sz="800" dirty="0">
                        <a:effectLst/>
                        <a:latin typeface="Calibri"/>
                        <a:ea typeface="Calibri"/>
                        <a:cs typeface="Times New Roman"/>
                      </a:endParaRPr>
                    </a:p>
                  </a:txBody>
                  <a:tcPr marL="51899" marR="51899" marT="0" marB="0"/>
                </a:tc>
                <a:tc>
                  <a:txBody>
                    <a:bodyPr/>
                    <a:lstStyle/>
                    <a:p>
                      <a:pPr marL="0" marR="0" algn="ctr">
                        <a:lnSpc>
                          <a:spcPct val="115000"/>
                        </a:lnSpc>
                        <a:spcBef>
                          <a:spcPts val="0"/>
                        </a:spcBef>
                        <a:spcAft>
                          <a:spcPts val="0"/>
                        </a:spcAft>
                      </a:pPr>
                      <a:r>
                        <a:rPr lang="en-US" sz="2000" dirty="0">
                          <a:effectLst/>
                          <a:latin typeface="Arial Black" panose="020B0A04020102020204" pitchFamily="34" charset="0"/>
                        </a:rPr>
                        <a:t>Urgent</a:t>
                      </a:r>
                      <a:endParaRPr lang="en-US" sz="2000" dirty="0">
                        <a:effectLst/>
                        <a:latin typeface="Arial Black" panose="020B0A04020102020204" pitchFamily="34" charset="0"/>
                        <a:ea typeface="Calibri"/>
                        <a:cs typeface="Times New Roman"/>
                      </a:endParaRPr>
                    </a:p>
                  </a:txBody>
                  <a:tcPr marL="51899" marR="51899" marT="0" marB="0"/>
                </a:tc>
                <a:tc>
                  <a:txBody>
                    <a:bodyPr/>
                    <a:lstStyle/>
                    <a:p>
                      <a:pPr marL="0" marR="0" algn="ctr">
                        <a:lnSpc>
                          <a:spcPct val="115000"/>
                        </a:lnSpc>
                        <a:spcBef>
                          <a:spcPts val="0"/>
                        </a:spcBef>
                        <a:spcAft>
                          <a:spcPts val="0"/>
                        </a:spcAft>
                      </a:pPr>
                      <a:r>
                        <a:rPr lang="en-US" sz="2000" dirty="0" smtClean="0">
                          <a:effectLst/>
                          <a:latin typeface="Arial Black" panose="020B0A04020102020204" pitchFamily="34" charset="0"/>
                        </a:rPr>
                        <a:t>Not</a:t>
                      </a:r>
                      <a:r>
                        <a:rPr lang="en-US" sz="1600" dirty="0" smtClean="0">
                          <a:effectLst/>
                          <a:latin typeface="Arial Black" panose="020B0A04020102020204" pitchFamily="34" charset="0"/>
                        </a:rPr>
                        <a:t> </a:t>
                      </a:r>
                      <a:r>
                        <a:rPr lang="en-US" sz="2000" dirty="0">
                          <a:effectLst/>
                          <a:latin typeface="Arial Black" panose="020B0A04020102020204" pitchFamily="34" charset="0"/>
                        </a:rPr>
                        <a:t>Urgent</a:t>
                      </a:r>
                      <a:endParaRPr lang="en-US" sz="2000" dirty="0">
                        <a:effectLst/>
                        <a:latin typeface="Arial Black" panose="020B0A04020102020204" pitchFamily="34" charset="0"/>
                        <a:ea typeface="Calibri"/>
                        <a:cs typeface="Times New Roman"/>
                      </a:endParaRPr>
                    </a:p>
                  </a:txBody>
                  <a:tcPr marL="51899" marR="51899" marT="0" marB="0"/>
                </a:tc>
              </a:tr>
              <a:tr h="2244091">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Crises </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Pressing problems</a:t>
                      </a:r>
                      <a:endParaRPr lang="en-US" sz="1800" b="1" dirty="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Deadline </a:t>
                      </a:r>
                      <a:r>
                        <a:rPr lang="en-US" sz="1800" b="1" dirty="0" smtClean="0">
                          <a:effectLst/>
                          <a:latin typeface="Arial" panose="020B0604020202020204" pitchFamily="34" charset="0"/>
                          <a:cs typeface="Arial" panose="020B0604020202020204" pitchFamily="34" charset="0"/>
                        </a:rPr>
                        <a:t>driven projects</a:t>
                      </a:r>
                      <a:r>
                        <a:rPr lang="en-US" sz="1800" b="1" dirty="0">
                          <a:effectLst/>
                          <a:latin typeface="Arial" panose="020B0604020202020204" pitchFamily="34" charset="0"/>
                          <a:cs typeface="Arial" panose="020B0604020202020204" pitchFamily="34" charset="0"/>
                        </a:rPr>
                        <a:t>, meetings, preparations</a:t>
                      </a:r>
                    </a:p>
                    <a:p>
                      <a:pPr marL="0" marR="0">
                        <a:lnSpc>
                          <a:spcPct val="115000"/>
                        </a:lnSpc>
                        <a:spcBef>
                          <a:spcPts val="0"/>
                        </a:spcBef>
                        <a:spcAft>
                          <a:spcPts val="0"/>
                        </a:spcAft>
                      </a:pPr>
                      <a:r>
                        <a:rPr lang="en-US" sz="1400" b="1" dirty="0">
                          <a:effectLst/>
                        </a:rPr>
                        <a:t> </a:t>
                      </a:r>
                      <a:endParaRPr lang="en-US" sz="1400" b="1"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II</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Preparations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Presentations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Value </a:t>
                      </a:r>
                      <a:r>
                        <a:rPr lang="en-US" sz="1800" b="1" dirty="0" smtClean="0">
                          <a:effectLst/>
                          <a:latin typeface="Arial" panose="020B0604020202020204" pitchFamily="34" charset="0"/>
                          <a:cs typeface="Arial" panose="020B0604020202020204" pitchFamily="34" charset="0"/>
                        </a:rPr>
                        <a:t>clarification</a:t>
                      </a:r>
                      <a:endParaRPr lang="en-US" sz="1800" b="1" dirty="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Planning</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Relationship building</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True recreation</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Empowerment</a:t>
                      </a:r>
                      <a:endParaRPr lang="en-US" sz="1800" b="1" dirty="0">
                        <a:effectLst/>
                        <a:latin typeface="Arial" panose="020B0604020202020204" pitchFamily="34" charset="0"/>
                        <a:cs typeface="Arial" panose="020B0604020202020204" pitchFamily="34" charset="0"/>
                      </a:endParaRPr>
                    </a:p>
                  </a:txBody>
                  <a:tcPr marL="51899" marR="51899" marT="0" marB="0"/>
                </a:tc>
              </a:tr>
              <a:tr h="2670344">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III</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Interruptions</a:t>
                      </a:r>
                      <a:r>
                        <a:rPr lang="en-US" sz="1800" b="1" dirty="0">
                          <a:effectLst/>
                          <a:latin typeface="Arial" panose="020B0604020202020204" pitchFamily="34" charset="0"/>
                          <a:cs typeface="Arial" panose="020B0604020202020204" pitchFamily="34" charset="0"/>
                        </a:rPr>
                        <a:t>, some phone calls Some mail, some reports, some meetings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Many proximate pressing matters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Many popular activities</a:t>
                      </a:r>
                    </a:p>
                    <a:p>
                      <a:pPr marL="0" marR="0">
                        <a:lnSpc>
                          <a:spcPct val="115000"/>
                        </a:lnSpc>
                        <a:spcBef>
                          <a:spcPts val="0"/>
                        </a:spcBef>
                        <a:spcAft>
                          <a:spcPts val="0"/>
                        </a:spcAft>
                      </a:pPr>
                      <a:endParaRPr lang="en-US" sz="800" b="1"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IV</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Trivia, busywork</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Junk mail</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Some phone calls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Time wasters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“Escape” activities</a:t>
                      </a:r>
                    </a:p>
                    <a:p>
                      <a:pPr marL="0" marR="0">
                        <a:lnSpc>
                          <a:spcPct val="115000"/>
                        </a:lnSpc>
                        <a:spcBef>
                          <a:spcPts val="0"/>
                        </a:spcBef>
                        <a:spcAft>
                          <a:spcPts val="0"/>
                        </a:spcAft>
                      </a:pPr>
                      <a:r>
                        <a:rPr lang="en-US" sz="800" b="1" dirty="0">
                          <a:effectLst/>
                        </a:rPr>
                        <a:t> </a:t>
                      </a:r>
                      <a:endParaRPr lang="en-US" sz="800" b="1" dirty="0">
                        <a:effectLst/>
                        <a:latin typeface="Calibri"/>
                        <a:ea typeface="Calibri"/>
                        <a:cs typeface="Times New Roman"/>
                      </a:endParaRPr>
                    </a:p>
                  </a:txBody>
                  <a:tcPr marL="51899" marR="51899" marT="0" marB="0"/>
                </a:tc>
              </a:tr>
            </a:tbl>
          </a:graphicData>
        </a:graphic>
      </p:graphicFrame>
      <p:sp>
        <p:nvSpPr>
          <p:cNvPr id="7" name="TextBox 6"/>
          <p:cNvSpPr txBox="1"/>
          <p:nvPr/>
        </p:nvSpPr>
        <p:spPr>
          <a:xfrm rot="16200000">
            <a:off x="951774" y="2521150"/>
            <a:ext cx="1632414"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Important</a:t>
            </a:r>
            <a:endParaRPr lang="en-US" sz="2000" b="1" dirty="0">
              <a:solidFill>
                <a:schemeClr val="bg1"/>
              </a:solidFill>
              <a:latin typeface="Arial Black" panose="020B0A04020102020204" pitchFamily="34" charset="0"/>
            </a:endParaRPr>
          </a:p>
        </p:txBody>
      </p:sp>
      <p:sp>
        <p:nvSpPr>
          <p:cNvPr id="8" name="TextBox 7"/>
          <p:cNvSpPr txBox="1"/>
          <p:nvPr/>
        </p:nvSpPr>
        <p:spPr>
          <a:xfrm rot="16200000">
            <a:off x="657120" y="4852645"/>
            <a:ext cx="2238999"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Not Important</a:t>
            </a:r>
            <a:endParaRPr lang="en-US" sz="2000" b="1" dirty="0">
              <a:solidFill>
                <a:schemeClr val="bg1"/>
              </a:solidFill>
              <a:latin typeface="Arial Black" panose="020B0A04020102020204" pitchFamily="34" charset="0"/>
            </a:endParaRPr>
          </a:p>
        </p:txBody>
      </p:sp>
      <p:sp>
        <p:nvSpPr>
          <p:cNvPr id="9" name="TextBox 8"/>
          <p:cNvSpPr txBox="1"/>
          <p:nvPr/>
        </p:nvSpPr>
        <p:spPr>
          <a:xfrm rot="16200000">
            <a:off x="5683109" y="3520610"/>
            <a:ext cx="5309915" cy="646331"/>
          </a:xfrm>
          <a:prstGeom prst="rect">
            <a:avLst/>
          </a:prstGeom>
          <a:noFill/>
        </p:spPr>
        <p:txBody>
          <a:bodyPr wrap="none" rtlCol="0">
            <a:spAutoFit/>
          </a:bodyPr>
          <a:lstStyle/>
          <a:p>
            <a:r>
              <a:rPr lang="en-US" b="1" dirty="0" smtClean="0"/>
              <a:t>Source: </a:t>
            </a:r>
          </a:p>
          <a:p>
            <a:r>
              <a:rPr lang="en-US" dirty="0" smtClean="0"/>
              <a:t>Stephen Covey, </a:t>
            </a:r>
            <a:r>
              <a:rPr lang="en-US" i="1" dirty="0" smtClean="0"/>
              <a:t>Seven Habits of Highly Effective People</a:t>
            </a:r>
            <a:endParaRPr lang="en-US" i="1" dirty="0"/>
          </a:p>
        </p:txBody>
      </p:sp>
    </p:spTree>
    <p:extLst>
      <p:ext uri="{BB962C8B-B14F-4D97-AF65-F5344CB8AC3E}">
        <p14:creationId xmlns:p14="http://schemas.microsoft.com/office/powerpoint/2010/main" val="218860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Action Plan</a:t>
            </a:r>
          </a:p>
        </p:txBody>
      </p:sp>
      <p:sp>
        <p:nvSpPr>
          <p:cNvPr id="3" name="Content Placeholder 2"/>
          <p:cNvSpPr>
            <a:spLocks noGrp="1"/>
          </p:cNvSpPr>
          <p:nvPr>
            <p:ph idx="1"/>
          </p:nvPr>
        </p:nvSpPr>
        <p:spPr>
          <a:xfrm>
            <a:off x="457200" y="1447800"/>
            <a:ext cx="4114800" cy="4525963"/>
          </a:xfrm>
        </p:spPr>
        <p:txBody>
          <a:bodyPr/>
          <a:lstStyle/>
          <a:p>
            <a:r>
              <a:rPr lang="en-US" dirty="0">
                <a:latin typeface="Arial" panose="020B0604020202020204" pitchFamily="34" charset="0"/>
              </a:rPr>
              <a:t>Make a list of tasks</a:t>
            </a:r>
          </a:p>
          <a:p>
            <a:r>
              <a:rPr lang="en-US" dirty="0">
                <a:latin typeface="Arial" panose="020B0604020202020204" pitchFamily="34" charset="0"/>
              </a:rPr>
              <a:t>Prioritize tasks by placing them on the grid</a:t>
            </a:r>
          </a:p>
          <a:p>
            <a:r>
              <a:rPr lang="en-US" dirty="0">
                <a:latin typeface="Arial" panose="020B0604020202020204" pitchFamily="34" charset="0"/>
              </a:rPr>
              <a:t>Identify when tasks must be completed</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8</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pic>
        <p:nvPicPr>
          <p:cNvPr id="6" name="Content Placeholder 7" descr="Man looking at road with roadsigns labeled with timelines: Now, in one hour, tomorrow, next week, next month, in 6 months" title="Man looking at roadsig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209800"/>
            <a:ext cx="4038600" cy="3069336"/>
          </a:xfrm>
          <a:prstGeom prst="rect">
            <a:avLst/>
          </a:prstGeom>
        </p:spPr>
      </p:pic>
    </p:spTree>
    <p:extLst>
      <p:ext uri="{BB962C8B-B14F-4D97-AF65-F5344CB8AC3E}">
        <p14:creationId xmlns:p14="http://schemas.microsoft.com/office/powerpoint/2010/main" val="53131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Screen</a:t>
            </a:r>
          </a:p>
        </p:txBody>
      </p:sp>
      <p:sp>
        <p:nvSpPr>
          <p:cNvPr id="3" name="Content Placeholder 2"/>
          <p:cNvSpPr>
            <a:spLocks noGrp="1"/>
          </p:cNvSpPr>
          <p:nvPr>
            <p:ph idx="1"/>
          </p:nvPr>
        </p:nvSpPr>
        <p:spPr/>
        <p:txBody>
          <a:bodyPr/>
          <a:lstStyle/>
          <a:p>
            <a:r>
              <a:rPr lang="en-US" dirty="0">
                <a:latin typeface="Arial" panose="020B0604020202020204" pitchFamily="34" charset="0"/>
              </a:rPr>
              <a:t>What are some benefits of managing time effectively?</a:t>
            </a:r>
          </a:p>
          <a:p>
            <a:endParaRPr lang="en-US" dirty="0">
              <a:latin typeface="Arial" panose="020B0604020202020204" pitchFamily="34" charset="0"/>
            </a:endParaRPr>
          </a:p>
          <a:p>
            <a:r>
              <a:rPr lang="en-US" dirty="0">
                <a:latin typeface="Arial" panose="020B0604020202020204" pitchFamily="34" charset="0"/>
              </a:rPr>
              <a:t>What are consequences of poor time management?</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9</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308180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F73615F1AB5046BD160245D3385A43" ma:contentTypeVersion="0" ma:contentTypeDescription="Create a new document." ma:contentTypeScope="" ma:versionID="2e93d06f8928ca8f04904f8d442456e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A66F40-96AF-420B-91F0-8D115873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3FFBF52-CA27-49CE-BC0D-6472A767BE02}">
  <ds:schemaRefs>
    <ds:schemaRef ds:uri="http://schemas.microsoft.com/sharepoint/v3/contenttype/forms"/>
  </ds:schemaRefs>
</ds:datastoreItem>
</file>

<file path=customXml/itemProps3.xml><?xml version="1.0" encoding="utf-8"?>
<ds:datastoreItem xmlns:ds="http://schemas.openxmlformats.org/officeDocument/2006/customXml" ds:itemID="{EE589B4C-95E5-4A69-A5B6-12ACA6FFF17A}">
  <ds:schemaRefs>
    <ds:schemaRef ds:uri="http://purl.org/dc/term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18953</TotalTime>
  <Words>3139</Words>
  <Application>Microsoft Office PowerPoint</Application>
  <PresentationFormat>On-screen Show (4:3)</PresentationFormat>
  <Paragraphs>354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[Standardized Training Template]</vt:lpstr>
      <vt:lpstr>Overview of Today’s Training</vt:lpstr>
      <vt:lpstr>Introductions</vt:lpstr>
      <vt:lpstr>Icebreaker Activity</vt:lpstr>
      <vt:lpstr>Lesson Objectives</vt:lpstr>
      <vt:lpstr>Urgent versus Not Urgent Tasks</vt:lpstr>
      <vt:lpstr>Covey’s Time Management Grid</vt:lpstr>
      <vt:lpstr>Creating an Action Plan</vt:lpstr>
      <vt:lpstr>Question Screen</vt:lpstr>
      <vt:lpstr>Individual Activity – Prioritizing Tasks</vt:lpstr>
      <vt:lpstr>  Group Activity – Develop an Action Plan</vt:lpstr>
      <vt:lpstr>Lesson References</vt:lpstr>
      <vt:lpstr>Summary</vt:lpstr>
      <vt:lpstr>Questions?</vt:lpstr>
      <vt:lpstr>TMS Assessment and Survey</vt:lpstr>
    </vt:vector>
  </TitlesOfParts>
  <Company>General Dynamics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Mades, Natalie</dc:creator>
  <cp:lastModifiedBy>Wunderlich, Erwin, VBASPT</cp:lastModifiedBy>
  <cp:revision>299</cp:revision>
  <cp:lastPrinted>2014-12-11T15:38:44Z</cp:lastPrinted>
  <dcterms:created xsi:type="dcterms:W3CDTF">2014-09-26T18:35:36Z</dcterms:created>
  <dcterms:modified xsi:type="dcterms:W3CDTF">2015-06-03T18:38:52Z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0x0101005FF73615F1AB5046BD160245D3385A43</vt:lpwstr>
  </property>
</Properties>
</file>