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"/>
  </p:notesMasterIdLst>
  <p:sldIdLst>
    <p:sldId id="263" r:id="rId2"/>
    <p:sldId id="266" r:id="rId3"/>
    <p:sldId id="264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A3EA-3570-9845-AE18-7D71138C2B36}" type="datetimeFigureOut">
              <a:rPr lang="fr-FR" smtClean="0"/>
              <a:pPr/>
              <a:t>12/10/14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92C79-9F98-F345-B638-47A208E1A05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C79-9F98-F345-B638-47A208E1A05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C79-9F98-F345-B638-47A208E1A05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C79-9F98-F345-B638-47A208E1A05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92C79-9F98-F345-B638-47A208E1A05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62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78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859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8914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47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414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204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50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83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91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75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2B4A-8D8A-4396-BF1B-CB08CBAC406A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511A-3C92-4EC5-9E74-BE4803BDC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8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tiff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1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8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data:image/jpeg;base64,/9j/4AAQSkZJRgABAQAAAQABAAD/2wCEAAkGBhAQEBAPEA8QEA0QEA8ODw8NDw8NEBAQFBAVFRQQEhQXGyYeFxojGRQSHy8gIycpLC4sFR4xNTIqNSYrLCkBCQoKDgwOGg8PGiwiHyQsKSwsLCwpNSkpLTUvKiwqKiopKiotKSwqLi4pLS0sLCkpLC0qKiwsKSwsLCwpKS8yKv/AABEIAMwAzAMBIgACEQEDEQH/xAAbAAEAAwEBAQEAAAAAAAAAAAAAAwQFBgIBB//EAD0QAAIBAgIGBgcHBAIDAAAAAAABAgMRBAUSITFBUZETIlJhcdEGMnKBobHBFSMzQlOSomKy4fAUcySCwv/EABsBAAIDAQEBAAAAAAAAAAAAAAAEAwUGBwIB/8QAOBEAAQMCAgYIBAYCAwAAAAAAAQACAwQRITEFEhNBUXEGIjJhobHB0RSBkeEjQlJicvAWMyQ0U//aAAwDAQACEQMRAD8A/T88k+mevZGJn6+L5s0M4j98/CPyKWicx0k4mrk/kVdwn8Mcl418XzY18XzZ0n2NQ7H8p+Y+xaHY/lPzLf8Ax2p/W3x9kv8AGM4Fc3r4vmxr4vmzpPsWh2P5T8ynmuXU6cE4Rs9K22T1WfFkFRoOeCJ0rniwF9/svbKprnAALOwN+lp6368N77SOrOXwUfvKftx+Z1Bb9GzeF/P0S1Z2ggANOkkAAIQAAhAACEAAIWdnn4a9tf2yMK74vmzeztfdr21/bIx6FJOcU1qcknu1XOfafBdXhgOYaFa0ptFdQ3fF82Lvi+bOh+x6PY/lPzH2PR7H8p+ZN/jVV/6N8fZfPjWcCueu+L5sXfF82dD9j0ex/KfmZ+a4KFPQ0Fa+lfW3stbb4sVrNCVFLC6ZzwQLZX3m3Be46pr3aoCzrvi+bOly+V6UPZRzmidFlv4UPD6sa6MuJneP2+oUdZ2RzVHM6N6l+MUVOgNTMI9aL4prk/8AJV0So0wCyukHff6gFeYn9QLYi9S8D6eKDvGPgj2dOifrsa7iAVXnNDm8/k+mWt20I7+9nSGJ6TYVOEZR6tRyjHSW3RSbsVWm4jJSOsbWx+iZpHBsgusiE3xfNl/D1HxfNmVSwNT9WXKPkXcLgqmv72W7dHyOdsYZXBjX4nmrGV4tktJTfF8w5vi+ZV/4VX9V8o+RHiMNVS1VpbeEfIlkoJo2lxkGHefZKA3OStTqPi+bIKlSXF82UpUq360uUfIjlQrfrS5R8hNut+vzTDRbcp6lWXalzZVqVpdqX7meJYar+rLlHyIZYOp+rLlHyGGuI/P5pphA3LxVxE+3L90vMqzxE+3P98vMmngZ/qPkvIhll8u2/gNNl/d5pxkrR+VQvEz7c/3y8wsTPtz/AHy8z68ufbfwCy99t/Al2v7lPtm/pUsK8ntlJ+MpMtUaj4vmyusslb8R/AsZRg5PEUozm5QcrSi7Was+B5a3bPDQ7EkBLSTNsTZd/hvUh7MfkiU+RikklsSSR9OmtFgAsoTcoZubxu4dyl8beRpGdmGuS7kUPSOTUoHDiQPG/opYO3dZ3RG5g42pwX9KMpo2acbJLgkvgUfRNpMkr+AA+pPspql1wAq+YR1J8H8/9RRNPFQvCXhflrMvSIek0OpVCT9Q8Rh5WXyE3bZaWCleC7m0TlHL6mtr3l41mhpttRRngLfTBQSCzihl5/6kPb/+WahmZ8upH218me9Lf9KXkvdP/sCyqKLuF3+CKdIt4Xa/A5lSH/kN/u5WMuRVghxexeP0JiHFer7y9q/9LuSXZ2gqTPEj2yORmQnQo5EUySRHIlCmaoZkEiaZDInamWqNiLDPkCRS7lbT1DLJf+RR/wCyJ5b1HzKHfE0fbXyYzQi87P5DzScnYdyK74AHUFmkMrFSvOXjbkac5WTfBXMdyMZ0sntHHCN5J+mHqmYBiSvVON5RXFo2DMwMbz8E39DTGei0OpSukP5neAw87rzOetZDEqx0ZSjwerw3fA2zLzanZxnufVfjtX15IY6RUu2pdoM2G/yyPofkiA2dbiosNW0ZJ7r2fgzZOc0zbwNfTgnvWp+KK7oxU216c/yHkfRS1DMnKwZ2eL7pd04/U0Snm8b0Z91nykjTaQbr0so/afJQQm0jeaxKRbw3re4qUizQfWX+7jlFObTN5hWcm9WiLE+r70SkeIXVf+7zSVAvE4dxS7cws9kciRkcjLhPBRyIpEkiORKFM1QzIZE0yCRM1MNUbEBI+0yXcpTkpqj1H30eV8XS7nN8oMjxD1Fn0QhpYq/ZpzlzcY/UsdFs1qhnMJGc2ice4ruQAdHWcVXMatoW3ydvdvMvSJcxxF523R1e/eVottpLa2kvFnLtNzmrrSG426o/vO6somarMVrZZDquXafwX+blw8UqajFRWxJI9nRqKnFNTshG4eO/xVe52sSUIcXQ04Sjva1Pg9zJgMvYHtLXZHBfAbG65Rz46nsa4Pei/lGLtPReyf8AduI88wuhPpF6s9vdP/K+TMxVLa1tObFj9G1n8T9R9wrgNE0fNdmRYqnpQnHjGS+BHl+LVWClv2SXBlk6K1zJ47jEOHmqggsdY5hctSZZpvWvFEE4aMpR4SkvjqJYs4+9pikscwfIq4djirx5qLU/Bnq4NWQHCyTWW2RyJJqzZFIydrGysGqORFIlkQyZI1TtUUyCTJpsgkydqYavDPdFEbJaSJDkvb8AosZM2fQSleVefBQgve239DnsbM6/0Iw+jhtLfUqSl7l1V8maHQcV5weAJ9PVVda60VuK6EhxmI0IOW/YvHcTHP5xjdKein1YavGW80ela34Smc8do4Dn9s1VQRbR9lWcy/lFDSm5vZDZ7T8l80ZSbbSSu20kuLexHUYLDdHBR37ZPjJ7WY/o/Q7eo2zsmY/Pd7/RO1TtRurxU4AOiKrQAAhQ4vCqpCUHsa28HuaOMrxcJShLVKLs/Ndx3JiekmV6celgvvILrJbZQ815lFpmg+Ij2jB1m+I4eydo5gx2q7IrMyfM+iqa31Japd3CR1qZ+c9IdP6NZxpLoJvrL8Nveuz4ortB12ofh35Hs+3sm62mw2jfmvWa0tGq3uklL37H8lzIoM0c7pXjGfZdn4P/ADYy4MzunqfY1j+Dut9c/G68Qu1owtCk+quR6IcO9TRLccppNeJp7lERiqGJVpPmV5FvGLWn3WKkijqG6srh3pyM3AUMiGRNJkMzy1NNUMyCRNMgmTtTLV5Jr2RFBHzFVLIktc2XyQ7ln4qd2fpuVYToqFKnvhCKftW1vnc/PMiwnTYqlC3VUukl7MdfzsvefpOIxEacXOTtGKu/JG10LEI43Suyy+mJVJXu1nBgVXN8wVKGp9eWqPdxkcv0h8x2PlVm5vfqS4Lcj1l2ElWqKC1LbOXZjx8dyM7pCofpKpDY8smj1/u5OQwinju75rYyDB6T6aWxXUO975e7ZzN48UqSjFRirRikkluSPZuKGkbSQiJvzPE7yqWaQyPLigAHFEgABCAAELjfSXJuil00F91J9ZL8kn9H8zEhVaaadmmmmtqa3n6XVpqScZJOMk009aae5nB59kksPK6u6Mn1JbbPsS7+D3mS0ro4xu28WW/u7+Xkryhqg8bN+e7vXTZTmkcVSlCVlVUbTXH+tGfFNNp7U2n4o5nC4uVOcZwdpRd0/o+KOijmEK9qkerJ2VSHZmt67n9GVGkZfjKdr3dtmfeOPMH1K9Opti46vZPgr2Hlr8SwyjTkXb3K+gk6pZwSsgxUGKV4+BQkaU1dNGdNEdc3rh3FTQnCygmQzJpkExZqdaoJsgmyWoyBjDQmW4BSU+JQx1cs4irooyoxlVqRpx1ynJRXDXvfctvuHaeIucl3v3rsfQLBaMKuJlqUvu4t6rRjrk+dv2njO856aWjH8KL1f1PtMjx+YxVOGFov7inFRcv1Gtr8L3feZsU20km23ZJK7be5FnXVn4YpIMhmRvPAd1/qoqem6xmkz3dymowlOShFXlJ2SXE7bKstVCGitcnrnLjLyW4rZDkqoR0p2daS171BdlfVmsXmiNGfDN2knbPh3c+Kra2q2p1W9keKAAvVXIAAQgABCAAEIR4jDxqRcJxUoSVmnvJAfCL4FANl+f55kM8PK6vKjJ9We9Psy7+/eZ9Cq4SUlu+K4H6bWoxnFxklKMlZqSumjjM79G5Ubzp3lR375U/a4rv58TJaS0UY7yQi7d44fbyV9SVweNSTPjxVzD1VJKS2NXL1CeqxzeV4nReg/VezuZu0p2McLwS33L5PHY2VmRQxEbN8y+ytiYbxyp67OShjNis+ZXqFucCrUgIsT7CFTqyIr21ktWJnY3E2ViwiZrYKR78FXx2KvqJMqoPXUe+8Y+G9/TmU8Jh3Wnb8q1yfBeZ0mGwbk406cW3sUVuXF8F3jsl2ARMxceCjjtfXdkFDCDbUUm5N2SSu2+COwyLIVRXSTs6zXioLgu/iyXJ8jjQWk7SrNWct0V2Y93fvNQ0ui9EintLLi7y+6rKyuMvUZl5oAC/VYgABCAAEIAAQgABCAAEIAAQudzb0YTvUoJJ7XS2J+xwfds8Chg8Q/UndTjqakrP3ridiUsflUK2t9WovVnH1l3Piu4zuktBsqQXRYO4bj7eXmnoqsgar8R4hZtKe4+z1opYeq9Kz12dtlthflFcPmYLaiPqPTT26pVCZTr1Ei3itV9XzMPGVn3BCwOOacijL8lFjcYkYbU601CCu3yS4vuNLo4yfWV/e19TqPRf0epOMp2tHSs4q95NL80m7217EaCjj2jxHH2jxyRUMMLdZ+Sp5H6PSaUIK0b9erJam99uL7jscBl0KMdGC1v1pP1pPvf0LEIJJJJJLUklZJdx6NbRaOjput2nnMn04BUk1S6XDIcEABZJZAACEAAIQAAhAACEAAIQAAhAACEAAIWVmGVxSU4LRt6yjfWnvKdSm7etLmdA1fVuZi1YW0o8G15HPuk1C2F7Z4xYOwPP7jyTsMhdgdywMw0lfry5mBWU2/XlzOhzNGdh8NdlPA/VbdX8VhHdeMiyWdetGDlJQXWqO+yK3eL2H6NhsJCmtGEVGN72XEz/R3AqnTcrdabv7lqS+ZrHQNEUrY4GyEdZ2Py3eCz9VO6R5F8EABcpNAACEAAIQAAhAACEAAIQAAhAACEAAIQAAhDKxvry8I/I1TGq1NKc3uvZeC1GU6VPaKVrTmXeQPumKcYkrEzKJFgqRdx1O5BhVYw7XdRXjXfh2XW4NWpw9mPyJirltW9NcY9V/T4Fo6xRSNkp43NyLR5LPPFnFAANrwgABCAAEIAAQgABCAAEIAAQgABCAAEICGvjKcPWkk+G18ihXztbIL/2fkV9VpOmpQdo8X4DE/T3UrIXvyCs5hi9FaK9Z/BGdTVkQ/wDITd29e97SVV48TmmlNISV02u4WAyHAe/FPNi1BYKGvC5VjCzL0priQyS4iDThZMMcQLK3l+K0Hr9V6n5m0nfWthzUZpbyzh800NW2PDyNNoXTPwn4M3Y3Hh9krNAXm7VugpUc3pS/Nov+rV8S5GSetO64rWbyCphnF4nA8ikHMc3tBfQAMLygABCAAEIAAQgABCAAEIAAQvkpJJtuyWtt7kc7nWc1NLo6V9BJXnDXpN7k+BuY78Kp/wBc/wC1nIRMzp6tkha2JmGtmd/JWNFG0kvdjZQrpX+Sb91z1oVv05/tZp4QuowbpLHs+KffUaptYLA0a36c/wBrPt6vYnyN2RXqHwSX/L4r4Ki+4LJdWp2Zcjy8RLgy3WKNYna0HcmWEO3L48Wzy8b3/FFOqVpDLYGncm2wtK1P+b3rmixhM3qU3eD1b43vF+KMKKLVEkawxO12XBHeh8DLWIX6JgcdGrFSi1dpOUbpuLe5/EsnOeiW2r4Q+cjozoOj6h1RTtkdmb+BsspUxiKQtCAAeS6AAEIAAQ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ounded Rectangle 37"/>
          <p:cNvSpPr/>
          <p:nvPr/>
        </p:nvSpPr>
        <p:spPr>
          <a:xfrm>
            <a:off x="0" y="0"/>
            <a:ext cx="9144000" cy="3048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Copperplate Gothic Light" panose="020E0507020206020404" pitchFamily="34" charset="0"/>
              </a:rPr>
              <a:t>PLAYING </a:t>
            </a:r>
            <a:r>
              <a:rPr lang="en-US" sz="1000" b="1" dirty="0" smtClean="0">
                <a:latin typeface="Copperplate Gothic Light" panose="020E0507020206020404" pitchFamily="34" charset="0"/>
              </a:rPr>
              <a:t>SCREEN ARCHITECTURE = TO BE CAREFULLY FOLLOWED AND STRICTLY RESPECTED PLEASE</a:t>
            </a:r>
            <a:endParaRPr lang="en-US" sz="1000" b="1" dirty="0">
              <a:latin typeface="Copperplate Gothic Light" panose="020E0507020206020404" pitchFamily="34" charset="0"/>
            </a:endParaRPr>
          </a:p>
        </p:txBody>
      </p:sp>
      <p:grpSp>
        <p:nvGrpSpPr>
          <p:cNvPr id="40" name="Grouper 39"/>
          <p:cNvGrpSpPr/>
          <p:nvPr/>
        </p:nvGrpSpPr>
        <p:grpSpPr>
          <a:xfrm>
            <a:off x="1447800" y="533400"/>
            <a:ext cx="5715000" cy="5838404"/>
            <a:chOff x="152400" y="457200"/>
            <a:chExt cx="5715000" cy="5838404"/>
          </a:xfrm>
        </p:grpSpPr>
        <p:sp>
          <p:nvSpPr>
            <p:cNvPr id="14" name="Rounded Rectangle 13"/>
            <p:cNvSpPr/>
            <p:nvPr/>
          </p:nvSpPr>
          <p:spPr>
            <a:xfrm>
              <a:off x="228601" y="457200"/>
              <a:ext cx="5638799" cy="5791199"/>
            </a:xfrm>
            <a:custGeom>
              <a:avLst/>
              <a:gdLst>
                <a:gd name="connsiteX0" fmla="*/ 0 w 5638799"/>
                <a:gd name="connsiteY0" fmla="*/ 444958 h 5791199"/>
                <a:gd name="connsiteX1" fmla="*/ 444958 w 5638799"/>
                <a:gd name="connsiteY1" fmla="*/ 0 h 5791199"/>
                <a:gd name="connsiteX2" fmla="*/ 5193841 w 5638799"/>
                <a:gd name="connsiteY2" fmla="*/ 0 h 5791199"/>
                <a:gd name="connsiteX3" fmla="*/ 5638799 w 5638799"/>
                <a:gd name="connsiteY3" fmla="*/ 444958 h 5791199"/>
                <a:gd name="connsiteX4" fmla="*/ 5638799 w 5638799"/>
                <a:gd name="connsiteY4" fmla="*/ 5346241 h 5791199"/>
                <a:gd name="connsiteX5" fmla="*/ 5193841 w 5638799"/>
                <a:gd name="connsiteY5" fmla="*/ 5791199 h 5791199"/>
                <a:gd name="connsiteX6" fmla="*/ 444958 w 5638799"/>
                <a:gd name="connsiteY6" fmla="*/ 5791199 h 5791199"/>
                <a:gd name="connsiteX7" fmla="*/ 0 w 5638799"/>
                <a:gd name="connsiteY7" fmla="*/ 5346241 h 5791199"/>
                <a:gd name="connsiteX8" fmla="*/ 0 w 5638799"/>
                <a:gd name="connsiteY8" fmla="*/ 444958 h 579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799" h="5791199">
                  <a:moveTo>
                    <a:pt x="0" y="444958"/>
                  </a:moveTo>
                  <a:cubicBezTo>
                    <a:pt x="0" y="199214"/>
                    <a:pt x="199214" y="0"/>
                    <a:pt x="444958" y="0"/>
                  </a:cubicBezTo>
                  <a:lnTo>
                    <a:pt x="5193841" y="0"/>
                  </a:lnTo>
                  <a:cubicBezTo>
                    <a:pt x="5439585" y="0"/>
                    <a:pt x="5638799" y="199214"/>
                    <a:pt x="5638799" y="444958"/>
                  </a:cubicBezTo>
                  <a:lnTo>
                    <a:pt x="5638799" y="5346241"/>
                  </a:lnTo>
                  <a:cubicBezTo>
                    <a:pt x="5638799" y="5591985"/>
                    <a:pt x="5439585" y="5791199"/>
                    <a:pt x="5193841" y="5791199"/>
                  </a:cubicBezTo>
                  <a:lnTo>
                    <a:pt x="444958" y="5791199"/>
                  </a:lnTo>
                  <a:cubicBezTo>
                    <a:pt x="199214" y="5791199"/>
                    <a:pt x="0" y="5591985"/>
                    <a:pt x="0" y="5346241"/>
                  </a:cubicBezTo>
                  <a:lnTo>
                    <a:pt x="0" y="444958"/>
                  </a:lnTo>
                  <a:close/>
                </a:path>
              </a:pathLst>
            </a:custGeom>
            <a:solidFill>
              <a:schemeClr val="accent4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2367567" y="1447800"/>
              <a:ext cx="1019749" cy="101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1219200" y="1447800"/>
              <a:ext cx="1019749" cy="1014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1219200" y="2538860"/>
              <a:ext cx="1019749" cy="101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2367567" y="2537886"/>
              <a:ext cx="1019749" cy="101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1219200" y="3634365"/>
              <a:ext cx="1019749" cy="1013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 descr="C:\Users\matverme\Documents\Personal_MV\FabGames\pOpcake_icons\white popcake HD.jpe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4641" t="4047"/>
            <a:stretch/>
          </p:blipFill>
          <p:spPr bwMode="auto">
            <a:xfrm>
              <a:off x="2375080" y="3616886"/>
              <a:ext cx="1019749" cy="1031314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matverme\Documents\Personal_MV\FabGames\pOpcake_icons\white eclair HD.jpe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4163" t="4598"/>
            <a:stretch/>
          </p:blipFill>
          <p:spPr bwMode="auto">
            <a:xfrm>
              <a:off x="3476051" y="2535310"/>
              <a:ext cx="1019749" cy="1020281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matverme\Documents\Personal_MV\FabGames\pOpcake_icons\white cupcake HD.jpe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3656" t="4442"/>
            <a:stretch/>
          </p:blipFill>
          <p:spPr bwMode="auto">
            <a:xfrm>
              <a:off x="3476051" y="1447800"/>
              <a:ext cx="1019749" cy="1016569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3476051" y="3630873"/>
              <a:ext cx="1019749" cy="1017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ounded Rectangle 37"/>
            <p:cNvSpPr/>
            <p:nvPr/>
          </p:nvSpPr>
          <p:spPr>
            <a:xfrm>
              <a:off x="3581400" y="533400"/>
              <a:ext cx="1066800" cy="457002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Copperplate Gothic Light" panose="020E0507020206020404" pitchFamily="34" charset="0"/>
                </a:rPr>
                <a:t>Coins</a:t>
              </a:r>
            </a:p>
            <a:p>
              <a:pPr algn="ctr"/>
              <a:r>
                <a:rPr lang="en-US" sz="1400" b="1" dirty="0" smtClean="0">
                  <a:latin typeface="Copperplate Gothic Light" panose="020E0507020206020404" pitchFamily="34" charset="0"/>
                </a:rPr>
                <a:t>85</a:t>
              </a:r>
              <a:endParaRPr lang="en-US" sz="1400" b="1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2209800" y="1066800"/>
              <a:ext cx="228600" cy="283821"/>
            </a:xfrm>
            <a:prstGeom prst="chevron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95399" y="4813565"/>
              <a:ext cx="3276601" cy="139435"/>
            </a:xfrm>
            <a:prstGeom prst="roundRect">
              <a:avLst>
                <a:gd name="adj" fmla="val 42669"/>
              </a:avLst>
            </a:prstGeom>
            <a:solidFill>
              <a:srgbClr val="FF6600">
                <a:alpha val="64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219200" y="4813566"/>
              <a:ext cx="1524000" cy="139434"/>
            </a:xfrm>
            <a:prstGeom prst="roundRect">
              <a:avLst>
                <a:gd name="adj" fmla="val 3794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37"/>
            <p:cNvSpPr/>
            <p:nvPr/>
          </p:nvSpPr>
          <p:spPr>
            <a:xfrm>
              <a:off x="2362200" y="533400"/>
              <a:ext cx="1066800" cy="457002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Copperplate Gothic Light" panose="020E0507020206020404" pitchFamily="34" charset="0"/>
                </a:rPr>
                <a:t>Hits</a:t>
              </a:r>
            </a:p>
            <a:p>
              <a:pPr algn="ctr"/>
              <a:r>
                <a:rPr lang="en-US" sz="1400" b="1" dirty="0" smtClean="0">
                  <a:latin typeface="Copperplate Gothic Light" panose="020E0507020206020404" pitchFamily="34" charset="0"/>
                </a:rPr>
                <a:t>47</a:t>
              </a:r>
              <a:endParaRPr lang="en-US" sz="1400" b="1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1143000" y="533400"/>
              <a:ext cx="1066800" cy="457002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Copperplate Gothic Light" panose="020E0507020206020404" pitchFamily="34" charset="0"/>
                </a:rPr>
                <a:t>Score</a:t>
              </a:r>
            </a:p>
            <a:p>
              <a:pPr algn="ctr"/>
              <a:r>
                <a:rPr lang="en-US" sz="1400" b="1" dirty="0" smtClean="0">
                  <a:latin typeface="Copperplate Gothic Light" panose="020E0507020206020404" pitchFamily="34" charset="0"/>
                </a:rPr>
                <a:t>+175</a:t>
              </a:r>
              <a:endParaRPr lang="en-US" sz="1400" b="1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58" name="Rounded Rectangle 22"/>
            <p:cNvSpPr/>
            <p:nvPr/>
          </p:nvSpPr>
          <p:spPr>
            <a:xfrm>
              <a:off x="228600" y="1143000"/>
              <a:ext cx="5638800" cy="152400"/>
            </a:xfrm>
            <a:prstGeom prst="roundRect">
              <a:avLst>
                <a:gd name="adj" fmla="val 42669"/>
              </a:avLst>
            </a:prstGeom>
            <a:solidFill>
              <a:srgbClr val="FF6600">
                <a:alpha val="64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8" descr="http://www.fancyicons.com/download/?id=5186&amp;t=png&amp;s=25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0668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www.fancyicons.com/download/?id=5186&amp;t=png&amp;s=256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0668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http://www.fancyicons.com/download/?id=5186&amp;t=png&amp;s=256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066800"/>
              <a:ext cx="304145" cy="30414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Image 62" descr="baker WG.tiff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2400" y="5181600"/>
              <a:ext cx="804360" cy="1114004"/>
            </a:xfrm>
            <a:prstGeom prst="rect">
              <a:avLst/>
            </a:prstGeom>
          </p:spPr>
        </p:pic>
        <p:sp>
          <p:nvSpPr>
            <p:cNvPr id="100" name="Bulle rectangulaire à coins arrondis 99"/>
            <p:cNvSpPr/>
            <p:nvPr/>
          </p:nvSpPr>
          <p:spPr>
            <a:xfrm>
              <a:off x="1219200" y="5029200"/>
              <a:ext cx="3352800" cy="1066800"/>
            </a:xfrm>
            <a:prstGeom prst="wedgeRoundRectCallout">
              <a:avLst>
                <a:gd name="adj1" fmla="val -52648"/>
                <a:gd name="adj2" fmla="val 6690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r>
                <a:rPr lang="fr-FR" sz="1000" b="1" dirty="0" smtClean="0">
                  <a:solidFill>
                    <a:srgbClr val="FF6600"/>
                  </a:solidFill>
                  <a:latin typeface="Copperplate Gothic Light" panose="020E0507020206020404" pitchFamily="34" charset="0"/>
                </a:rPr>
                <a:t>Challenge 4/10</a:t>
              </a:r>
            </a:p>
          </p:txBody>
        </p:sp>
        <p:pic>
          <p:nvPicPr>
            <p:cNvPr id="89" name="Picture 2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1416608" y="5202652"/>
              <a:ext cx="716992" cy="7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5" descr="C:\Users\matverme\Documents\Personal_MV\FabGames\pOpcake_icons\white popcake HD.jpe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4641" t="4047"/>
            <a:stretch/>
          </p:blipFill>
          <p:spPr bwMode="auto">
            <a:xfrm>
              <a:off x="2178608" y="5191612"/>
              <a:ext cx="716992" cy="725123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2940608" y="5181600"/>
              <a:ext cx="716992" cy="71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/>
          </p:blipFill>
          <p:spPr bwMode="auto">
            <a:xfrm>
              <a:off x="3729929" y="5221256"/>
              <a:ext cx="689671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orme libre 46"/>
            <p:cNvSpPr>
              <a:spLocks noChangeArrowheads="1"/>
            </p:cNvSpPr>
            <p:nvPr/>
          </p:nvSpPr>
          <p:spPr bwMode="auto">
            <a:xfrm rot="1132086">
              <a:off x="1542075" y="4984580"/>
              <a:ext cx="381000" cy="1117600"/>
            </a:xfrm>
            <a:custGeom>
              <a:avLst/>
              <a:gdLst>
                <a:gd name="T0" fmla="*/ 0 w 334569"/>
                <a:gd name="T1" fmla="*/ 350264345 h 963899"/>
                <a:gd name="T2" fmla="*/ 73315999 w 334569"/>
                <a:gd name="T3" fmla="*/ 679618036 h 963899"/>
                <a:gd name="T4" fmla="*/ 115886631 w 334569"/>
                <a:gd name="T5" fmla="*/ 0 h 963899"/>
                <a:gd name="T6" fmla="*/ 115886631 w 334569"/>
                <a:gd name="T7" fmla="*/ 0 h 9638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569"/>
                <a:gd name="T13" fmla="*/ 0 h 963899"/>
                <a:gd name="T14" fmla="*/ 334569 w 334569"/>
                <a:gd name="T15" fmla="*/ 963899 h 9638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569" h="963899">
                  <a:moveTo>
                    <a:pt x="0" y="457482"/>
                  </a:moveTo>
                  <a:cubicBezTo>
                    <a:pt x="77952" y="710690"/>
                    <a:pt x="155905" y="963899"/>
                    <a:pt x="211666" y="887652"/>
                  </a:cubicBezTo>
                  <a:cubicBezTo>
                    <a:pt x="267427" y="811405"/>
                    <a:pt x="334569" y="0"/>
                    <a:pt x="334569" y="0"/>
                  </a:cubicBezTo>
                </a:path>
              </a:pathLst>
            </a:cu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FF6600"/>
                </a:solidFill>
              </a:endParaRPr>
            </a:p>
          </p:txBody>
        </p:sp>
        <p:sp>
          <p:nvSpPr>
            <p:cNvPr id="101" name="Rounded Rectangle 37"/>
            <p:cNvSpPr/>
            <p:nvPr/>
          </p:nvSpPr>
          <p:spPr>
            <a:xfrm>
              <a:off x="5181600" y="1752600"/>
              <a:ext cx="685800" cy="6096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Times"/>
                  <a:cs typeface="Times"/>
                </a:rPr>
                <a:t>Watch</a:t>
              </a:r>
            </a:p>
            <a:p>
              <a:pPr algn="ctr"/>
              <a:r>
                <a:rPr lang="en-US" sz="900" dirty="0" smtClean="0">
                  <a:latin typeface="Times"/>
                  <a:cs typeface="Times"/>
                </a:rPr>
                <a:t>3 seconds</a:t>
              </a:r>
            </a:p>
          </p:txBody>
        </p:sp>
        <p:sp>
          <p:nvSpPr>
            <p:cNvPr id="102" name="Rounded Rectangle 37"/>
            <p:cNvSpPr/>
            <p:nvPr/>
          </p:nvSpPr>
          <p:spPr>
            <a:xfrm>
              <a:off x="5181600" y="2438400"/>
              <a:ext cx="685800" cy="6096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Times"/>
                  <a:cs typeface="Times"/>
                </a:rPr>
                <a:t>Freeze 2 icons</a:t>
              </a:r>
            </a:p>
          </p:txBody>
        </p:sp>
        <p:sp>
          <p:nvSpPr>
            <p:cNvPr id="103" name="Rounded Rectangle 37"/>
            <p:cNvSpPr/>
            <p:nvPr/>
          </p:nvSpPr>
          <p:spPr>
            <a:xfrm>
              <a:off x="5181600" y="3124200"/>
              <a:ext cx="685800" cy="6096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Times"/>
                  <a:cs typeface="Times"/>
                </a:rPr>
                <a:t>Cancel board move</a:t>
              </a:r>
            </a:p>
          </p:txBody>
        </p:sp>
        <p:sp>
          <p:nvSpPr>
            <p:cNvPr id="104" name="Rounded Rectangle 37"/>
            <p:cNvSpPr/>
            <p:nvPr/>
          </p:nvSpPr>
          <p:spPr>
            <a:xfrm>
              <a:off x="5181600" y="3810000"/>
              <a:ext cx="685800" cy="6096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Times"/>
                  <a:cs typeface="Times"/>
                </a:rPr>
                <a:t>Reshuffle the</a:t>
              </a:r>
            </a:p>
            <a:p>
              <a:pPr algn="ctr"/>
              <a:r>
                <a:rPr lang="en-US" sz="900" dirty="0" smtClean="0">
                  <a:latin typeface="Times"/>
                  <a:cs typeface="Times"/>
                </a:rPr>
                <a:t>board or challenge</a:t>
              </a:r>
              <a:endParaRPr lang="en-US" sz="900" dirty="0">
                <a:latin typeface="Times"/>
                <a:cs typeface="Times"/>
              </a:endParaRPr>
            </a:p>
          </p:txBody>
        </p:sp>
      </p:grpSp>
      <p:sp>
        <p:nvSpPr>
          <p:cNvPr id="53" name="TextBox 91"/>
          <p:cNvSpPr txBox="1"/>
          <p:nvPr/>
        </p:nvSpPr>
        <p:spPr>
          <a:xfrm>
            <a:off x="0" y="28956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BOARD ZONE</a:t>
            </a:r>
          </a:p>
          <a:p>
            <a:pPr algn="ctr"/>
            <a:r>
              <a:rPr lang="en-US" sz="1000" dirty="0" smtClean="0"/>
              <a:t>With 9 icons</a:t>
            </a:r>
            <a:endParaRPr lang="en-US" sz="1000" dirty="0"/>
          </a:p>
        </p:txBody>
      </p:sp>
      <p:sp>
        <p:nvSpPr>
          <p:cNvPr id="60" name="TextBox 91"/>
          <p:cNvSpPr txBox="1"/>
          <p:nvPr/>
        </p:nvSpPr>
        <p:spPr>
          <a:xfrm>
            <a:off x="7315200" y="48006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TIMER</a:t>
            </a:r>
          </a:p>
          <a:p>
            <a:pPr algn="ctr"/>
            <a:r>
              <a:rPr lang="en-US" sz="1000" dirty="0" smtClean="0"/>
              <a:t>(plain orange is decreasing towards left when seconds remaining decrease)</a:t>
            </a:r>
            <a:endParaRPr lang="en-US" sz="1000" dirty="0"/>
          </a:p>
        </p:txBody>
      </p:sp>
      <p:sp>
        <p:nvSpPr>
          <p:cNvPr id="62" name="TextBox 91"/>
          <p:cNvSpPr txBox="1"/>
          <p:nvPr/>
        </p:nvSpPr>
        <p:spPr>
          <a:xfrm>
            <a:off x="7543800" y="733961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 KEY INDICATORS</a:t>
            </a:r>
          </a:p>
          <a:p>
            <a:pPr algn="ctr"/>
            <a:r>
              <a:rPr lang="en-US" sz="1000" dirty="0" smtClean="0"/>
              <a:t>(Score / hits / coins)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PROGRESS BAR</a:t>
            </a:r>
          </a:p>
          <a:p>
            <a:pPr algn="ctr"/>
            <a:r>
              <a:rPr lang="en-US" sz="1000" dirty="0" smtClean="0"/>
              <a:t>(the arrow moves toward the trophies on the right, proportionate to the number of stars collected)</a:t>
            </a:r>
            <a:endParaRPr lang="en-US" sz="1000" dirty="0"/>
          </a:p>
        </p:txBody>
      </p:sp>
      <p:cxnSp>
        <p:nvCxnSpPr>
          <p:cNvPr id="65" name="Connecteur droit avec flèche 64"/>
          <p:cNvCxnSpPr/>
          <p:nvPr/>
        </p:nvCxnSpPr>
        <p:spPr>
          <a:xfrm rot="10800000">
            <a:off x="72390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9906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91"/>
          <p:cNvSpPr txBox="1"/>
          <p:nvPr/>
        </p:nvSpPr>
        <p:spPr>
          <a:xfrm>
            <a:off x="0" y="52578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MAIN MENU BUTTON</a:t>
            </a:r>
          </a:p>
          <a:p>
            <a:pPr algn="ctr"/>
            <a:r>
              <a:rPr lang="en-US" sz="1000" dirty="0" smtClean="0"/>
              <a:t>Designed as a baker mascot</a:t>
            </a:r>
          </a:p>
          <a:p>
            <a:pPr algn="ctr"/>
            <a:r>
              <a:rPr lang="en-US" sz="1000" dirty="0" smtClean="0"/>
              <a:t>(main menu should be written on hat)</a:t>
            </a:r>
            <a:endParaRPr lang="en-US" sz="1000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066800" y="541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91"/>
          <p:cNvSpPr txBox="1"/>
          <p:nvPr/>
        </p:nvSpPr>
        <p:spPr>
          <a:xfrm>
            <a:off x="3201988" y="6400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CHALLENGE &amp; COMMUNICATION ZONE</a:t>
            </a:r>
          </a:p>
          <a:p>
            <a:pPr algn="ctr"/>
            <a:r>
              <a:rPr lang="en-US" sz="1000" dirty="0" smtClean="0"/>
              <a:t>With challenge numbering and various messages</a:t>
            </a:r>
            <a:endParaRPr lang="en-US" sz="1000" dirty="0"/>
          </a:p>
        </p:txBody>
      </p:sp>
      <p:cxnSp>
        <p:nvCxnSpPr>
          <p:cNvPr id="73" name="Connecteur droit avec flèche 72"/>
          <p:cNvCxnSpPr/>
          <p:nvPr/>
        </p:nvCxnSpPr>
        <p:spPr>
          <a:xfrm rot="5400000" flipH="1" flipV="1">
            <a:off x="3048794" y="6552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rot="10800000">
            <a:off x="72390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>
            <a:off x="7239000" y="495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91"/>
          <p:cNvSpPr txBox="1"/>
          <p:nvPr/>
        </p:nvSpPr>
        <p:spPr>
          <a:xfrm>
            <a:off x="7620000" y="2819400"/>
            <a:ext cx="16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 MONETIZATION BUTTONS</a:t>
            </a:r>
          </a:p>
          <a:p>
            <a:pPr algn="ctr"/>
            <a:r>
              <a:rPr lang="en-US" sz="1000" dirty="0" smtClean="0"/>
              <a:t>(the 4 texts should be transformed and replaced by self-explanatory icons) </a:t>
            </a:r>
            <a:endParaRPr lang="en-US" sz="1000" dirty="0"/>
          </a:p>
        </p:txBody>
      </p:sp>
      <p:cxnSp>
        <p:nvCxnSpPr>
          <p:cNvPr id="79" name="Connecteur droit avec flèche 78"/>
          <p:cNvCxnSpPr/>
          <p:nvPr/>
        </p:nvCxnSpPr>
        <p:spPr>
          <a:xfrm rot="10800000">
            <a:off x="7315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rot="5400000">
            <a:off x="7086600" y="32766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rot="16200000" flipV="1">
            <a:off x="7162800" y="2286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 flipV="1">
            <a:off x="7315200" y="3048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62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data:image/jpeg;base64,/9j/4AAQSkZJRgABAQAAAQABAAD/2wCEAAkGBhAQEBAPEA8QEA0QEA8ODw8NDw8NEBAQFBAVFRQQEhQXGyYeFxojGRQSHy8gIycpLC4sFR4xNTIqNSYrLCkBCQoKDgwOGg8PGiwiHyQsKSwsLCwpNSkpLTUvKiwqKiopKiotKSwqLi4pLS0sLCkpLC0qKiwsKSwsLCwpKS8yKv/AABEIAMwAzAMBIgACEQEDEQH/xAAbAAEAAwEBAQEAAAAAAAAAAAAAAwQFBgIBB//EAD0QAAIBAgIGBgcHBAIDAAAAAAABAgMRBAUSITFBUZETIlJhcdEGMnKBobHBFSMzQlOSomKy4fAUcySCwv/EABsBAAIDAQEBAAAAAAAAAAAAAAAEAwUGBwIB/8QAOBEAAQMCAgYIBAYCAwAAAAAAAQACAwQRITEFEhNBUXEGIjJhobHB0RSBkeEjQlJicvAWMyQ0U//aAAwDAQACEQMRAD8A/T88k+mevZGJn6+L5s0M4j98/CPyKWicx0k4mrk/kVdwn8Mcl418XzY18XzZ0n2NQ7H8p+Y+xaHY/lPzLf8Ax2p/W3x9kv8AGM4Fc3r4vmxr4vmzpPsWh2P5T8ynmuXU6cE4Rs9K22T1WfFkFRoOeCJ0rniwF9/svbKprnAALOwN+lp6368N77SOrOXwUfvKftx+Z1Bb9GzeF/P0S1Z2ggANOkkAAIQAAhAACEAAIWdnn4a9tf2yMK74vmzeztfdr21/bIx6FJOcU1qcknu1XOfafBdXhgOYaFa0ptFdQ3fF82Lvi+bOh+x6PY/lPzH2PR7H8p+ZN/jVV/6N8fZfPjWcCueu+L5sXfF82dD9j0ex/KfmZ+a4KFPQ0Fa+lfW3stbb4sVrNCVFLC6ZzwQLZX3m3Be46pr3aoCzrvi+bOly+V6UPZRzmidFlv4UPD6sa6MuJneP2+oUdZ2RzVHM6N6l+MUVOgNTMI9aL4prk/8AJV0So0wCyukHff6gFeYn9QLYi9S8D6eKDvGPgj2dOifrsa7iAVXnNDm8/k+mWt20I7+9nSGJ6TYVOEZR6tRyjHSW3RSbsVWm4jJSOsbWx+iZpHBsgusiE3xfNl/D1HxfNmVSwNT9WXKPkXcLgqmv72W7dHyOdsYZXBjX4nmrGV4tktJTfF8w5vi+ZV/4VX9V8o+RHiMNVS1VpbeEfIlkoJo2lxkGHefZKA3OStTqPi+bIKlSXF82UpUq360uUfIjlQrfrS5R8hNut+vzTDRbcp6lWXalzZVqVpdqX7meJYar+rLlHyIZYOp+rLlHyGGuI/P5pphA3LxVxE+3L90vMqzxE+3P98vMmngZ/qPkvIhll8u2/gNNl/d5pxkrR+VQvEz7c/3y8wsTPtz/AHy8z68ufbfwCy99t/Al2v7lPtm/pUsK8ntlJ+MpMtUaj4vmyusslb8R/AsZRg5PEUozm5QcrSi7Was+B5a3bPDQ7EkBLSTNsTZd/hvUh7MfkiU+RikklsSSR9OmtFgAsoTcoZubxu4dyl8beRpGdmGuS7kUPSOTUoHDiQPG/opYO3dZ3RG5g42pwX9KMpo2acbJLgkvgUfRNpMkr+AA+pPspql1wAq+YR1J8H8/9RRNPFQvCXhflrMvSIek0OpVCT9Q8Rh5WXyE3bZaWCleC7m0TlHL6mtr3l41mhpttRRngLfTBQSCzihl5/6kPb/+WahmZ8upH218me9Lf9KXkvdP/sCyqKLuF3+CKdIt4Xa/A5lSH/kN/u5WMuRVghxexeP0JiHFer7y9q/9LuSXZ2gqTPEj2yORmQnQo5EUySRHIlCmaoZkEiaZDInamWqNiLDPkCRS7lbT1DLJf+RR/wCyJ5b1HzKHfE0fbXyYzQi87P5DzScnYdyK74AHUFmkMrFSvOXjbkac5WTfBXMdyMZ0sntHHCN5J+mHqmYBiSvVON5RXFo2DMwMbz8E39DTGei0OpSukP5neAw87rzOetZDEqx0ZSjwerw3fA2zLzanZxnufVfjtX15IY6RUu2pdoM2G/yyPofkiA2dbiosNW0ZJ7r2fgzZOc0zbwNfTgnvWp+KK7oxU216c/yHkfRS1DMnKwZ2eL7pd04/U0Snm8b0Z91nykjTaQbr0so/afJQQm0jeaxKRbw3re4qUizQfWX+7jlFObTN5hWcm9WiLE+r70SkeIXVf+7zSVAvE4dxS7cws9kciRkcjLhPBRyIpEkiORKFM1QzIZE0yCRM1MNUbEBI+0yXcpTkpqj1H30eV8XS7nN8oMjxD1Fn0QhpYq/ZpzlzcY/UsdFs1qhnMJGc2ice4ruQAdHWcVXMatoW3ydvdvMvSJcxxF523R1e/eVottpLa2kvFnLtNzmrrSG426o/vO6somarMVrZZDquXafwX+blw8UqajFRWxJI9nRqKnFNTshG4eO/xVe52sSUIcXQ04Sjva1Pg9zJgMvYHtLXZHBfAbG65Rz46nsa4Pei/lGLtPReyf8AduI88wuhPpF6s9vdP/K+TMxVLa1tObFj9G1n8T9R9wrgNE0fNdmRYqnpQnHjGS+BHl+LVWClv2SXBlk6K1zJ47jEOHmqggsdY5hctSZZpvWvFEE4aMpR4SkvjqJYs4+9pikscwfIq4djirx5qLU/Bnq4NWQHCyTWW2RyJJqzZFIydrGysGqORFIlkQyZI1TtUUyCTJpsgkydqYavDPdFEbJaSJDkvb8AosZM2fQSleVefBQgve239DnsbM6/0Iw+jhtLfUqSl7l1V8maHQcV5weAJ9PVVda60VuK6EhxmI0IOW/YvHcTHP5xjdKein1YavGW80ela34Smc8do4Dn9s1VQRbR9lWcy/lFDSm5vZDZ7T8l80ZSbbSSu20kuLexHUYLDdHBR37ZPjJ7WY/o/Q7eo2zsmY/Pd7/RO1TtRurxU4AOiKrQAAhQ4vCqpCUHsa28HuaOMrxcJShLVKLs/Ndx3JiekmV6celgvvILrJbZQ815lFpmg+Ij2jB1m+I4eydo5gx2q7IrMyfM+iqa31Japd3CR1qZ+c9IdP6NZxpLoJvrL8Nveuz4ortB12ofh35Hs+3sm62mw2jfmvWa0tGq3uklL37H8lzIoM0c7pXjGfZdn4P/ADYy4MzunqfY1j+Dut9c/G68Qu1owtCk+quR6IcO9TRLccppNeJp7lERiqGJVpPmV5FvGLWn3WKkijqG6srh3pyM3AUMiGRNJkMzy1NNUMyCRNMgmTtTLV5Jr2RFBHzFVLIktc2XyQ7ln4qd2fpuVYToqFKnvhCKftW1vnc/PMiwnTYqlC3VUukl7MdfzsvefpOIxEacXOTtGKu/JG10LEI43Suyy+mJVJXu1nBgVXN8wVKGp9eWqPdxkcv0h8x2PlVm5vfqS4Lcj1l2ElWqKC1LbOXZjx8dyM7pCofpKpDY8smj1/u5OQwinju75rYyDB6T6aWxXUO975e7ZzN48UqSjFRirRikkluSPZuKGkbSQiJvzPE7yqWaQyPLigAHFEgABCAAELjfSXJuil00F91J9ZL8kn9H8zEhVaaadmmmmtqa3n6XVpqScZJOMk009aae5nB59kksPK6u6Mn1JbbPsS7+D3mS0ro4xu28WW/u7+Xkryhqg8bN+e7vXTZTmkcVSlCVlVUbTXH+tGfFNNp7U2n4o5nC4uVOcZwdpRd0/o+KOijmEK9qkerJ2VSHZmt67n9GVGkZfjKdr3dtmfeOPMH1K9Opti46vZPgr2Hlr8SwyjTkXb3K+gk6pZwSsgxUGKV4+BQkaU1dNGdNEdc3rh3FTQnCygmQzJpkExZqdaoJsgmyWoyBjDQmW4BSU+JQx1cs4irooyoxlVqRpx1ynJRXDXvfctvuHaeIucl3v3rsfQLBaMKuJlqUvu4t6rRjrk+dv2njO856aWjH8KL1f1PtMjx+YxVOGFov7inFRcv1Gtr8L3feZsU20km23ZJK7be5FnXVn4YpIMhmRvPAd1/qoqem6xmkz3dymowlOShFXlJ2SXE7bKstVCGitcnrnLjLyW4rZDkqoR0p2daS171BdlfVmsXmiNGfDN2knbPh3c+Kra2q2p1W9keKAAvVXIAAQgABCAAEIR4jDxqRcJxUoSVmnvJAfCL4FANl+f55kM8PK6vKjJ9We9Psy7+/eZ9Cq4SUlu+K4H6bWoxnFxklKMlZqSumjjM79G5Ubzp3lR375U/a4rv58TJaS0UY7yQi7d44fbyV9SVweNSTPjxVzD1VJKS2NXL1CeqxzeV4nReg/VezuZu0p2McLwS33L5PHY2VmRQxEbN8y+ytiYbxyp67OShjNis+ZXqFucCrUgIsT7CFTqyIr21ktWJnY3E2ViwiZrYKR78FXx2KvqJMqoPXUe+8Y+G9/TmU8Jh3Wnb8q1yfBeZ0mGwbk406cW3sUVuXF8F3jsl2ARMxceCjjtfXdkFDCDbUUm5N2SSu2+COwyLIVRXSTs6zXioLgu/iyXJ8jjQWk7SrNWct0V2Y93fvNQ0ui9EintLLi7y+6rKyuMvUZl5oAC/VYgABCAAEIAAQgABCAAEIAAQudzb0YTvUoJJ7XS2J+xwfds8Chg8Q/UndTjqakrP3ridiUsflUK2t9WovVnH1l3Piu4zuktBsqQXRYO4bj7eXmnoqsgar8R4hZtKe4+z1opYeq9Kz12dtlthflFcPmYLaiPqPTT26pVCZTr1Ei3itV9XzMPGVn3BCwOOacijL8lFjcYkYbU601CCu3yS4vuNLo4yfWV/e19TqPRf0epOMp2tHSs4q95NL80m7217EaCjj2jxHH2jxyRUMMLdZ+Sp5H6PSaUIK0b9erJam99uL7jscBl0KMdGC1v1pP1pPvf0LEIJJJJJLUklZJdx6NbRaOjput2nnMn04BUk1S6XDIcEABZJZAACEAAIQAAhAACEAAIQAAhAACEAAIWVmGVxSU4LRt6yjfWnvKdSm7etLmdA1fVuZi1YW0o8G15HPuk1C2F7Z4xYOwPP7jyTsMhdgdywMw0lfry5mBWU2/XlzOhzNGdh8NdlPA/VbdX8VhHdeMiyWdetGDlJQXWqO+yK3eL2H6NhsJCmtGEVGN72XEz/R3AqnTcrdabv7lqS+ZrHQNEUrY4GyEdZ2Py3eCz9VO6R5F8EABcpNAACEAAIQAAhAACEAAIQAAhAACEAAIQAAhDKxvry8I/I1TGq1NKc3uvZeC1GU6VPaKVrTmXeQPumKcYkrEzKJFgqRdx1O5BhVYw7XdRXjXfh2XW4NWpw9mPyJirltW9NcY9V/T4Fo6xRSNkp43NyLR5LPPFnFAANrwgABCAAEIAAQgABCAAEIAAQgABCAAEICGvjKcPWkk+G18ihXztbIL/2fkV9VpOmpQdo8X4DE/T3UrIXvyCs5hi9FaK9Z/BGdTVkQ/wDITd29e97SVV48TmmlNISV02u4WAyHAe/FPNi1BYKGvC5VjCzL0priQyS4iDThZMMcQLK3l+K0Hr9V6n5m0nfWthzUZpbyzh800NW2PDyNNoXTPwn4M3Y3Hh9krNAXm7VugpUc3pS/Nov+rV8S5GSetO64rWbyCphnF4nA8ikHMc3tBfQAMLygABCAAEIAAQgABCAAEIAAQvkpJJtuyWtt7kc7nWc1NLo6V9BJXnDXpN7k+BuY78Kp/wBc/wC1nIRMzp6tkha2JmGtmd/JWNFG0kvdjZQrpX+Sb91z1oVv05/tZp4QuowbpLHs+KffUaptYLA0a36c/wBrPt6vYnyN2RXqHwSX/L4r4Ki+4LJdWp2Zcjy8RLgy3WKNYna0HcmWEO3L48Wzy8b3/FFOqVpDLYGncm2wtK1P+b3rmixhM3qU3eD1b43vF+KMKKLVEkawxO12XBHeh8DLWIX6JgcdGrFSi1dpOUbpuLe5/EsnOeiW2r4Q+cjozoOj6h1RTtkdmb+BsspUxiKQtCAAeS6AAEIAAQ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ounded Rectangle 37"/>
          <p:cNvSpPr/>
          <p:nvPr/>
        </p:nvSpPr>
        <p:spPr>
          <a:xfrm>
            <a:off x="0" y="0"/>
            <a:ext cx="9144000" cy="3048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Copperplate Gothic Light" panose="020E0507020206020404" pitchFamily="34" charset="0"/>
              </a:rPr>
              <a:t>VERY FIRST TIME A PLAYER LOG INTO THE GAME </a:t>
            </a:r>
            <a:r>
              <a:rPr lang="fr-FR" sz="1000" b="1" dirty="0" err="1" smtClean="0">
                <a:latin typeface="Copperplate Gothic Light" panose="020E0507020206020404" pitchFamily="34" charset="0"/>
                <a:sym typeface="Wingdings"/>
              </a:rPr>
              <a:t>=</a:t>
            </a:r>
            <a:r>
              <a:rPr lang="en-US" sz="1000" b="1" dirty="0" smtClean="0">
                <a:latin typeface="Copperplate Gothic Light" panose="020E0507020206020404" pitchFamily="34" charset="0"/>
              </a:rPr>
              <a:t> LEVEL 1 AND TUTORIAL</a:t>
            </a:r>
            <a:endParaRPr lang="en-US" sz="1000" b="1" dirty="0">
              <a:latin typeface="Copperplate Gothic Light" panose="020E0507020206020404" pitchFamily="34" charset="0"/>
            </a:endParaRPr>
          </a:p>
        </p:txBody>
      </p:sp>
      <p:pic>
        <p:nvPicPr>
          <p:cNvPr id="53" name="Image 52" descr="fabulousGame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21480"/>
            <a:ext cx="2286000" cy="2286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62" name="TextBox 91"/>
          <p:cNvSpPr txBox="1"/>
          <p:nvPr/>
        </p:nvSpPr>
        <p:spPr>
          <a:xfrm>
            <a:off x="76200" y="439579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1/</a:t>
            </a:r>
            <a:r>
              <a:rPr lang="en-US" sz="1000" b="1" dirty="0" smtClean="0"/>
              <a:t>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logo appears while the game is loading</a:t>
            </a:r>
            <a:endParaRPr lang="en-US" sz="1000" dirty="0"/>
          </a:p>
        </p:txBody>
      </p:sp>
      <p:sp>
        <p:nvSpPr>
          <p:cNvPr id="64" name="TextBox 91"/>
          <p:cNvSpPr txBox="1"/>
          <p:nvPr/>
        </p:nvSpPr>
        <p:spPr>
          <a:xfrm>
            <a:off x="6172200" y="304800"/>
            <a:ext cx="259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3/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player DIRECTLY jump into Level 1 of the game. The orange TIMER line starts decreasing from 15 to 0.</a:t>
            </a:r>
            <a:endParaRPr lang="en-US" sz="1000" dirty="0"/>
          </a:p>
        </p:txBody>
      </p:sp>
      <p:pic>
        <p:nvPicPr>
          <p:cNvPr id="66" name="Image 65" descr="1st scre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1" y="838200"/>
            <a:ext cx="2362199" cy="2414460"/>
          </a:xfrm>
          <a:prstGeom prst="rect">
            <a:avLst/>
          </a:prstGeom>
        </p:spPr>
      </p:pic>
      <p:pic>
        <p:nvPicPr>
          <p:cNvPr id="67" name="Image 66" descr="L1 second scre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343400"/>
            <a:ext cx="2362200" cy="2414461"/>
          </a:xfrm>
          <a:prstGeom prst="rect">
            <a:avLst/>
          </a:prstGeom>
        </p:spPr>
      </p:pic>
      <p:sp>
        <p:nvSpPr>
          <p:cNvPr id="69" name="TextBox 91"/>
          <p:cNvSpPr txBox="1"/>
          <p:nvPr/>
        </p:nvSpPr>
        <p:spPr>
          <a:xfrm>
            <a:off x="152400" y="35622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4/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9 icons are flipped back and the “Challenge 1/10” appears with a “?” in the CHALLENGE ZONE. </a:t>
            </a:r>
            <a:endParaRPr lang="en-US" sz="1000" dirty="0"/>
          </a:p>
        </p:txBody>
      </p:sp>
      <p:pic>
        <p:nvPicPr>
          <p:cNvPr id="70" name="Image 69" descr="L1 third scree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367339"/>
            <a:ext cx="2362200" cy="2414461"/>
          </a:xfrm>
          <a:prstGeom prst="rect">
            <a:avLst/>
          </a:prstGeom>
        </p:spPr>
      </p:pic>
      <p:sp>
        <p:nvSpPr>
          <p:cNvPr id="71" name="TextBox 91"/>
          <p:cNvSpPr txBox="1"/>
          <p:nvPr/>
        </p:nvSpPr>
        <p:spPr>
          <a:xfrm>
            <a:off x="3048000" y="35052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5/ </a:t>
            </a:r>
            <a:r>
              <a:rPr lang="en-US" sz="1000" dirty="0" smtClean="0"/>
              <a:t>A</a:t>
            </a:r>
            <a:r>
              <a:rPr lang="en-US" sz="1000" dirty="0" smtClean="0"/>
              <a:t>s </a:t>
            </a:r>
            <a:r>
              <a:rPr lang="en-US" sz="1000" dirty="0" smtClean="0"/>
              <a:t>a TUTORIAL</a:t>
            </a:r>
            <a:r>
              <a:rPr lang="en-US" sz="1000" dirty="0" smtClean="0"/>
              <a:t> mode</a:t>
            </a:r>
            <a:r>
              <a:rPr lang="en-US" sz="1000" dirty="0" smtClean="0"/>
              <a:t>, 1 good icon of the challenge is</a:t>
            </a:r>
            <a:r>
              <a:rPr lang="en-US" sz="1000" dirty="0" smtClean="0"/>
              <a:t> flashing </a:t>
            </a:r>
            <a:r>
              <a:rPr lang="en-US" sz="1000" dirty="0" smtClean="0"/>
              <a:t>in orange to incentive the player to click on it.</a:t>
            </a:r>
            <a:r>
              <a:rPr lang="en-US" sz="1000" dirty="0" smtClean="0"/>
              <a:t> The </a:t>
            </a:r>
            <a:r>
              <a:rPr lang="en-US" sz="1000" dirty="0" smtClean="0"/>
              <a:t>player is not forced to click on the help-icon and can complete the challenge without help if he</a:t>
            </a:r>
            <a:r>
              <a:rPr lang="en-US" sz="1000" dirty="0" smtClean="0"/>
              <a:t> wants</a:t>
            </a:r>
            <a:endParaRPr lang="en-US" sz="1000" dirty="0"/>
          </a:p>
        </p:txBody>
      </p:sp>
      <p:pic>
        <p:nvPicPr>
          <p:cNvPr id="72" name="Image 71" descr="L1 fourth screen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1" y="4343400"/>
            <a:ext cx="2362199" cy="2414461"/>
          </a:xfrm>
          <a:prstGeom prst="rect">
            <a:avLst/>
          </a:prstGeom>
        </p:spPr>
      </p:pic>
      <p:sp>
        <p:nvSpPr>
          <p:cNvPr id="73" name="TextBox 91"/>
          <p:cNvSpPr txBox="1"/>
          <p:nvPr/>
        </p:nvSpPr>
        <p:spPr>
          <a:xfrm>
            <a:off x="6096000" y="3505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6/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score increases and the number of hits decreases until the player completes the challenge</a:t>
            </a:r>
            <a:endParaRPr lang="en-US" sz="1000" dirty="0"/>
          </a:p>
        </p:txBody>
      </p:sp>
      <p:pic>
        <p:nvPicPr>
          <p:cNvPr id="17" name="Image 16" descr="baker WG.tif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914400"/>
            <a:ext cx="1650594" cy="22860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8" name="TextBox 91"/>
          <p:cNvSpPr txBox="1"/>
          <p:nvPr/>
        </p:nvSpPr>
        <p:spPr>
          <a:xfrm>
            <a:off x="3048000" y="3618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2/ </a:t>
            </a:r>
            <a:r>
              <a:rPr lang="en-US" sz="1000" dirty="0" smtClean="0"/>
              <a:t>The title of the game “POPCAKE LEGEND” appears with the baker + background</a:t>
            </a:r>
            <a:endParaRPr lang="en-US" sz="1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626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data:image/jpeg;base64,/9j/4AAQSkZJRgABAQAAAQABAAD/2wCEAAkGBhAQEBAPEA8QEA0QEA8ODw8NDw8NEBAQFBAVFRQQEhQXGyYeFxojGRQSHy8gIycpLC4sFR4xNTIqNSYrLCkBCQoKDgwOGg8PGiwiHyQsKSwsLCwpNSkpLTUvKiwqKiopKiotKSwqLi4pLS0sLCkpLC0qKiwsKSwsLCwpKS8yKv/AABEIAMwAzAMBIgACEQEDEQH/xAAbAAEAAwEBAQEAAAAAAAAAAAAAAwQFBgIBB//EAD0QAAIBAgIGBgcHBAIDAAAAAAABAgMRBAUSITFBUZETIlJhcdEGMnKBobHBFSMzQlOSomKy4fAUcySCwv/EABsBAAIDAQEBAAAAAAAAAAAAAAAEAwUGBwIB/8QAOBEAAQMCAgYIBAYCAwAAAAAAAQACAwQRITEFEhNBUXEGIjJhobHB0RSBkeEjQlJicvAWMyQ0U//aAAwDAQACEQMRAD8A/T88k+mevZGJn6+L5s0M4j98/CPyKWicx0k4mrk/kVdwn8Mcl418XzY18XzZ0n2NQ7H8p+Y+xaHY/lPzLf8Ax2p/W3x9kv8AGM4Fc3r4vmxr4vmzpPsWh2P5T8ynmuXU6cE4Rs9K22T1WfFkFRoOeCJ0rniwF9/svbKprnAALOwN+lp6368N77SOrOXwUfvKftx+Z1Bb9GzeF/P0S1Z2ggANOkkAAIQAAhAACEAAIWdnn4a9tf2yMK74vmzeztfdr21/bIx6FJOcU1qcknu1XOfafBdXhgOYaFa0ptFdQ3fF82Lvi+bOh+x6PY/lPzH2PR7H8p+ZN/jVV/6N8fZfPjWcCueu+L5sXfF82dD9j0ex/KfmZ+a4KFPQ0Fa+lfW3stbb4sVrNCVFLC6ZzwQLZX3m3Be46pr3aoCzrvi+bOly+V6UPZRzmidFlv4UPD6sa6MuJneP2+oUdZ2RzVHM6N6l+MUVOgNTMI9aL4prk/8AJV0So0wCyukHff6gFeYn9QLYi9S8D6eKDvGPgj2dOifrsa7iAVXnNDm8/k+mWt20I7+9nSGJ6TYVOEZR6tRyjHSW3RSbsVWm4jJSOsbWx+iZpHBsgusiE3xfNl/D1HxfNmVSwNT9WXKPkXcLgqmv72W7dHyOdsYZXBjX4nmrGV4tktJTfF8w5vi+ZV/4VX9V8o+RHiMNVS1VpbeEfIlkoJo2lxkGHefZKA3OStTqPi+bIKlSXF82UpUq360uUfIjlQrfrS5R8hNut+vzTDRbcp6lWXalzZVqVpdqX7meJYar+rLlHyIZYOp+rLlHyGGuI/P5pphA3LxVxE+3L90vMqzxE+3P98vMmngZ/qPkvIhll8u2/gNNl/d5pxkrR+VQvEz7c/3y8wsTPtz/AHy8z68ufbfwCy99t/Al2v7lPtm/pUsK8ntlJ+MpMtUaj4vmyusslb8R/AsZRg5PEUozm5QcrSi7Was+B5a3bPDQ7EkBLSTNsTZd/hvUh7MfkiU+RikklsSSR9OmtFgAsoTcoZubxu4dyl8beRpGdmGuS7kUPSOTUoHDiQPG/opYO3dZ3RG5g42pwX9KMpo2acbJLgkvgUfRNpMkr+AA+pPspql1wAq+YR1J8H8/9RRNPFQvCXhflrMvSIek0OpVCT9Q8Rh5WXyE3bZaWCleC7m0TlHL6mtr3l41mhpttRRngLfTBQSCzihl5/6kPb/+WahmZ8upH218me9Lf9KXkvdP/sCyqKLuF3+CKdIt4Xa/A5lSH/kN/u5WMuRVghxexeP0JiHFer7y9q/9LuSXZ2gqTPEj2yORmQnQo5EUySRHIlCmaoZkEiaZDInamWqNiLDPkCRS7lbT1DLJf+RR/wCyJ5b1HzKHfE0fbXyYzQi87P5DzScnYdyK74AHUFmkMrFSvOXjbkac5WTfBXMdyMZ0sntHHCN5J+mHqmYBiSvVON5RXFo2DMwMbz8E39DTGei0OpSukP5neAw87rzOetZDEqx0ZSjwerw3fA2zLzanZxnufVfjtX15IY6RUu2pdoM2G/yyPofkiA2dbiosNW0ZJ7r2fgzZOc0zbwNfTgnvWp+KK7oxU216c/yHkfRS1DMnKwZ2eL7pd04/U0Snm8b0Z91nykjTaQbr0so/afJQQm0jeaxKRbw3re4qUizQfWX+7jlFObTN5hWcm9WiLE+r70SkeIXVf+7zSVAvE4dxS7cws9kciRkcjLhPBRyIpEkiORKFM1QzIZE0yCRM1MNUbEBI+0yXcpTkpqj1H30eV8XS7nN8oMjxD1Fn0QhpYq/ZpzlzcY/UsdFs1qhnMJGc2ice4ruQAdHWcVXMatoW3ydvdvMvSJcxxF523R1e/eVottpLa2kvFnLtNzmrrSG426o/vO6somarMVrZZDquXafwX+blw8UqajFRWxJI9nRqKnFNTshG4eO/xVe52sSUIcXQ04Sjva1Pg9zJgMvYHtLXZHBfAbG65Rz46nsa4Pei/lGLtPReyf8AduI88wuhPpF6s9vdP/K+TMxVLa1tObFj9G1n8T9R9wrgNE0fNdmRYqnpQnHjGS+BHl+LVWClv2SXBlk6K1zJ47jEOHmqggsdY5hctSZZpvWvFEE4aMpR4SkvjqJYs4+9pikscwfIq4djirx5qLU/Bnq4NWQHCyTWW2RyJJqzZFIydrGysGqORFIlkQyZI1TtUUyCTJpsgkydqYavDPdFEbJaSJDkvb8AosZM2fQSleVefBQgve239DnsbM6/0Iw+jhtLfUqSl7l1V8maHQcV5weAJ9PVVda60VuK6EhxmI0IOW/YvHcTHP5xjdKein1YavGW80ela34Smc8do4Dn9s1VQRbR9lWcy/lFDSm5vZDZ7T8l80ZSbbSSu20kuLexHUYLDdHBR37ZPjJ7WY/o/Q7eo2zsmY/Pd7/RO1TtRurxU4AOiKrQAAhQ4vCqpCUHsa28HuaOMrxcJShLVKLs/Ndx3JiekmV6celgvvILrJbZQ815lFpmg+Ij2jB1m+I4eydo5gx2q7IrMyfM+iqa31Japd3CR1qZ+c9IdP6NZxpLoJvrL8Nveuz4ortB12ofh35Hs+3sm62mw2jfmvWa0tGq3uklL37H8lzIoM0c7pXjGfZdn4P/ADYy4MzunqfY1j+Dut9c/G68Qu1owtCk+quR6IcO9TRLccppNeJp7lERiqGJVpPmV5FvGLWn3WKkijqG6srh3pyM3AUMiGRNJkMzy1NNUMyCRNMgmTtTLV5Jr2RFBHzFVLIktc2XyQ7ln4qd2fpuVYToqFKnvhCKftW1vnc/PMiwnTYqlC3VUukl7MdfzsvefpOIxEacXOTtGKu/JG10LEI43Suyy+mJVJXu1nBgVXN8wVKGp9eWqPdxkcv0h8x2PlVm5vfqS4Lcj1l2ElWqKC1LbOXZjx8dyM7pCofpKpDY8smj1/u5OQwinju75rYyDB6T6aWxXUO975e7ZzN48UqSjFRirRikkluSPZuKGkbSQiJvzPE7yqWaQyPLigAHFEgABCAAELjfSXJuil00F91J9ZL8kn9H8zEhVaaadmmmmtqa3n6XVpqScZJOMk009aae5nB59kksPK6u6Mn1JbbPsS7+D3mS0ro4xu28WW/u7+Xkryhqg8bN+e7vXTZTmkcVSlCVlVUbTXH+tGfFNNp7U2n4o5nC4uVOcZwdpRd0/o+KOijmEK9qkerJ2VSHZmt67n9GVGkZfjKdr3dtmfeOPMH1K9Opti46vZPgr2Hlr8SwyjTkXb3K+gk6pZwSsgxUGKV4+BQkaU1dNGdNEdc3rh3FTQnCygmQzJpkExZqdaoJsgmyWoyBjDQmW4BSU+JQx1cs4irooyoxlVqRpx1ynJRXDXvfctvuHaeIucl3v3rsfQLBaMKuJlqUvu4t6rRjrk+dv2njO856aWjH8KL1f1PtMjx+YxVOGFov7inFRcv1Gtr8L3feZsU20km23ZJK7be5FnXVn4YpIMhmRvPAd1/qoqem6xmkz3dymowlOShFXlJ2SXE7bKstVCGitcnrnLjLyW4rZDkqoR0p2daS171BdlfVmsXmiNGfDN2knbPh3c+Kra2q2p1W9keKAAvVXIAAQgABCAAEIR4jDxqRcJxUoSVmnvJAfCL4FANl+f55kM8PK6vKjJ9We9Psy7+/eZ9Cq4SUlu+K4H6bWoxnFxklKMlZqSumjjM79G5Ubzp3lR375U/a4rv58TJaS0UY7yQi7d44fbyV9SVweNSTPjxVzD1VJKS2NXL1CeqxzeV4nReg/VezuZu0p2McLwS33L5PHY2VmRQxEbN8y+ytiYbxyp67OShjNis+ZXqFucCrUgIsT7CFTqyIr21ktWJnY3E2ViwiZrYKR78FXx2KvqJMqoPXUe+8Y+G9/TmU8Jh3Wnb8q1yfBeZ0mGwbk406cW3sUVuXF8F3jsl2ARMxceCjjtfXdkFDCDbUUm5N2SSu2+COwyLIVRXSTs6zXioLgu/iyXJ8jjQWk7SrNWct0V2Y93fvNQ0ui9EintLLi7y+6rKyuMvUZl5oAC/VYgABCAAEIAAQgABCAAEIAAQudzb0YTvUoJJ7XS2J+xwfds8Chg8Q/UndTjqakrP3ridiUsflUK2t9WovVnH1l3Piu4zuktBsqQXRYO4bj7eXmnoqsgar8R4hZtKe4+z1opYeq9Kz12dtlthflFcPmYLaiPqPTT26pVCZTr1Ei3itV9XzMPGVn3BCwOOacijL8lFjcYkYbU601CCu3yS4vuNLo4yfWV/e19TqPRf0epOMp2tHSs4q95NL80m7217EaCjj2jxHH2jxyRUMMLdZ+Sp5H6PSaUIK0b9erJam99uL7jscBl0KMdGC1v1pP1pPvf0LEIJJJJJLUklZJdx6NbRaOjput2nnMn04BUk1S6XDIcEABZJZAACEAAIQAAhAACEAAIQAAhAACEAAIWVmGVxSU4LRt6yjfWnvKdSm7etLmdA1fVuZi1YW0o8G15HPuk1C2F7Z4xYOwPP7jyTsMhdgdywMw0lfry5mBWU2/XlzOhzNGdh8NdlPA/VbdX8VhHdeMiyWdetGDlJQXWqO+yK3eL2H6NhsJCmtGEVGN72XEz/R3AqnTcrdabv7lqS+ZrHQNEUrY4GyEdZ2Py3eCz9VO6R5F8EABcpNAACEAAIQAAhAACEAAIQAAhAACEAAIQAAhDKxvry8I/I1TGq1NKc3uvZeC1GU6VPaKVrTmXeQPumKcYkrEzKJFgqRdx1O5BhVYw7XdRXjXfh2XW4NWpw9mPyJirltW9NcY9V/T4Fo6xRSNkp43NyLR5LPPFnFAANrwgABCAAEIAAQgABCAAEIAAQgABCAAEICGvjKcPWkk+G18ihXztbIL/2fkV9VpOmpQdo8X4DE/T3UrIXvyCs5hi9FaK9Z/BGdTVkQ/wDITd29e97SVV48TmmlNISV02u4WAyHAe/FPNi1BYKGvC5VjCzL0priQyS4iDThZMMcQLK3l+K0Hr9V6n5m0nfWthzUZpbyzh800NW2PDyNNoXTPwn4M3Y3Hh9krNAXm7VugpUc3pS/Nov+rV8S5GSetO64rWbyCphnF4nA8ikHMc3tBfQAMLygABCAAEIAAQgABCAAEIAAQvkpJJtuyWtt7kc7nWc1NLo6V9BJXnDXpN7k+BuY78Kp/wBc/wC1nIRMzp6tkha2JmGtmd/JWNFG0kvdjZQrpX+Sb91z1oVv05/tZp4QuowbpLHs+KffUaptYLA0a36c/wBrPt6vYnyN2RXqHwSX/L4r4Ki+4LJdWp2Zcjy8RLgy3WKNYna0HcmWEO3L48Wzy8b3/FFOqVpDLYGncm2wtK1P+b3rmixhM3qU3eD1b43vF+KMKKLVEkawxO12XBHeh8DLWIX6JgcdGrFSi1dpOUbpuLe5/EsnOeiW2r4Q+cjozoOj6h1RTtkdmb+BsspUxiKQtCAAeS6AAEIAAQ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ounded Rectangle 37"/>
          <p:cNvSpPr/>
          <p:nvPr/>
        </p:nvSpPr>
        <p:spPr>
          <a:xfrm>
            <a:off x="0" y="0"/>
            <a:ext cx="6019800" cy="3048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Copperplate Gothic Light" panose="020E0507020206020404" pitchFamily="34" charset="0"/>
              </a:rPr>
              <a:t>VERY FIRST TIME A PLAYER LOG INTO THE GAME </a:t>
            </a:r>
            <a:r>
              <a:rPr lang="fr-FR" sz="1000" b="1" dirty="0" err="1" smtClean="0">
                <a:latin typeface="Copperplate Gothic Light" panose="020E0507020206020404" pitchFamily="34" charset="0"/>
                <a:sym typeface="Wingdings"/>
              </a:rPr>
              <a:t>=</a:t>
            </a:r>
            <a:r>
              <a:rPr lang="en-US" sz="1000" b="1" dirty="0" smtClean="0">
                <a:latin typeface="Copperplate Gothic Light" panose="020E0507020206020404" pitchFamily="34" charset="0"/>
              </a:rPr>
              <a:t> LEVEL 1 AND TUTORIAL</a:t>
            </a:r>
            <a:endParaRPr lang="en-US" sz="1000" b="1" dirty="0">
              <a:latin typeface="Copperplate Gothic Light" panose="020E0507020206020404" pitchFamily="34" charset="0"/>
            </a:endParaRPr>
          </a:p>
        </p:txBody>
      </p:sp>
      <p:sp>
        <p:nvSpPr>
          <p:cNvPr id="64" name="TextBox 91"/>
          <p:cNvSpPr txBox="1"/>
          <p:nvPr/>
        </p:nvSpPr>
        <p:spPr>
          <a:xfrm>
            <a:off x="3124200" y="304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8/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Challenge 2/10 appears in the CHALLENGE ZONE. As a TUTORIAL, the RESHUFFLE ICON down-right is highlighted/flashing to incentive the player to click on it.</a:t>
            </a:r>
            <a:endParaRPr lang="en-US" sz="1000" dirty="0"/>
          </a:p>
        </p:txBody>
      </p:sp>
      <p:sp>
        <p:nvSpPr>
          <p:cNvPr id="69" name="TextBox 91"/>
          <p:cNvSpPr txBox="1"/>
          <p:nvPr/>
        </p:nvSpPr>
        <p:spPr>
          <a:xfrm>
            <a:off x="6096000" y="3048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9/ </a:t>
            </a:r>
            <a:r>
              <a:rPr lang="en-US" sz="1000" dirty="0" smtClean="0"/>
              <a:t>W</a:t>
            </a:r>
            <a:r>
              <a:rPr lang="en-US" sz="1000" dirty="0" smtClean="0"/>
              <a:t>hen the player click on “reshuffle” a new challenge is generated in the CHALLENGE ZONE and the COINS counter is decreased from 100 to 99 (i.e. costs 1)</a:t>
            </a:r>
            <a:endParaRPr lang="en-US" sz="1000" dirty="0"/>
          </a:p>
        </p:txBody>
      </p:sp>
      <p:sp>
        <p:nvSpPr>
          <p:cNvPr id="71" name="TextBox 91"/>
          <p:cNvSpPr txBox="1"/>
          <p:nvPr/>
        </p:nvSpPr>
        <p:spPr>
          <a:xfrm>
            <a:off x="0" y="3505200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10/ </a:t>
            </a:r>
            <a:r>
              <a:rPr lang="en-US" sz="1000" dirty="0" smtClean="0"/>
              <a:t>A</a:t>
            </a:r>
            <a:r>
              <a:rPr lang="en-US" sz="1000" dirty="0" smtClean="0"/>
              <a:t>s </a:t>
            </a:r>
            <a:r>
              <a:rPr lang="en-US" sz="1000" dirty="0" smtClean="0"/>
              <a:t>a TUTORIAL and HELP mode, 1 good icon of the challenge is highlighted/flashing in orange to incentive the player to click on it. NB: the player is not forced to click on the help-icon and can complete the challenge without help if he chooses to do so</a:t>
            </a:r>
            <a:endParaRPr lang="en-US" sz="1000" dirty="0"/>
          </a:p>
        </p:txBody>
      </p:sp>
      <p:sp>
        <p:nvSpPr>
          <p:cNvPr id="73" name="TextBox 91"/>
          <p:cNvSpPr txBox="1"/>
          <p:nvPr/>
        </p:nvSpPr>
        <p:spPr>
          <a:xfrm>
            <a:off x="3048000" y="35052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11/ </a:t>
            </a:r>
            <a:r>
              <a:rPr lang="en-US" sz="1000" dirty="0" smtClean="0"/>
              <a:t>T</a:t>
            </a:r>
            <a:r>
              <a:rPr lang="en-US" sz="1000" dirty="0" smtClean="0"/>
              <a:t>he </a:t>
            </a:r>
            <a:r>
              <a:rPr lang="en-US" sz="1000" dirty="0" smtClean="0"/>
              <a:t>score increases</a:t>
            </a:r>
            <a:r>
              <a:rPr lang="en-US" sz="1000" dirty="0" smtClean="0"/>
              <a:t> (REFER TO EXCEL, exponential scoring system) and </a:t>
            </a:r>
            <a:r>
              <a:rPr lang="en-US" sz="1000" dirty="0" smtClean="0"/>
              <a:t>the number of hits decreases until the player completes the challenge</a:t>
            </a:r>
            <a:endParaRPr lang="en-US" sz="1000" dirty="0"/>
          </a:p>
        </p:txBody>
      </p:sp>
      <p:sp>
        <p:nvSpPr>
          <p:cNvPr id="75" name="TextBox 91"/>
          <p:cNvSpPr txBox="1"/>
          <p:nvPr/>
        </p:nvSpPr>
        <p:spPr>
          <a:xfrm>
            <a:off x="0" y="3048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7/ </a:t>
            </a:r>
            <a:r>
              <a:rPr lang="en-US" sz="1000" dirty="0" smtClean="0"/>
              <a:t>W</a:t>
            </a:r>
            <a:r>
              <a:rPr lang="en-US" sz="1000" dirty="0" smtClean="0"/>
              <a:t>hen </a:t>
            </a:r>
            <a:r>
              <a:rPr lang="en-US" sz="1000" dirty="0" smtClean="0"/>
              <a:t>the challenge is completed, an encouraging message</a:t>
            </a:r>
            <a:r>
              <a:rPr lang="en-US" sz="1000" dirty="0" smtClean="0"/>
              <a:t> + chocolate </a:t>
            </a:r>
            <a:r>
              <a:rPr lang="en-US" sz="1000" dirty="0" smtClean="0"/>
              <a:t>stars (0-3 depending </a:t>
            </a:r>
            <a:r>
              <a:rPr lang="en-US" sz="1000" dirty="0" smtClean="0"/>
              <a:t>on </a:t>
            </a:r>
            <a:r>
              <a:rPr lang="en-US" sz="1000" dirty="0" err="1" smtClean="0"/>
              <a:t>nb</a:t>
            </a:r>
            <a:r>
              <a:rPr lang="en-US" sz="1000" dirty="0" smtClean="0"/>
              <a:t> </a:t>
            </a:r>
            <a:r>
              <a:rPr lang="en-US" sz="1000" dirty="0" smtClean="0"/>
              <a:t>of errors) appear in the  COMMUNICATION ZONE. The arrow on the PROGRESS BAR moves accordingly</a:t>
            </a:r>
            <a:endParaRPr lang="en-US" sz="1000" dirty="0"/>
          </a:p>
        </p:txBody>
      </p:sp>
      <p:pic>
        <p:nvPicPr>
          <p:cNvPr id="16" name="Image 15" descr="L1 fifth scre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2362200" cy="2414461"/>
          </a:xfrm>
          <a:prstGeom prst="rect">
            <a:avLst/>
          </a:prstGeom>
        </p:spPr>
      </p:pic>
      <p:pic>
        <p:nvPicPr>
          <p:cNvPr id="21" name="Image 20" descr="L1 six scre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990600"/>
            <a:ext cx="2514600" cy="2440642"/>
          </a:xfrm>
          <a:prstGeom prst="rect">
            <a:avLst/>
          </a:prstGeom>
        </p:spPr>
      </p:pic>
      <p:pic>
        <p:nvPicPr>
          <p:cNvPr id="22" name="Image 21" descr="L1 - screen 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78" y="990599"/>
            <a:ext cx="2385622" cy="2438401"/>
          </a:xfrm>
          <a:prstGeom prst="rect">
            <a:avLst/>
          </a:prstGeom>
        </p:spPr>
      </p:pic>
      <p:pic>
        <p:nvPicPr>
          <p:cNvPr id="23" name="Image 22" descr="L1 - screen 1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367340"/>
            <a:ext cx="2362200" cy="2414460"/>
          </a:xfrm>
          <a:prstGeom prst="rect">
            <a:avLst/>
          </a:prstGeom>
        </p:spPr>
      </p:pic>
      <p:pic>
        <p:nvPicPr>
          <p:cNvPr id="24" name="Image 23" descr="L1 - screen 1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4367338"/>
            <a:ext cx="2362200" cy="2414462"/>
          </a:xfrm>
          <a:prstGeom prst="rect">
            <a:avLst/>
          </a:prstGeom>
        </p:spPr>
      </p:pic>
      <p:pic>
        <p:nvPicPr>
          <p:cNvPr id="26" name="Image 25" descr="L1 - screen 1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4343400"/>
            <a:ext cx="2362200" cy="2414461"/>
          </a:xfrm>
          <a:prstGeom prst="rect">
            <a:avLst/>
          </a:prstGeom>
        </p:spPr>
      </p:pic>
      <p:sp>
        <p:nvSpPr>
          <p:cNvPr id="28" name="TextBox 91"/>
          <p:cNvSpPr txBox="1"/>
          <p:nvPr/>
        </p:nvSpPr>
        <p:spPr>
          <a:xfrm>
            <a:off x="6096000" y="35052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12/ </a:t>
            </a:r>
            <a:r>
              <a:rPr lang="en-US" sz="1000" dirty="0" smtClean="0"/>
              <a:t>W</a:t>
            </a:r>
            <a:r>
              <a:rPr lang="en-US" sz="1000" dirty="0" smtClean="0"/>
              <a:t>hen </a:t>
            </a:r>
            <a:r>
              <a:rPr lang="en-US" sz="1000" dirty="0" smtClean="0"/>
              <a:t>the challenge is completed, an encouraging message</a:t>
            </a:r>
            <a:r>
              <a:rPr lang="en-US" sz="1000" dirty="0" smtClean="0"/>
              <a:t> + chocolate </a:t>
            </a:r>
            <a:r>
              <a:rPr lang="en-US" sz="1000" dirty="0" smtClean="0"/>
              <a:t>stars (0-3 depending </a:t>
            </a:r>
            <a:r>
              <a:rPr lang="en-US" sz="1000" dirty="0" smtClean="0"/>
              <a:t>on </a:t>
            </a:r>
            <a:r>
              <a:rPr lang="en-US" sz="1000" dirty="0" err="1" smtClean="0"/>
              <a:t>nb</a:t>
            </a:r>
            <a:r>
              <a:rPr lang="en-US" sz="1000" dirty="0" smtClean="0"/>
              <a:t> </a:t>
            </a:r>
            <a:r>
              <a:rPr lang="en-US" sz="1000" dirty="0" smtClean="0"/>
              <a:t>of errors) appear in the  COMMUNICATION ZONE. The arrow on the PROGRESS BAR moves accordingly</a:t>
            </a:r>
            <a:endParaRPr lang="en-US" sz="1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626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data:image/jpeg;base64,/9j/4AAQSkZJRgABAQAAAQABAAD/2wCEAAkGBhAQEBAPEA8QEA0QEA8ODw8NDw8NEBAQFBAVFRQQEhQXGyYeFxojGRQSHy8gIycpLC4sFR4xNTIqNSYrLCkBCQoKDgwOGg8PGiwiHyQsKSwsLCwpNSkpLTUvKiwqKiopKiotKSwqLi4pLS0sLCkpLC0qKiwsKSwsLCwpKS8yKv/AABEIAMwAzAMBIgACEQEDEQH/xAAbAAEAAwEBAQEAAAAAAAAAAAAAAwQFBgIBB//EAD0QAAIBAgIGBgcHBAIDAAAAAAABAgMRBAUSITFBUZETIlJhcdEGMnKBobHBFSMzQlOSomKy4fAUcySCwv/EABsBAAIDAQEBAAAAAAAAAAAAAAAEAwUGBwIB/8QAOBEAAQMCAgYIBAYCAwAAAAAAAQACAwQRITEFEhNBUXEGIjJhobHB0RSBkeEjQlJicvAWMyQ0U//aAAwDAQACEQMRAD8A/T88k+mevZGJn6+L5s0M4j98/CPyKWicx0k4mrk/kVdwn8Mcl418XzY18XzZ0n2NQ7H8p+Y+xaHY/lPzLf8Ax2p/W3x9kv8AGM4Fc3r4vmxr4vmzpPsWh2P5T8ynmuXU6cE4Rs9K22T1WfFkFRoOeCJ0rniwF9/svbKprnAALOwN+lp6368N77SOrOXwUfvKftx+Z1Bb9GzeF/P0S1Z2ggANOkkAAIQAAhAACEAAIWdnn4a9tf2yMK74vmzeztfdr21/bIx6FJOcU1qcknu1XOfafBdXhgOYaFa0ptFdQ3fF82Lvi+bOh+x6PY/lPzH2PR7H8p+ZN/jVV/6N8fZfPjWcCueu+L5sXfF82dD9j0ex/KfmZ+a4KFPQ0Fa+lfW3stbb4sVrNCVFLC6ZzwQLZX3m3Be46pr3aoCzrvi+bOly+V6UPZRzmidFlv4UPD6sa6MuJneP2+oUdZ2RzVHM6N6l+MUVOgNTMI9aL4prk/8AJV0So0wCyukHff6gFeYn9QLYi9S8D6eKDvGPgj2dOifrsa7iAVXnNDm8/k+mWt20I7+9nSGJ6TYVOEZR6tRyjHSW3RSbsVWm4jJSOsbWx+iZpHBsgusiE3xfNl/D1HxfNmVSwNT9WXKPkXcLgqmv72W7dHyOdsYZXBjX4nmrGV4tktJTfF8w5vi+ZV/4VX9V8o+RHiMNVS1VpbeEfIlkoJo2lxkGHefZKA3OStTqPi+bIKlSXF82UpUq360uUfIjlQrfrS5R8hNut+vzTDRbcp6lWXalzZVqVpdqX7meJYar+rLlHyIZYOp+rLlHyGGuI/P5pphA3LxVxE+3L90vMqzxE+3P98vMmngZ/qPkvIhll8u2/gNNl/d5pxkrR+VQvEz7c/3y8wsTPtz/AHy8z68ufbfwCy99t/Al2v7lPtm/pUsK8ntlJ+MpMtUaj4vmyusslb8R/AsZRg5PEUozm5QcrSi7Was+B5a3bPDQ7EkBLSTNsTZd/hvUh7MfkiU+RikklsSSR9OmtFgAsoTcoZubxu4dyl8beRpGdmGuS7kUPSOTUoHDiQPG/opYO3dZ3RG5g42pwX9KMpo2acbJLgkvgUfRNpMkr+AA+pPspql1wAq+YR1J8H8/9RRNPFQvCXhflrMvSIek0OpVCT9Q8Rh5WXyE3bZaWCleC7m0TlHL6mtr3l41mhpttRRngLfTBQSCzihl5/6kPb/+WahmZ8upH218me9Lf9KXkvdP/sCyqKLuF3+CKdIt4Xa/A5lSH/kN/u5WMuRVghxexeP0JiHFer7y9q/9LuSXZ2gqTPEj2yORmQnQo5EUySRHIlCmaoZkEiaZDInamWqNiLDPkCRS7lbT1DLJf+RR/wCyJ5b1HzKHfE0fbXyYzQi87P5DzScnYdyK74AHUFmkMrFSvOXjbkac5WTfBXMdyMZ0sntHHCN5J+mHqmYBiSvVON5RXFo2DMwMbz8E39DTGei0OpSukP5neAw87rzOetZDEqx0ZSjwerw3fA2zLzanZxnufVfjtX15IY6RUu2pdoM2G/yyPofkiA2dbiosNW0ZJ7r2fgzZOc0zbwNfTgnvWp+KK7oxU216c/yHkfRS1DMnKwZ2eL7pd04/U0Snm8b0Z91nykjTaQbr0so/afJQQm0jeaxKRbw3re4qUizQfWX+7jlFObTN5hWcm9WiLE+r70SkeIXVf+7zSVAvE4dxS7cws9kciRkcjLhPBRyIpEkiORKFM1QzIZE0yCRM1MNUbEBI+0yXcpTkpqj1H30eV8XS7nN8oMjxD1Fn0QhpYq/ZpzlzcY/UsdFs1qhnMJGc2ice4ruQAdHWcVXMatoW3ydvdvMvSJcxxF523R1e/eVottpLa2kvFnLtNzmrrSG426o/vO6somarMVrZZDquXafwX+blw8UqajFRWxJI9nRqKnFNTshG4eO/xVe52sSUIcXQ04Sjva1Pg9zJgMvYHtLXZHBfAbG65Rz46nsa4Pei/lGLtPReyf8AduI88wuhPpF6s9vdP/K+TMxVLa1tObFj9G1n8T9R9wrgNE0fNdmRYqnpQnHjGS+BHl+LVWClv2SXBlk6K1zJ47jEOHmqggsdY5hctSZZpvWvFEE4aMpR4SkvjqJYs4+9pikscwfIq4djirx5qLU/Bnq4NWQHCyTWW2RyJJqzZFIydrGysGqORFIlkQyZI1TtUUyCTJpsgkydqYavDPdFEbJaSJDkvb8AosZM2fQSleVefBQgve239DnsbM6/0Iw+jhtLfUqSl7l1V8maHQcV5weAJ9PVVda60VuK6EhxmI0IOW/YvHcTHP5xjdKein1YavGW80ela34Smc8do4Dn9s1VQRbR9lWcy/lFDSm5vZDZ7T8l80ZSbbSSu20kuLexHUYLDdHBR37ZPjJ7WY/o/Q7eo2zsmY/Pd7/RO1TtRurxU4AOiKrQAAhQ4vCqpCUHsa28HuaOMrxcJShLVKLs/Ndx3JiekmV6celgvvILrJbZQ815lFpmg+Ij2jB1m+I4eydo5gx2q7IrMyfM+iqa31Japd3CR1qZ+c9IdP6NZxpLoJvrL8Nveuz4ortB12ofh35Hs+3sm62mw2jfmvWa0tGq3uklL37H8lzIoM0c7pXjGfZdn4P/ADYy4MzunqfY1j+Dut9c/G68Qu1owtCk+quR6IcO9TRLccppNeJp7lERiqGJVpPmV5FvGLWn3WKkijqG6srh3pyM3AUMiGRNJkMzy1NNUMyCRNMgmTtTLV5Jr2RFBHzFVLIktc2XyQ7ln4qd2fpuVYToqFKnvhCKftW1vnc/PMiwnTYqlC3VUukl7MdfzsvefpOIxEacXOTtGKu/JG10LEI43Suyy+mJVJXu1nBgVXN8wVKGp9eWqPdxkcv0h8x2PlVm5vfqS4Lcj1l2ElWqKC1LbOXZjx8dyM7pCofpKpDY8smj1/u5OQwinju75rYyDB6T6aWxXUO975e7ZzN48UqSjFRirRikkluSPZuKGkbSQiJvzPE7yqWaQyPLigAHFEgABCAAELjfSXJuil00F91J9ZL8kn9H8zEhVaaadmmmmtqa3n6XVpqScZJOMk009aae5nB59kksPK6u6Mn1JbbPsS7+D3mS0ro4xu28WW/u7+Xkryhqg8bN+e7vXTZTmkcVSlCVlVUbTXH+tGfFNNp7U2n4o5nC4uVOcZwdpRd0/o+KOijmEK9qkerJ2VSHZmt67n9GVGkZfjKdr3dtmfeOPMH1K9Opti46vZPgr2Hlr8SwyjTkXb3K+gk6pZwSsgxUGKV4+BQkaU1dNGdNEdc3rh3FTQnCygmQzJpkExZqdaoJsgmyWoyBjDQmW4BSU+JQx1cs4irooyoxlVqRpx1ynJRXDXvfctvuHaeIucl3v3rsfQLBaMKuJlqUvu4t6rRjrk+dv2njO856aWjH8KL1f1PtMjx+YxVOGFov7inFRcv1Gtr8L3feZsU20km23ZJK7be5FnXVn4YpIMhmRvPAd1/qoqem6xmkz3dymowlOShFXlJ2SXE7bKstVCGitcnrnLjLyW4rZDkqoR0p2daS171BdlfVmsXmiNGfDN2knbPh3c+Kra2q2p1W9keKAAvVXIAAQgABCAAEIR4jDxqRcJxUoSVmnvJAfCL4FANl+f55kM8PK6vKjJ9We9Psy7+/eZ9Cq4SUlu+K4H6bWoxnFxklKMlZqSumjjM79G5Ubzp3lR375U/a4rv58TJaS0UY7yQi7d44fbyV9SVweNSTPjxVzD1VJKS2NXL1CeqxzeV4nReg/VezuZu0p2McLwS33L5PHY2VmRQxEbN8y+ytiYbxyp67OShjNis+ZXqFucCrUgIsT7CFTqyIr21ktWJnY3E2ViwiZrYKR78FXx2KvqJMqoPXUe+8Y+G9/TmU8Jh3Wnb8q1yfBeZ0mGwbk406cW3sUVuXF8F3jsl2ARMxceCjjtfXdkFDCDbUUm5N2SSu2+COwyLIVRXSTs6zXioLgu/iyXJ8jjQWk7SrNWct0V2Y93fvNQ0ui9EintLLi7y+6rKyuMvUZl5oAC/VYgABCAAEIAAQgABCAAEIAAQudzb0YTvUoJJ7XS2J+xwfds8Chg8Q/UndTjqakrP3ridiUsflUK2t9WovVnH1l3Piu4zuktBsqQXRYO4bj7eXmnoqsgar8R4hZtKe4+z1opYeq9Kz12dtlthflFcPmYLaiPqPTT26pVCZTr1Ei3itV9XzMPGVn3BCwOOacijL8lFjcYkYbU601CCu3yS4vuNLo4yfWV/e19TqPRf0epOMp2tHSs4q95NL80m7217EaCjj2jxHH2jxyRUMMLdZ+Sp5H6PSaUIK0b9erJam99uL7jscBl0KMdGC1v1pP1pPvf0LEIJJJJJLUklZJdx6NbRaOjput2nnMn04BUk1S6XDIcEABZJZAACEAAIQAAhAACEAAIQAAhAACEAAIWVmGVxSU4LRt6yjfWnvKdSm7etLmdA1fVuZi1YW0o8G15HPuk1C2F7Z4xYOwPP7jyTsMhdgdywMw0lfry5mBWU2/XlzOhzNGdh8NdlPA/VbdX8VhHdeMiyWdetGDlJQXWqO+yK3eL2H6NhsJCmtGEVGN72XEz/R3AqnTcrdabv7lqS+ZrHQNEUrY4GyEdZ2Py3eCz9VO6R5F8EABcpNAACEAAIQAAhAACEAAIQAAhAACEAAIQAAhDKxvry8I/I1TGq1NKc3uvZeC1GU6VPaKVrTmXeQPumKcYkrEzKJFgqRdx1O5BhVYw7XdRXjXfh2XW4NWpw9mPyJirltW9NcY9V/T4Fo6xRSNkp43NyLR5LPPFnFAANrwgABCAAEIAAQgABCAAEIAAQgABCAAEICGvjKcPWkk+G18ihXztbIL/2fkV9VpOmpQdo8X4DE/T3UrIXvyCs5hi9FaK9Z/BGdTVkQ/wDITd29e97SVV48TmmlNISV02u4WAyHAe/FPNi1BYKGvC5VjCzL0priQyS4iDThZMMcQLK3l+K0Hr9V6n5m0nfWthzUZpbyzh800NW2PDyNNoXTPwn4M3Y3Hh9krNAXm7VugpUc3pS/Nov+rV8S5GSetO64rWbyCphnF4nA8ikHMc3tBfQAMLygABCAAEIAAQgABCAAEIAAQvkpJJtuyWtt7kc7nWc1NLo6V9BJXnDXpN7k+BuY78Kp/wBc/wC1nIRMzp6tkha2JmGtmd/JWNFG0kvdjZQrpX+Sb91z1oVv05/tZp4QuowbpLHs+KffUaptYLA0a36c/wBrPt6vYnyN2RXqHwSX/L4r4Ki+4LJdWp2Zcjy8RLgy3WKNYna0HcmWEO3L48Wzy8b3/FFOqVpDLYGncm2wtK1P+b3rmixhM3qU3eD1b43vF+KMKKLVEkawxO12XBHeh8DLWIX6JgcdGrFSi1dpOUbpuLe5/EsnOeiW2r4Q+cjozoOj6h1RTtkdmb+BsspUxiKQtCAAeS6AAEIAAQ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ounded Rectangle 37"/>
          <p:cNvSpPr/>
          <p:nvPr/>
        </p:nvSpPr>
        <p:spPr>
          <a:xfrm>
            <a:off x="0" y="0"/>
            <a:ext cx="6019800" cy="3048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Copperplate Gothic Light" panose="020E0507020206020404" pitchFamily="34" charset="0"/>
              </a:rPr>
              <a:t>VERY FIRST TIME A PLAYER LOG INTO THE GAME </a:t>
            </a:r>
            <a:r>
              <a:rPr lang="fr-FR" sz="1000" b="1" dirty="0" err="1" smtClean="0">
                <a:latin typeface="Copperplate Gothic Light" panose="020E0507020206020404" pitchFamily="34" charset="0"/>
                <a:sym typeface="Wingdings"/>
              </a:rPr>
              <a:t>=</a:t>
            </a:r>
            <a:r>
              <a:rPr lang="en-US" sz="1000" b="1" dirty="0" smtClean="0">
                <a:latin typeface="Copperplate Gothic Light" panose="020E0507020206020404" pitchFamily="34" charset="0"/>
              </a:rPr>
              <a:t> LEVEL 1 AND TUTORIAL</a:t>
            </a:r>
            <a:endParaRPr lang="en-US" sz="1000" b="1" dirty="0">
              <a:latin typeface="Copperplate Gothic Light" panose="020E0507020206020404" pitchFamily="34" charset="0"/>
            </a:endParaRPr>
          </a:p>
        </p:txBody>
      </p:sp>
      <p:sp>
        <p:nvSpPr>
          <p:cNvPr id="64" name="TextBox 91"/>
          <p:cNvSpPr txBox="1"/>
          <p:nvPr/>
        </p:nvSpPr>
        <p:spPr>
          <a:xfrm>
            <a:off x="3124200" y="304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14/ </a:t>
            </a:r>
            <a:r>
              <a:rPr lang="en-US" sz="1000" dirty="0" smtClean="0"/>
              <a:t>When </a:t>
            </a:r>
            <a:r>
              <a:rPr lang="en-US" sz="1000" dirty="0" smtClean="0"/>
              <a:t>the player click on</a:t>
            </a:r>
            <a:r>
              <a:rPr lang="en-US" sz="1000" dirty="0" smtClean="0"/>
              <a:t> </a:t>
            </a:r>
            <a:r>
              <a:rPr lang="en-US" sz="1000" dirty="0" smtClean="0"/>
              <a:t>WATCH 3 SECONDS</a:t>
            </a:r>
            <a:r>
              <a:rPr lang="en-US" sz="1000" dirty="0" smtClean="0"/>
              <a:t> the 9 icons appear for 3 seconds </a:t>
            </a:r>
            <a:r>
              <a:rPr lang="en-US" sz="1000" dirty="0" smtClean="0"/>
              <a:t>and the COINS counter is decreased from</a:t>
            </a:r>
            <a:r>
              <a:rPr lang="en-US" sz="1000" dirty="0" smtClean="0"/>
              <a:t> 99 </a:t>
            </a:r>
            <a:r>
              <a:rPr lang="en-US" sz="1000" dirty="0" smtClean="0"/>
              <a:t>to</a:t>
            </a:r>
            <a:r>
              <a:rPr lang="en-US" sz="1000" dirty="0" smtClean="0"/>
              <a:t> 96 </a:t>
            </a:r>
            <a:r>
              <a:rPr lang="en-US" sz="1000" dirty="0" smtClean="0"/>
              <a:t>(i.e. costs</a:t>
            </a:r>
            <a:r>
              <a:rPr lang="en-US" sz="1000" dirty="0" smtClean="0"/>
              <a:t> 3)</a:t>
            </a:r>
            <a:endParaRPr lang="en-US" sz="1000" dirty="0"/>
          </a:p>
        </p:txBody>
      </p:sp>
      <p:sp>
        <p:nvSpPr>
          <p:cNvPr id="69" name="TextBox 91"/>
          <p:cNvSpPr txBox="1"/>
          <p:nvPr/>
        </p:nvSpPr>
        <p:spPr>
          <a:xfrm>
            <a:off x="6019800" y="3048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15/ </a:t>
            </a:r>
            <a:r>
              <a:rPr lang="en-US" sz="1000" dirty="0" smtClean="0"/>
              <a:t>T</a:t>
            </a:r>
            <a:r>
              <a:rPr lang="en-US" sz="1000" dirty="0" smtClean="0"/>
              <a:t>he board disappears and, as </a:t>
            </a:r>
            <a:r>
              <a:rPr lang="en-US" sz="1000" dirty="0" smtClean="0"/>
              <a:t>a </a:t>
            </a:r>
            <a:r>
              <a:rPr lang="en-US" sz="1000" dirty="0" smtClean="0"/>
              <a:t>TUTORIAL, </a:t>
            </a:r>
            <a:r>
              <a:rPr lang="en-US" sz="1000" dirty="0" smtClean="0"/>
              <a:t>1 good icon of the challenge is highlighted/flashing</a:t>
            </a:r>
            <a:r>
              <a:rPr lang="en-US" sz="1000" dirty="0" smtClean="0"/>
              <a:t> to </a:t>
            </a:r>
            <a:r>
              <a:rPr lang="en-US" sz="1000" dirty="0" smtClean="0"/>
              <a:t>incentive the player to click on </a:t>
            </a:r>
            <a:r>
              <a:rPr lang="en-US" sz="1000" dirty="0" smtClean="0"/>
              <a:t>it. This is the LAST TIME an icon is shown for HELP in the game </a:t>
            </a:r>
            <a:endParaRPr lang="en-US" sz="1000" dirty="0"/>
          </a:p>
        </p:txBody>
      </p:sp>
      <p:sp>
        <p:nvSpPr>
          <p:cNvPr id="71" name="TextBox 91"/>
          <p:cNvSpPr txBox="1"/>
          <p:nvPr/>
        </p:nvSpPr>
        <p:spPr>
          <a:xfrm>
            <a:off x="0" y="3637002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16/ </a:t>
            </a:r>
            <a:r>
              <a:rPr lang="en-US" sz="1000" dirty="0" smtClean="0"/>
              <a:t>The score increases (REFER TO EXCEL, exponential scoring system) and the number of hits decreases until the player completes the challenge</a:t>
            </a:r>
            <a:endParaRPr lang="en-US" sz="1000" dirty="0"/>
          </a:p>
        </p:txBody>
      </p:sp>
      <p:sp>
        <p:nvSpPr>
          <p:cNvPr id="75" name="TextBox 91"/>
          <p:cNvSpPr txBox="1"/>
          <p:nvPr/>
        </p:nvSpPr>
        <p:spPr>
          <a:xfrm>
            <a:off x="0" y="304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13/ </a:t>
            </a:r>
            <a:r>
              <a:rPr lang="en-US" sz="1000" dirty="0" smtClean="0"/>
              <a:t>The Challenge</a:t>
            </a:r>
            <a:r>
              <a:rPr lang="en-US" sz="1000" dirty="0" smtClean="0"/>
              <a:t> 3/</a:t>
            </a:r>
            <a:r>
              <a:rPr lang="en-US" sz="1000" dirty="0" smtClean="0"/>
              <a:t>10 appears in the CHALLENGE ZONE. As a TUTORIAL, the</a:t>
            </a:r>
            <a:r>
              <a:rPr lang="en-US" sz="1000" dirty="0" smtClean="0"/>
              <a:t> WATCH 3 SECONDS icon up-</a:t>
            </a:r>
            <a:r>
              <a:rPr lang="en-US" sz="1000" dirty="0" smtClean="0"/>
              <a:t>right is highlighted/flashing to incentive the player to click on it.</a:t>
            </a:r>
            <a:endParaRPr lang="en-US" sz="1000" dirty="0"/>
          </a:p>
        </p:txBody>
      </p:sp>
      <p:sp>
        <p:nvSpPr>
          <p:cNvPr id="28" name="TextBox 91"/>
          <p:cNvSpPr txBox="1"/>
          <p:nvPr/>
        </p:nvSpPr>
        <p:spPr>
          <a:xfrm>
            <a:off x="2971800" y="35593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18/ </a:t>
            </a:r>
            <a:r>
              <a:rPr lang="en-US" sz="1000" dirty="0" smtClean="0"/>
              <a:t>W</a:t>
            </a:r>
            <a:r>
              <a:rPr lang="en-US" sz="1000" dirty="0" smtClean="0"/>
              <a:t>hen </a:t>
            </a:r>
            <a:r>
              <a:rPr lang="en-US" sz="1000" dirty="0" smtClean="0"/>
              <a:t>the challenge is completed, an encouraging message</a:t>
            </a:r>
            <a:r>
              <a:rPr lang="en-US" sz="1000" dirty="0" smtClean="0"/>
              <a:t> + chocolate </a:t>
            </a:r>
            <a:r>
              <a:rPr lang="en-US" sz="1000" dirty="0" smtClean="0"/>
              <a:t>stars (0-3 depending </a:t>
            </a:r>
            <a:r>
              <a:rPr lang="en-US" sz="1000" dirty="0" smtClean="0"/>
              <a:t>on </a:t>
            </a:r>
            <a:r>
              <a:rPr lang="en-US" sz="1000" dirty="0" err="1" smtClean="0"/>
              <a:t>nb</a:t>
            </a:r>
            <a:r>
              <a:rPr lang="en-US" sz="1000" dirty="0" smtClean="0"/>
              <a:t> </a:t>
            </a:r>
            <a:r>
              <a:rPr lang="en-US" sz="1000" dirty="0" smtClean="0"/>
              <a:t>of errors) appear in the  COMMUNICATION ZONE. The arrow on the PROGRESS BAR moves accordingly</a:t>
            </a:r>
            <a:endParaRPr lang="en-US" sz="1000" dirty="0"/>
          </a:p>
        </p:txBody>
      </p:sp>
      <p:pic>
        <p:nvPicPr>
          <p:cNvPr id="17" name="Image 16" descr="L1 - screen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2514600" cy="2440642"/>
          </a:xfrm>
          <a:prstGeom prst="rect">
            <a:avLst/>
          </a:prstGeom>
        </p:spPr>
      </p:pic>
      <p:pic>
        <p:nvPicPr>
          <p:cNvPr id="19" name="Image 18" descr="L1 - screen 1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066800"/>
            <a:ext cx="2362200" cy="2414461"/>
          </a:xfrm>
          <a:prstGeom prst="rect">
            <a:avLst/>
          </a:prstGeom>
        </p:spPr>
      </p:pic>
      <p:pic>
        <p:nvPicPr>
          <p:cNvPr id="20" name="Image 19" descr="L1 - screen 1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066799"/>
            <a:ext cx="2362200" cy="2414461"/>
          </a:xfrm>
          <a:prstGeom prst="rect">
            <a:avLst/>
          </a:prstGeom>
        </p:spPr>
      </p:pic>
      <p:pic>
        <p:nvPicPr>
          <p:cNvPr id="25" name="Image 24" descr="L1 - screen 1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367340"/>
            <a:ext cx="2362200" cy="2414460"/>
          </a:xfrm>
          <a:prstGeom prst="rect">
            <a:avLst/>
          </a:prstGeom>
        </p:spPr>
      </p:pic>
      <p:pic>
        <p:nvPicPr>
          <p:cNvPr id="30" name="Image 29" descr="L1 - screen 1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077" y="4326941"/>
            <a:ext cx="2401723" cy="245485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626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75000"/>
            <a:alpha val="8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12410</TotalTime>
  <Words>729</Words>
  <Application>Microsoft Macintosh PowerPoint</Application>
  <PresentationFormat>Présentation à l'écran (4:3)</PresentationFormat>
  <Paragraphs>57</Paragraphs>
  <Slides>4</Slides>
  <Notes>4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Office Theme</vt:lpstr>
      <vt:lpstr>Diapositive 1</vt:lpstr>
      <vt:lpstr>Diapositive 2</vt:lpstr>
      <vt:lpstr>Diapositive 3</vt:lpstr>
      <vt:lpstr>Diapositive 4</vt:lpstr>
    </vt:vector>
  </TitlesOfParts>
  <Company>DHL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Vermeulen (DHL Global Mail)</dc:creator>
  <cp:lastModifiedBy>Fabien Chevillon</cp:lastModifiedBy>
  <cp:revision>101</cp:revision>
  <dcterms:created xsi:type="dcterms:W3CDTF">2014-10-12T08:29:57Z</dcterms:created>
  <dcterms:modified xsi:type="dcterms:W3CDTF">2014-10-12T22:21:57Z</dcterms:modified>
</cp:coreProperties>
</file>