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notesSlides/notesSlide10.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Default Extension="tiff" ContentType="image/tiff"/>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4"/>
  </p:notesMasterIdLst>
  <p:sldIdLst>
    <p:sldId id="263" r:id="rId2"/>
    <p:sldId id="266" r:id="rId3"/>
    <p:sldId id="264" r:id="rId4"/>
    <p:sldId id="267" r:id="rId5"/>
    <p:sldId id="269" r:id="rId6"/>
    <p:sldId id="270" r:id="rId7"/>
    <p:sldId id="271" r:id="rId8"/>
    <p:sldId id="272" r:id="rId9"/>
    <p:sldId id="273" r:id="rId10"/>
    <p:sldId id="274" r:id="rId11"/>
    <p:sldId id="275"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vertBarState="maximized" horzBarState="maximized">
    <p:restoredLeft sz="15620"/>
    <p:restoredTop sz="94660"/>
  </p:normalViewPr>
  <p:slideViewPr>
    <p:cSldViewPr>
      <p:cViewPr varScale="1">
        <p:scale>
          <a:sx n="203" d="100"/>
          <a:sy n="203" d="100"/>
        </p:scale>
        <p:origin x="-496" y="-104"/>
      </p:cViewPr>
      <p:guideLst>
        <p:guide orient="horz" pos="4272"/>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AA3EA-3570-9845-AE18-7D71138C2B36}" type="datetimeFigureOut">
              <a:rPr lang="fr-FR" smtClean="0"/>
              <a:pPr/>
              <a:t>3/11/14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292C79-9F98-F345-B638-47A208E1A055}"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12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292C79-9F98-F345-B638-47A208E1A055}"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66627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9784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7859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012B4A-8D8A-4396-BF1B-CB08CBAC406A}" type="datetimeFigureOut">
              <a:rPr lang="en-US" smtClean="0"/>
              <a:pPr/>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891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012B4A-8D8A-4396-BF1B-CB08CBAC406A}" type="datetimeFigureOut">
              <a:rPr lang="en-US" smtClean="0"/>
              <a:pPr/>
              <a:t>3/11/14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5472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012B4A-8D8A-4396-BF1B-CB08CBAC406A}" type="datetimeFigureOut">
              <a:rPr lang="en-US" smtClean="0"/>
              <a:pPr/>
              <a:t>3/11/14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2414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12B4A-8D8A-4396-BF1B-CB08CBAC406A}" type="datetimeFigureOut">
              <a:rPr lang="en-US" smtClean="0"/>
              <a:pPr/>
              <a:t>3/11/14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2049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012B4A-8D8A-4396-BF1B-CB08CBAC406A}" type="datetimeFigureOut">
              <a:rPr lang="en-US" smtClean="0"/>
              <a:pPr/>
              <a:t>3/11/14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5509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12B4A-8D8A-4396-BF1B-CB08CBAC406A}" type="datetimeFigureOut">
              <a:rPr lang="en-US" smtClean="0"/>
              <a:pPr/>
              <a:t>3/11/14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22838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12B4A-8D8A-4396-BF1B-CB08CBAC406A}" type="datetimeFigureOut">
              <a:rPr lang="en-US" smtClean="0"/>
              <a:pPr/>
              <a:t>3/11/14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94910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12B4A-8D8A-4396-BF1B-CB08CBAC406A}" type="datetimeFigureOut">
              <a:rPr lang="en-US" smtClean="0"/>
              <a:pPr/>
              <a:t>3/11/14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67588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12B4A-8D8A-4396-BF1B-CB08CBAC406A}" type="datetimeFigureOut">
              <a:rPr lang="en-US" smtClean="0"/>
              <a:pPr/>
              <a:t>3/11/14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511A-3C92-4EC5-9E74-BE4803BDC182}"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682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tiff"/><Relationship Id="rId14" Type="http://schemas.openxmlformats.org/officeDocument/2006/relationships/image" Target="../media/image12.png"/><Relationship Id="rId15"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51.jpeg"/><Relationship Id="rId4" Type="http://schemas.openxmlformats.org/officeDocument/2006/relationships/image" Target="../media/image52.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3.jpeg"/><Relationship Id="rId4" Type="http://schemas.openxmlformats.org/officeDocument/2006/relationships/image" Target="../media/image11.tiff"/><Relationship Id="rId5" Type="http://schemas.openxmlformats.org/officeDocument/2006/relationships/image" Target="../media/image20.gif"/><Relationship Id="rId6" Type="http://schemas.openxmlformats.org/officeDocument/2006/relationships/image" Target="../media/image54.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5.png"/><Relationship Id="rId5" Type="http://schemas.openxmlformats.org/officeDocument/2006/relationships/image" Target="../media/image11.tiff"/><Relationship Id="rId6" Type="http://schemas.openxmlformats.org/officeDocument/2006/relationships/image" Target="../media/image12.png"/><Relationship Id="rId7" Type="http://schemas.openxmlformats.org/officeDocument/2006/relationships/image" Target="../media/image13.jpeg"/><Relationship Id="rId8" Type="http://schemas.openxmlformats.org/officeDocument/2006/relationships/image" Target="../media/image14.png"/><Relationship Id="rId9" Type="http://schemas.openxmlformats.org/officeDocument/2006/relationships/image" Target="../media/image2.png"/><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11.tiff"/><Relationship Id="rId9" Type="http://schemas.openxmlformats.org/officeDocument/2006/relationships/image" Target="../media/image20.gi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6" Type="http://schemas.openxmlformats.org/officeDocument/2006/relationships/image" Target="../media/image24.jpeg"/><Relationship Id="rId7" Type="http://schemas.openxmlformats.org/officeDocument/2006/relationships/image" Target="../media/image25.jpeg"/><Relationship Id="rId8" Type="http://schemas.openxmlformats.org/officeDocument/2006/relationships/image" Target="../media/image26.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6" Type="http://schemas.openxmlformats.org/officeDocument/2006/relationships/image" Target="../media/image30.jpeg"/><Relationship Id="rId7" Type="http://schemas.openxmlformats.org/officeDocument/2006/relationships/image" Target="../media/image31.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2.jpeg"/><Relationship Id="rId4" Type="http://schemas.openxmlformats.org/officeDocument/2006/relationships/image" Target="../media/image33.png"/><Relationship Id="rId5" Type="http://schemas.openxmlformats.org/officeDocument/2006/relationships/image" Target="../media/image34.jpeg"/><Relationship Id="rId6" Type="http://schemas.openxmlformats.org/officeDocument/2006/relationships/image" Target="../media/image35.jpeg"/><Relationship Id="rId7" Type="http://schemas.openxmlformats.org/officeDocument/2006/relationships/image" Target="../media/image36.jpeg"/><Relationship Id="rId8" Type="http://schemas.openxmlformats.org/officeDocument/2006/relationships/image" Target="../media/image37.jpeg"/><Relationship Id="rId9" Type="http://schemas.openxmlformats.org/officeDocument/2006/relationships/image" Target="../media/image11.tiff"/><Relationship Id="rId10" Type="http://schemas.openxmlformats.org/officeDocument/2006/relationships/image" Target="../media/image20.gif"/><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8.jpeg"/><Relationship Id="rId4" Type="http://schemas.openxmlformats.org/officeDocument/2006/relationships/image" Target="../media/image39.jpe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2.jpeg"/><Relationship Id="rId4" Type="http://schemas.openxmlformats.org/officeDocument/2006/relationships/image" Target="../media/image33.png"/><Relationship Id="rId5" Type="http://schemas.openxmlformats.org/officeDocument/2006/relationships/image" Target="../media/image40.jpeg"/><Relationship Id="rId6" Type="http://schemas.openxmlformats.org/officeDocument/2006/relationships/image" Target="../media/image41.jpeg"/><Relationship Id="rId7" Type="http://schemas.openxmlformats.org/officeDocument/2006/relationships/image" Target="../media/image42.jpeg"/><Relationship Id="rId8" Type="http://schemas.openxmlformats.org/officeDocument/2006/relationships/image" Target="../media/image43.jpeg"/><Relationship Id="rId9" Type="http://schemas.openxmlformats.org/officeDocument/2006/relationships/image" Target="../media/image11.tiff"/><Relationship Id="rId10" Type="http://schemas.openxmlformats.org/officeDocument/2006/relationships/image" Target="../media/image20.gif"/><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4.jpeg"/><Relationship Id="rId4" Type="http://schemas.openxmlformats.org/officeDocument/2006/relationships/image" Target="../media/image45.jpe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6.jpeg"/><Relationship Id="rId4" Type="http://schemas.openxmlformats.org/officeDocument/2006/relationships/image" Target="../media/image47.jpeg"/><Relationship Id="rId5" Type="http://schemas.openxmlformats.org/officeDocument/2006/relationships/image" Target="../media/image48.jpeg"/><Relationship Id="rId6" Type="http://schemas.openxmlformats.org/officeDocument/2006/relationships/image" Target="../media/image49.jpeg"/><Relationship Id="rId7" Type="http://schemas.openxmlformats.org/officeDocument/2006/relationships/image" Target="../media/image50.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0" y="0"/>
            <a:ext cx="9144000" cy="30480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PLAYING SCREEN ARCHITECTURE = TO BE CAREFULLY FOLLOWED AND STRICTLY RESPECTED PLEASE</a:t>
            </a:r>
            <a:endParaRPr lang="en-US" sz="1200" b="1" dirty="0">
              <a:latin typeface="Copperplate Gothic Light" panose="020E0507020206020404" pitchFamily="34" charset="0"/>
            </a:endParaRPr>
          </a:p>
        </p:txBody>
      </p:sp>
      <p:grpSp>
        <p:nvGrpSpPr>
          <p:cNvPr id="40" name="Grouper 39"/>
          <p:cNvGrpSpPr/>
          <p:nvPr/>
        </p:nvGrpSpPr>
        <p:grpSpPr>
          <a:xfrm>
            <a:off x="1447800" y="533400"/>
            <a:ext cx="5715000" cy="5838404"/>
            <a:chOff x="152400" y="457200"/>
            <a:chExt cx="5715000" cy="5838404"/>
          </a:xfrm>
        </p:grpSpPr>
        <p:sp>
          <p:nvSpPr>
            <p:cNvPr id="14" name="Rounded Rectangle 13"/>
            <p:cNvSpPr/>
            <p:nvPr/>
          </p:nvSpPr>
          <p:spPr>
            <a:xfrm>
              <a:off x="228601" y="457200"/>
              <a:ext cx="5638799" cy="5791199"/>
            </a:xfrm>
            <a:custGeom>
              <a:avLst/>
              <a:gdLst>
                <a:gd name="connsiteX0" fmla="*/ 0 w 5638799"/>
                <a:gd name="connsiteY0" fmla="*/ 444958 h 5791199"/>
                <a:gd name="connsiteX1" fmla="*/ 444958 w 5638799"/>
                <a:gd name="connsiteY1" fmla="*/ 0 h 5791199"/>
                <a:gd name="connsiteX2" fmla="*/ 5193841 w 5638799"/>
                <a:gd name="connsiteY2" fmla="*/ 0 h 5791199"/>
                <a:gd name="connsiteX3" fmla="*/ 5638799 w 5638799"/>
                <a:gd name="connsiteY3" fmla="*/ 444958 h 5791199"/>
                <a:gd name="connsiteX4" fmla="*/ 5638799 w 5638799"/>
                <a:gd name="connsiteY4" fmla="*/ 5346241 h 5791199"/>
                <a:gd name="connsiteX5" fmla="*/ 5193841 w 5638799"/>
                <a:gd name="connsiteY5" fmla="*/ 5791199 h 5791199"/>
                <a:gd name="connsiteX6" fmla="*/ 444958 w 5638799"/>
                <a:gd name="connsiteY6" fmla="*/ 5791199 h 5791199"/>
                <a:gd name="connsiteX7" fmla="*/ 0 w 5638799"/>
                <a:gd name="connsiteY7" fmla="*/ 5346241 h 5791199"/>
                <a:gd name="connsiteX8" fmla="*/ 0 w 5638799"/>
                <a:gd name="connsiteY8" fmla="*/ 444958 h 57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799" h="5791199">
                  <a:moveTo>
                    <a:pt x="0" y="444958"/>
                  </a:moveTo>
                  <a:cubicBezTo>
                    <a:pt x="0" y="199214"/>
                    <a:pt x="199214" y="0"/>
                    <a:pt x="444958" y="0"/>
                  </a:cubicBezTo>
                  <a:lnTo>
                    <a:pt x="5193841" y="0"/>
                  </a:lnTo>
                  <a:cubicBezTo>
                    <a:pt x="5439585" y="0"/>
                    <a:pt x="5638799" y="199214"/>
                    <a:pt x="5638799" y="444958"/>
                  </a:cubicBezTo>
                  <a:lnTo>
                    <a:pt x="5638799" y="5346241"/>
                  </a:lnTo>
                  <a:cubicBezTo>
                    <a:pt x="5638799" y="5591985"/>
                    <a:pt x="5439585" y="5791199"/>
                    <a:pt x="5193841" y="5791199"/>
                  </a:cubicBezTo>
                  <a:lnTo>
                    <a:pt x="444958" y="5791199"/>
                  </a:lnTo>
                  <a:cubicBezTo>
                    <a:pt x="199214" y="5791199"/>
                    <a:pt x="0" y="5591985"/>
                    <a:pt x="0" y="5346241"/>
                  </a:cubicBezTo>
                  <a:lnTo>
                    <a:pt x="0" y="444958"/>
                  </a:lnTo>
                  <a:close/>
                </a:path>
              </a:pathLst>
            </a:custGeom>
            <a:solidFill>
              <a:schemeClr val="accent4">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rotWithShape="1">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367567" y="1447800"/>
              <a:ext cx="1019749" cy="101762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6" name="Picture 2"/>
            <p:cNvPicPr>
              <a:picLocks noChangeAspect="1" noChangeArrowheads="1"/>
            </p:cNvPicPr>
            <p:nvPr/>
          </p:nvPicPr>
          <p:blipFill rotWithShape="1">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1447800"/>
              <a:ext cx="1019749" cy="1014024"/>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7" name="Picture 2"/>
            <p:cNvPicPr>
              <a:picLocks noChangeAspect="1" noChangeArrowheads="1"/>
            </p:cNvPicPr>
            <p:nvPr/>
          </p:nvPicPr>
          <p:blipFill rotWithShape="1">
            <a:blip r:embed="rId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2538860"/>
              <a:ext cx="1019749" cy="101384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8" name="Picture 2"/>
            <p:cNvPicPr>
              <a:picLocks noChangeAspect="1" noChangeArrowheads="1"/>
            </p:cNvPicPr>
            <p:nvPr/>
          </p:nvPicPr>
          <p:blipFill rotWithShape="1">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367567" y="2537886"/>
              <a:ext cx="1019749" cy="10156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9" name="Picture 2"/>
            <p:cNvPicPr>
              <a:picLocks noChangeAspect="1" noChangeArrowheads="1"/>
            </p:cNvPicPr>
            <p:nvPr/>
          </p:nvPicPr>
          <p:blipFill rotWithShape="1">
            <a:blip r:embed="rId7"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219200" y="3634365"/>
              <a:ext cx="1019749" cy="101383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0" name="Picture 5" descr="C:\Users\matverme\Documents\Personal_MV\FabGames\pOpcake_icons\white popcake HD.jpeg"/>
            <p:cNvPicPr>
              <a:picLocks noChangeAspect="1" noChangeArrowheads="1"/>
            </p:cNvPicPr>
            <p:nvPr/>
          </p:nvPicPr>
          <p:blipFill rotWithShape="1">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641" t="4047"/>
            <a:stretch/>
          </p:blipFill>
          <p:spPr bwMode="auto">
            <a:xfrm>
              <a:off x="2375080" y="3616886"/>
              <a:ext cx="1019749" cy="1031314"/>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1" name="Picture 4" descr="C:\Users\matverme\Documents\Personal_MV\FabGames\pOpcake_icons\white eclair HD.jpeg"/>
            <p:cNvPicPr>
              <a:picLocks noChangeAspect="1" noChangeArrowheads="1"/>
            </p:cNvPicPr>
            <p:nvPr/>
          </p:nvPicPr>
          <p:blipFill rotWithShape="1">
            <a:blip r:embed="rId9"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163" t="4598"/>
            <a:stretch/>
          </p:blipFill>
          <p:spPr bwMode="auto">
            <a:xfrm>
              <a:off x="3476051" y="2535310"/>
              <a:ext cx="1019749" cy="102028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2" name="Picture 3" descr="C:\Users\matverme\Documents\Personal_MV\FabGames\pOpcake_icons\white cupcake HD.jpeg"/>
            <p:cNvPicPr>
              <a:picLocks noChangeAspect="1" noChangeArrowheads="1"/>
            </p:cNvPicPr>
            <p:nvPr/>
          </p:nvPicPr>
          <p:blipFill rotWithShape="1">
            <a:blip r:embed="rId10"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3656" t="4442"/>
            <a:stretch/>
          </p:blipFill>
          <p:spPr bwMode="auto">
            <a:xfrm>
              <a:off x="3476051" y="1447800"/>
              <a:ext cx="1019749" cy="1016569"/>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3" name="Picture 2"/>
            <p:cNvPicPr>
              <a:picLocks noChangeAspect="1" noChangeArrowheads="1"/>
            </p:cNvPicPr>
            <p:nvPr/>
          </p:nvPicPr>
          <p:blipFill rotWithShape="1">
            <a:blip r:embed="rId11"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3476051" y="3630873"/>
              <a:ext cx="1019749" cy="101732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38" name="Rounded Rectangle 37"/>
            <p:cNvSpPr/>
            <p:nvPr/>
          </p:nvSpPr>
          <p:spPr>
            <a:xfrm>
              <a:off x="30480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Coins</a:t>
              </a:r>
            </a:p>
            <a:p>
              <a:pPr algn="ctr"/>
              <a:r>
                <a:rPr lang="en-US" sz="1400" b="1" dirty="0" smtClean="0">
                  <a:latin typeface="Copperplate Gothic Light" panose="020E0507020206020404" pitchFamily="34" charset="0"/>
                </a:rPr>
                <a:t>85</a:t>
              </a:r>
              <a:endParaRPr lang="en-US" sz="1400" b="1" dirty="0">
                <a:latin typeface="Copperplate Gothic Light" panose="020E0507020206020404" pitchFamily="34" charset="0"/>
              </a:endParaRPr>
            </a:p>
          </p:txBody>
        </p:sp>
        <p:sp>
          <p:nvSpPr>
            <p:cNvPr id="3" name="Chevron 2"/>
            <p:cNvSpPr/>
            <p:nvPr/>
          </p:nvSpPr>
          <p:spPr>
            <a:xfrm>
              <a:off x="2209800" y="1066800"/>
              <a:ext cx="228600" cy="283821"/>
            </a:xfrm>
            <a:prstGeom prst="chevron">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ounded Rectangle 22"/>
            <p:cNvSpPr/>
            <p:nvPr/>
          </p:nvSpPr>
          <p:spPr>
            <a:xfrm>
              <a:off x="1295399" y="4813565"/>
              <a:ext cx="3276601" cy="139435"/>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219200" y="4813566"/>
              <a:ext cx="15240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37"/>
            <p:cNvSpPr/>
            <p:nvPr/>
          </p:nvSpPr>
          <p:spPr>
            <a:xfrm>
              <a:off x="18288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Hits</a:t>
              </a:r>
            </a:p>
            <a:p>
              <a:pPr algn="ctr"/>
              <a:r>
                <a:rPr lang="en-US" sz="1400" b="1" dirty="0" smtClean="0">
                  <a:latin typeface="Copperplate Gothic Light" panose="020E0507020206020404" pitchFamily="34" charset="0"/>
                </a:rPr>
                <a:t>47</a:t>
              </a:r>
              <a:endParaRPr lang="en-US" sz="1400" b="1" dirty="0">
                <a:latin typeface="Copperplate Gothic Light" panose="020E0507020206020404" pitchFamily="34" charset="0"/>
              </a:endParaRPr>
            </a:p>
          </p:txBody>
        </p:sp>
        <p:sp>
          <p:nvSpPr>
            <p:cNvPr id="56" name="Rounded Rectangle 37"/>
            <p:cNvSpPr/>
            <p:nvPr/>
          </p:nvSpPr>
          <p:spPr>
            <a:xfrm>
              <a:off x="6096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Score</a:t>
              </a:r>
            </a:p>
            <a:p>
              <a:pPr algn="ctr"/>
              <a:r>
                <a:rPr lang="en-US" sz="1400" b="1" dirty="0" smtClean="0">
                  <a:latin typeface="Copperplate Gothic Light" panose="020E0507020206020404" pitchFamily="34" charset="0"/>
                </a:rPr>
                <a:t>+175</a:t>
              </a:r>
              <a:endParaRPr lang="en-US" sz="1400" b="1" dirty="0">
                <a:latin typeface="Copperplate Gothic Light" panose="020E0507020206020404" pitchFamily="34" charset="0"/>
              </a:endParaRPr>
            </a:p>
          </p:txBody>
        </p:sp>
        <p:sp>
          <p:nvSpPr>
            <p:cNvPr id="58" name="Rounded Rectangle 22"/>
            <p:cNvSpPr/>
            <p:nvPr/>
          </p:nvSpPr>
          <p:spPr>
            <a:xfrm>
              <a:off x="228600" y="1143000"/>
              <a:ext cx="5638800" cy="152400"/>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8" descr="http://www.fancyicons.com/download/?id=5186&amp;t=png&amp;s=256"/>
            <p:cNvPicPr>
              <a:picLocks noChangeAspect="1" noChangeArrowheads="1"/>
            </p:cNvPicPr>
            <p:nvPr/>
          </p:nvPicPr>
          <p:blipFill>
            <a:blip r:embed="rId12"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2578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1" name="Picture 8" descr="http://www.fancyicons.com/download/?id=5186&amp;t=png&amp;s=256"/>
            <p:cNvPicPr>
              <a:picLocks noChangeAspect="1" noChangeArrowheads="1"/>
            </p:cNvPicPr>
            <p:nvPr/>
          </p:nvPicPr>
          <p:blipFill>
            <a:blip r:embed="rId12" cstate="print">
              <a:duotone>
                <a:prstClr val="black"/>
                <a:srgbClr val="D9C3A5">
                  <a:tint val="50000"/>
                  <a:satMod val="180000"/>
                </a:srgb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3434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5" name="Picture 8" descr="http://www.fancyicons.com/download/?id=5186&amp;t=png&amp;s=256"/>
            <p:cNvPicPr>
              <a:picLocks noChangeAspect="1" noChangeArrowheads="1"/>
            </p:cNvPicPr>
            <p:nvPr/>
          </p:nvPicPr>
          <p:blipFill>
            <a:blip r:embed="rId12" cstate="print">
              <a:duotone>
                <a:prstClr val="black"/>
                <a:schemeClr val="accent6">
                  <a:tint val="45000"/>
                  <a:satMod val="400000"/>
                </a:scheme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6600" y="1066800"/>
              <a:ext cx="304145" cy="3041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63" name="Image 62" descr="baker WG.tiff"/>
            <p:cNvPicPr>
              <a:picLocks noChangeAspect="1"/>
            </p:cNvPicPr>
            <p:nvPr/>
          </p:nvPicPr>
          <p:blipFill>
            <a:blip r:embed="rId13"/>
            <a:stretch>
              <a:fillRect/>
            </a:stretch>
          </p:blipFill>
          <p:spPr>
            <a:xfrm>
              <a:off x="152400" y="5181600"/>
              <a:ext cx="804360" cy="1114004"/>
            </a:xfrm>
            <a:prstGeom prst="rect">
              <a:avLst/>
            </a:prstGeom>
          </p:spPr>
        </p:pic>
        <p:sp>
          <p:nvSpPr>
            <p:cNvPr id="100" name="Bulle rectangulaire à coins arrondis 99"/>
            <p:cNvSpPr/>
            <p:nvPr/>
          </p:nvSpPr>
          <p:spPr>
            <a:xfrm>
              <a:off x="1219200" y="5029200"/>
              <a:ext cx="3352800" cy="1066800"/>
            </a:xfrm>
            <a:prstGeom prst="wedgeRoundRectCallout">
              <a:avLst>
                <a:gd name="adj1" fmla="val -52648"/>
                <a:gd name="adj2" fmla="val 669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r>
                <a:rPr lang="fr-FR" sz="1000" b="1" dirty="0" smtClean="0">
                  <a:solidFill>
                    <a:srgbClr val="FF6600"/>
                  </a:solidFill>
                  <a:latin typeface="Copperplate Gothic Light" panose="020E0507020206020404" pitchFamily="34" charset="0"/>
                </a:rPr>
                <a:t>Challenge 4/10</a:t>
              </a:r>
            </a:p>
          </p:txBody>
        </p:sp>
        <p:pic>
          <p:nvPicPr>
            <p:cNvPr id="89" name="Picture 2"/>
            <p:cNvPicPr>
              <a:picLocks noChangeAspect="1" noChangeArrowheads="1"/>
            </p:cNvPicPr>
            <p:nvPr/>
          </p:nvPicPr>
          <p:blipFill rotWithShape="1">
            <a:blip r:embed="rId1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1416608" y="5202652"/>
              <a:ext cx="716992" cy="71408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90" name="Picture 5" descr="C:\Users\matverme\Documents\Personal_MV\FabGames\pOpcake_icons\white popcake HD.jpeg"/>
            <p:cNvPicPr>
              <a:picLocks noChangeAspect="1" noChangeArrowheads="1"/>
            </p:cNvPicPr>
            <p:nvPr/>
          </p:nvPicPr>
          <p:blipFill rotWithShape="1">
            <a:blip r:embed="rId15"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641" t="4047"/>
            <a:stretch/>
          </p:blipFill>
          <p:spPr bwMode="auto">
            <a:xfrm>
              <a:off x="2178608" y="5191612"/>
              <a:ext cx="716992" cy="725123"/>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91" name="Picture 2"/>
            <p:cNvPicPr>
              <a:picLocks noChangeAspect="1" noChangeArrowheads="1"/>
            </p:cNvPicPr>
            <p:nvPr/>
          </p:nvPicPr>
          <p:blipFill rotWithShape="1">
            <a:blip r:embed="rId1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940608" y="5181600"/>
              <a:ext cx="716992" cy="71528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61" name="Picture 2"/>
            <p:cNvPicPr>
              <a:picLocks noChangeAspect="1" noChangeArrowheads="1"/>
            </p:cNvPicPr>
            <p:nvPr/>
          </p:nvPicPr>
          <p:blipFill rotWithShape="1">
            <a:blip r:embed="rId4"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3729929" y="5221256"/>
              <a:ext cx="689671" cy="685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47" name="Forme libre 46"/>
            <p:cNvSpPr>
              <a:spLocks noChangeArrowheads="1"/>
            </p:cNvSpPr>
            <p:nvPr/>
          </p:nvSpPr>
          <p:spPr bwMode="auto">
            <a:xfrm rot="1132086">
              <a:off x="1542075" y="4984580"/>
              <a:ext cx="381000" cy="1117600"/>
            </a:xfrm>
            <a:custGeom>
              <a:avLst/>
              <a:gdLst>
                <a:gd name="T0" fmla="*/ 0 w 334569"/>
                <a:gd name="T1" fmla="*/ 350264345 h 963899"/>
                <a:gd name="T2" fmla="*/ 73315999 w 334569"/>
                <a:gd name="T3" fmla="*/ 679618036 h 963899"/>
                <a:gd name="T4" fmla="*/ 115886631 w 334569"/>
                <a:gd name="T5" fmla="*/ 0 h 963899"/>
                <a:gd name="T6" fmla="*/ 115886631 w 334569"/>
                <a:gd name="T7" fmla="*/ 0 h 963899"/>
                <a:gd name="T8" fmla="*/ 0 60000 65536"/>
                <a:gd name="T9" fmla="*/ 0 60000 65536"/>
                <a:gd name="T10" fmla="*/ 0 60000 65536"/>
                <a:gd name="T11" fmla="*/ 0 60000 65536"/>
                <a:gd name="T12" fmla="*/ 0 w 334569"/>
                <a:gd name="T13" fmla="*/ 0 h 963899"/>
                <a:gd name="T14" fmla="*/ 334569 w 334569"/>
                <a:gd name="T15" fmla="*/ 963899 h 963899"/>
              </a:gdLst>
              <a:ahLst/>
              <a:cxnLst>
                <a:cxn ang="T8">
                  <a:pos x="T0" y="T1"/>
                </a:cxn>
                <a:cxn ang="T9">
                  <a:pos x="T2" y="T3"/>
                </a:cxn>
                <a:cxn ang="T10">
                  <a:pos x="T4" y="T5"/>
                </a:cxn>
                <a:cxn ang="T11">
                  <a:pos x="T6" y="T7"/>
                </a:cxn>
              </a:cxnLst>
              <a:rect l="T12" t="T13" r="T14" b="T15"/>
              <a:pathLst>
                <a:path w="334569" h="963899">
                  <a:moveTo>
                    <a:pt x="0" y="457482"/>
                  </a:moveTo>
                  <a:cubicBezTo>
                    <a:pt x="77952" y="710690"/>
                    <a:pt x="155905" y="963899"/>
                    <a:pt x="211666" y="887652"/>
                  </a:cubicBezTo>
                  <a:cubicBezTo>
                    <a:pt x="267427" y="811405"/>
                    <a:pt x="334569" y="0"/>
                    <a:pt x="334569" y="0"/>
                  </a:cubicBezTo>
                </a:path>
              </a:pathLst>
            </a:custGeom>
            <a:noFill/>
            <a:ln w="76200">
              <a:solidFill>
                <a:srgbClr val="FF6600"/>
              </a:solidFill>
              <a:round/>
              <a:headEnd/>
              <a:tailEnd/>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fr-FR" dirty="0">
                <a:solidFill>
                  <a:srgbClr val="FF6600"/>
                </a:solidFill>
              </a:endParaRPr>
            </a:p>
          </p:txBody>
        </p:sp>
        <p:sp>
          <p:nvSpPr>
            <p:cNvPr id="101" name="Rounded Rectangle 37"/>
            <p:cNvSpPr/>
            <p:nvPr/>
          </p:nvSpPr>
          <p:spPr>
            <a:xfrm>
              <a:off x="5181600" y="17526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Watch</a:t>
              </a:r>
            </a:p>
            <a:p>
              <a:pPr algn="ctr"/>
              <a:r>
                <a:rPr lang="en-US" sz="900" dirty="0" smtClean="0">
                  <a:latin typeface="Times"/>
                  <a:cs typeface="Times"/>
                </a:rPr>
                <a:t>3 seconds</a:t>
              </a:r>
            </a:p>
          </p:txBody>
        </p:sp>
        <p:sp>
          <p:nvSpPr>
            <p:cNvPr id="102" name="Rounded Rectangle 37"/>
            <p:cNvSpPr/>
            <p:nvPr/>
          </p:nvSpPr>
          <p:spPr>
            <a:xfrm>
              <a:off x="5181600" y="24384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Freeze 2 icons</a:t>
              </a:r>
            </a:p>
          </p:txBody>
        </p:sp>
        <p:sp>
          <p:nvSpPr>
            <p:cNvPr id="103" name="Rounded Rectangle 37"/>
            <p:cNvSpPr/>
            <p:nvPr/>
          </p:nvSpPr>
          <p:spPr>
            <a:xfrm>
              <a:off x="5181600" y="31242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Cancel board move</a:t>
              </a:r>
            </a:p>
          </p:txBody>
        </p:sp>
        <p:sp>
          <p:nvSpPr>
            <p:cNvPr id="104" name="Rounded Rectangle 37"/>
            <p:cNvSpPr/>
            <p:nvPr/>
          </p:nvSpPr>
          <p:spPr>
            <a:xfrm>
              <a:off x="5181600" y="3810000"/>
              <a:ext cx="685800" cy="609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Reshuffle the</a:t>
              </a:r>
            </a:p>
            <a:p>
              <a:pPr algn="ctr"/>
              <a:r>
                <a:rPr lang="en-US" sz="900" dirty="0" smtClean="0">
                  <a:latin typeface="Times"/>
                  <a:cs typeface="Times"/>
                </a:rPr>
                <a:t>board or challenge</a:t>
              </a:r>
              <a:endParaRPr lang="en-US" sz="900" dirty="0">
                <a:latin typeface="Times"/>
                <a:cs typeface="Times"/>
              </a:endParaRPr>
            </a:p>
          </p:txBody>
        </p:sp>
      </p:grpSp>
      <p:sp>
        <p:nvSpPr>
          <p:cNvPr id="53" name="TextBox 91"/>
          <p:cNvSpPr txBox="1"/>
          <p:nvPr/>
        </p:nvSpPr>
        <p:spPr>
          <a:xfrm>
            <a:off x="0" y="2895600"/>
            <a:ext cx="1066800" cy="400110"/>
          </a:xfrm>
          <a:prstGeom prst="rect">
            <a:avLst/>
          </a:prstGeom>
          <a:noFill/>
        </p:spPr>
        <p:txBody>
          <a:bodyPr wrap="square" rtlCol="0">
            <a:spAutoFit/>
          </a:bodyPr>
          <a:lstStyle/>
          <a:p>
            <a:pPr algn="ctr"/>
            <a:r>
              <a:rPr lang="en-US" sz="1000" dirty="0" smtClean="0"/>
              <a:t>BOARD ZONE</a:t>
            </a:r>
          </a:p>
          <a:p>
            <a:pPr algn="ctr"/>
            <a:r>
              <a:rPr lang="en-US" sz="1000" dirty="0" smtClean="0"/>
              <a:t>With 9 icons</a:t>
            </a:r>
            <a:endParaRPr lang="en-US" sz="1000" dirty="0"/>
          </a:p>
        </p:txBody>
      </p:sp>
      <p:sp>
        <p:nvSpPr>
          <p:cNvPr id="60" name="TextBox 91"/>
          <p:cNvSpPr txBox="1"/>
          <p:nvPr/>
        </p:nvSpPr>
        <p:spPr>
          <a:xfrm>
            <a:off x="7315200" y="4800600"/>
            <a:ext cx="1676400" cy="707886"/>
          </a:xfrm>
          <a:prstGeom prst="rect">
            <a:avLst/>
          </a:prstGeom>
          <a:noFill/>
        </p:spPr>
        <p:txBody>
          <a:bodyPr wrap="square" rtlCol="0">
            <a:spAutoFit/>
          </a:bodyPr>
          <a:lstStyle/>
          <a:p>
            <a:pPr algn="ctr"/>
            <a:r>
              <a:rPr lang="en-US" sz="1000" dirty="0" smtClean="0"/>
              <a:t>TIMER</a:t>
            </a:r>
          </a:p>
          <a:p>
            <a:pPr algn="ctr"/>
            <a:r>
              <a:rPr lang="en-US" sz="1000" dirty="0" smtClean="0"/>
              <a:t>(plain orange is decreasing towards left when seconds remaining decrease)</a:t>
            </a:r>
            <a:endParaRPr lang="en-US" sz="1000" dirty="0"/>
          </a:p>
        </p:txBody>
      </p:sp>
      <p:sp>
        <p:nvSpPr>
          <p:cNvPr id="62" name="TextBox 91"/>
          <p:cNvSpPr txBox="1"/>
          <p:nvPr/>
        </p:nvSpPr>
        <p:spPr>
          <a:xfrm>
            <a:off x="7543800" y="733961"/>
            <a:ext cx="1600200" cy="1323439"/>
          </a:xfrm>
          <a:prstGeom prst="rect">
            <a:avLst/>
          </a:prstGeom>
          <a:noFill/>
        </p:spPr>
        <p:txBody>
          <a:bodyPr wrap="square" rtlCol="0">
            <a:spAutoFit/>
          </a:bodyPr>
          <a:lstStyle/>
          <a:p>
            <a:pPr algn="ctr"/>
            <a:r>
              <a:rPr lang="en-US" sz="1000" dirty="0" smtClean="0"/>
              <a:t>4 KEY INDICATORS</a:t>
            </a:r>
          </a:p>
          <a:p>
            <a:pPr algn="ctr"/>
            <a:r>
              <a:rPr lang="en-US" sz="1000" dirty="0" smtClean="0"/>
              <a:t>(Score / hits / coins / lives)</a:t>
            </a:r>
          </a:p>
          <a:p>
            <a:pPr algn="ctr"/>
            <a:endParaRPr lang="en-US" sz="1000" dirty="0" smtClean="0"/>
          </a:p>
          <a:p>
            <a:pPr algn="ctr"/>
            <a:r>
              <a:rPr lang="en-US" sz="1000" dirty="0" smtClean="0"/>
              <a:t>PROGRESS BAR</a:t>
            </a:r>
          </a:p>
          <a:p>
            <a:pPr algn="ctr"/>
            <a:r>
              <a:rPr lang="en-US" sz="1000" dirty="0" smtClean="0"/>
              <a:t>(the arrow moves toward the trophies on the right, proportionate to the number of stars collected)</a:t>
            </a:r>
            <a:endParaRPr lang="en-US" sz="1000" dirty="0"/>
          </a:p>
        </p:txBody>
      </p:sp>
      <p:cxnSp>
        <p:nvCxnSpPr>
          <p:cNvPr id="65" name="Connecteur droit avec flèche 64"/>
          <p:cNvCxnSpPr/>
          <p:nvPr/>
        </p:nvCxnSpPr>
        <p:spPr>
          <a:xfrm rot="10800000">
            <a:off x="7239000" y="8382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Connecteur droit avec flèche 65"/>
          <p:cNvCxnSpPr/>
          <p:nvPr/>
        </p:nvCxnSpPr>
        <p:spPr>
          <a:xfrm flipV="1">
            <a:off x="990600" y="3124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91"/>
          <p:cNvSpPr txBox="1"/>
          <p:nvPr/>
        </p:nvSpPr>
        <p:spPr>
          <a:xfrm>
            <a:off x="0" y="5257800"/>
            <a:ext cx="1219200" cy="1015663"/>
          </a:xfrm>
          <a:prstGeom prst="rect">
            <a:avLst/>
          </a:prstGeom>
          <a:noFill/>
        </p:spPr>
        <p:txBody>
          <a:bodyPr wrap="square" rtlCol="0">
            <a:spAutoFit/>
          </a:bodyPr>
          <a:lstStyle/>
          <a:p>
            <a:pPr algn="ctr"/>
            <a:r>
              <a:rPr lang="en-US" sz="1000" dirty="0" smtClean="0"/>
              <a:t>MAIN MENU BUTTON</a:t>
            </a:r>
          </a:p>
          <a:p>
            <a:pPr algn="ctr"/>
            <a:r>
              <a:rPr lang="en-US" sz="1000" dirty="0" smtClean="0"/>
              <a:t>Designed as a baker mascot</a:t>
            </a:r>
          </a:p>
          <a:p>
            <a:pPr algn="ctr"/>
            <a:r>
              <a:rPr lang="en-US" sz="1000" dirty="0" smtClean="0"/>
              <a:t>(main menu should be written on hat)</a:t>
            </a:r>
            <a:endParaRPr lang="en-US" sz="1000" dirty="0"/>
          </a:p>
        </p:txBody>
      </p:sp>
      <p:cxnSp>
        <p:nvCxnSpPr>
          <p:cNvPr id="71" name="Connecteur droit avec flèche 70"/>
          <p:cNvCxnSpPr/>
          <p:nvPr/>
        </p:nvCxnSpPr>
        <p:spPr>
          <a:xfrm>
            <a:off x="1066800" y="5410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91"/>
          <p:cNvSpPr txBox="1"/>
          <p:nvPr/>
        </p:nvSpPr>
        <p:spPr>
          <a:xfrm>
            <a:off x="3201988" y="6400800"/>
            <a:ext cx="3124200" cy="400110"/>
          </a:xfrm>
          <a:prstGeom prst="rect">
            <a:avLst/>
          </a:prstGeom>
          <a:noFill/>
        </p:spPr>
        <p:txBody>
          <a:bodyPr wrap="square" rtlCol="0">
            <a:spAutoFit/>
          </a:bodyPr>
          <a:lstStyle/>
          <a:p>
            <a:pPr algn="ctr"/>
            <a:r>
              <a:rPr lang="en-US" sz="1000" dirty="0" smtClean="0"/>
              <a:t>CHALLENGE &amp; COMMUNICATION ZONE</a:t>
            </a:r>
          </a:p>
          <a:p>
            <a:pPr algn="ctr"/>
            <a:r>
              <a:rPr lang="en-US" sz="1000" dirty="0" smtClean="0"/>
              <a:t>With challenge numbering and various messages</a:t>
            </a:r>
            <a:endParaRPr lang="en-US" sz="1000" dirty="0"/>
          </a:p>
        </p:txBody>
      </p:sp>
      <p:cxnSp>
        <p:nvCxnSpPr>
          <p:cNvPr id="73" name="Connecteur droit avec flèche 72"/>
          <p:cNvCxnSpPr/>
          <p:nvPr/>
        </p:nvCxnSpPr>
        <p:spPr>
          <a:xfrm rot="5400000" flipH="1" flipV="1">
            <a:off x="3048794" y="65524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Connecteur droit avec flèche 74"/>
          <p:cNvCxnSpPr/>
          <p:nvPr/>
        </p:nvCxnSpPr>
        <p:spPr>
          <a:xfrm rot="10800000">
            <a:off x="7239000" y="12954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Connecteur droit avec flèche 76"/>
          <p:cNvCxnSpPr/>
          <p:nvPr/>
        </p:nvCxnSpPr>
        <p:spPr>
          <a:xfrm rot="10800000">
            <a:off x="7239000" y="4953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91"/>
          <p:cNvSpPr txBox="1"/>
          <p:nvPr/>
        </p:nvSpPr>
        <p:spPr>
          <a:xfrm>
            <a:off x="7620000" y="2819400"/>
            <a:ext cx="1600200" cy="861774"/>
          </a:xfrm>
          <a:prstGeom prst="rect">
            <a:avLst/>
          </a:prstGeom>
          <a:noFill/>
        </p:spPr>
        <p:txBody>
          <a:bodyPr wrap="square" rtlCol="0">
            <a:spAutoFit/>
          </a:bodyPr>
          <a:lstStyle/>
          <a:p>
            <a:pPr algn="ctr"/>
            <a:r>
              <a:rPr lang="en-US" sz="1000" dirty="0" smtClean="0"/>
              <a:t>4 MONETIZATION BUTTONS</a:t>
            </a:r>
          </a:p>
          <a:p>
            <a:pPr algn="ctr"/>
            <a:r>
              <a:rPr lang="en-US" sz="1000" dirty="0" smtClean="0"/>
              <a:t>(the 4 texts should be transformed and replaced by self-explanatory icons) </a:t>
            </a:r>
            <a:endParaRPr lang="en-US" sz="1000" dirty="0"/>
          </a:p>
        </p:txBody>
      </p:sp>
      <p:cxnSp>
        <p:nvCxnSpPr>
          <p:cNvPr id="79" name="Connecteur droit avec flèche 78"/>
          <p:cNvCxnSpPr/>
          <p:nvPr/>
        </p:nvCxnSpPr>
        <p:spPr>
          <a:xfrm rot="10800000">
            <a:off x="7315200" y="3048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Connecteur droit avec flèche 79"/>
          <p:cNvCxnSpPr/>
          <p:nvPr/>
        </p:nvCxnSpPr>
        <p:spPr>
          <a:xfrm rot="5400000">
            <a:off x="7086600" y="3276600"/>
            <a:ext cx="1066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onnecteur droit avec flèche 82"/>
          <p:cNvCxnSpPr/>
          <p:nvPr/>
        </p:nvCxnSpPr>
        <p:spPr>
          <a:xfrm rot="16200000" flipV="1">
            <a:off x="7162800" y="2286000"/>
            <a:ext cx="838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onnecteur droit avec flèche 85"/>
          <p:cNvCxnSpPr/>
          <p:nvPr/>
        </p:nvCxnSpPr>
        <p:spPr>
          <a:xfrm rot="10800000" flipV="1">
            <a:off x="7315200" y="3048000"/>
            <a:ext cx="609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Rounded Rectangle 37"/>
          <p:cNvSpPr/>
          <p:nvPr/>
        </p:nvSpPr>
        <p:spPr>
          <a:xfrm>
            <a:off x="6248400" y="5334000"/>
            <a:ext cx="914400" cy="990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Cake House</a:t>
            </a:r>
          </a:p>
          <a:p>
            <a:pPr algn="ctr"/>
            <a:r>
              <a:rPr lang="en-US" sz="900" dirty="0" smtClean="0">
                <a:latin typeface="Times"/>
                <a:cs typeface="Times"/>
              </a:rPr>
              <a:t>=</a:t>
            </a:r>
          </a:p>
          <a:p>
            <a:pPr algn="ctr"/>
            <a:r>
              <a:rPr lang="en-US" sz="900" dirty="0" smtClean="0">
                <a:latin typeface="Times"/>
                <a:cs typeface="Times"/>
              </a:rPr>
              <a:t>customization</a:t>
            </a:r>
          </a:p>
          <a:p>
            <a:pPr algn="ctr"/>
            <a:r>
              <a:rPr lang="en-US" sz="900" dirty="0" smtClean="0">
                <a:latin typeface="Times"/>
                <a:cs typeface="Times"/>
              </a:rPr>
              <a:t>button</a:t>
            </a:r>
            <a:endParaRPr lang="en-US" sz="900" dirty="0">
              <a:latin typeface="Times"/>
              <a:cs typeface="Times"/>
            </a:endParaRPr>
          </a:p>
        </p:txBody>
      </p:sp>
      <p:sp>
        <p:nvSpPr>
          <p:cNvPr id="64" name="TextBox 91"/>
          <p:cNvSpPr txBox="1"/>
          <p:nvPr/>
        </p:nvSpPr>
        <p:spPr>
          <a:xfrm>
            <a:off x="7467600" y="5562600"/>
            <a:ext cx="1600200" cy="1169551"/>
          </a:xfrm>
          <a:prstGeom prst="rect">
            <a:avLst/>
          </a:prstGeom>
          <a:noFill/>
        </p:spPr>
        <p:txBody>
          <a:bodyPr wrap="square" rtlCol="0">
            <a:spAutoFit/>
          </a:bodyPr>
          <a:lstStyle/>
          <a:p>
            <a:pPr algn="ctr"/>
            <a:r>
              <a:rPr lang="en-US" sz="1000" dirty="0" smtClean="0"/>
              <a:t>1 CUSTOMIZATION BUTTON designed as a Cake-House</a:t>
            </a:r>
          </a:p>
          <a:p>
            <a:pPr algn="ctr"/>
            <a:r>
              <a:rPr lang="en-US" sz="1000" dirty="0" smtClean="0"/>
              <a:t>(will lead to a menu where you can customize the look of your game by paying chocolate coins)</a:t>
            </a:r>
            <a:endParaRPr lang="en-US" sz="1000" dirty="0"/>
          </a:p>
        </p:txBody>
      </p:sp>
      <p:cxnSp>
        <p:nvCxnSpPr>
          <p:cNvPr id="67" name="Connecteur droit avec flèche 66"/>
          <p:cNvCxnSpPr/>
          <p:nvPr/>
        </p:nvCxnSpPr>
        <p:spPr>
          <a:xfrm rot="10800000">
            <a:off x="7239000" y="57150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Rounded Rectangle 37"/>
          <p:cNvSpPr/>
          <p:nvPr/>
        </p:nvSpPr>
        <p:spPr>
          <a:xfrm>
            <a:off x="5562600" y="6096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Lives</a:t>
            </a:r>
          </a:p>
          <a:p>
            <a:pPr algn="ctr"/>
            <a:r>
              <a:rPr lang="en-US" sz="1400" b="1" dirty="0" smtClean="0">
                <a:latin typeface="Copperplate Gothic Light" panose="020E0507020206020404" pitchFamily="34" charset="0"/>
              </a:rPr>
              <a:t>5</a:t>
            </a:r>
            <a:endParaRPr lang="en-US" sz="1400" b="1" dirty="0">
              <a:latin typeface="Copperplate Gothic Light" panose="020E0507020206020404" pitchFamily="34" charset="0"/>
            </a:endParaRPr>
          </a:p>
        </p:txBody>
      </p:sp>
      <p:sp>
        <p:nvSpPr>
          <p:cNvPr id="74" name="Étoile à 7 branches 73"/>
          <p:cNvSpPr/>
          <p:nvPr/>
        </p:nvSpPr>
        <p:spPr>
          <a:xfrm>
            <a:off x="3352800" y="1066800"/>
            <a:ext cx="457200" cy="4572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DUO VERSION ON THE SAME SCREEN</a:t>
            </a:r>
            <a:endParaRPr lang="en-US" sz="1200" b="1" dirty="0">
              <a:latin typeface="Copperplate Gothic Light" panose="020E0507020206020404" pitchFamily="34" charset="0"/>
            </a:endParaRPr>
          </a:p>
        </p:txBody>
      </p:sp>
      <p:sp>
        <p:nvSpPr>
          <p:cNvPr id="64" name="TextBox 91"/>
          <p:cNvSpPr txBox="1"/>
          <p:nvPr/>
        </p:nvSpPr>
        <p:spPr>
          <a:xfrm>
            <a:off x="2667000" y="304800"/>
            <a:ext cx="3276600" cy="400110"/>
          </a:xfrm>
          <a:prstGeom prst="rect">
            <a:avLst/>
          </a:prstGeom>
          <a:noFill/>
        </p:spPr>
        <p:txBody>
          <a:bodyPr wrap="square" rtlCol="0">
            <a:spAutoFit/>
          </a:bodyPr>
          <a:lstStyle/>
          <a:p>
            <a:pPr algn="ctr"/>
            <a:r>
              <a:rPr lang="en-US" sz="1000" b="1" dirty="0" smtClean="0"/>
              <a:t>PLAYER 1: </a:t>
            </a:r>
            <a:r>
              <a:rPr lang="en-US" sz="1000" dirty="0" smtClean="0"/>
              <a:t>when its player 1 turn, then the MALE mascot appears</a:t>
            </a:r>
            <a:endParaRPr lang="en-US" sz="1000" dirty="0"/>
          </a:p>
        </p:txBody>
      </p:sp>
      <p:sp>
        <p:nvSpPr>
          <p:cNvPr id="21" name="TextBox 91"/>
          <p:cNvSpPr txBox="1"/>
          <p:nvPr/>
        </p:nvSpPr>
        <p:spPr>
          <a:xfrm>
            <a:off x="0" y="304800"/>
            <a:ext cx="3048000" cy="2862322"/>
          </a:xfrm>
          <a:prstGeom prst="rect">
            <a:avLst/>
          </a:prstGeom>
          <a:noFill/>
        </p:spPr>
        <p:txBody>
          <a:bodyPr wrap="square" rtlCol="0">
            <a:spAutoFit/>
          </a:bodyPr>
          <a:lstStyle/>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TO MAKE THE CODING SIMPLE I HAVE KEPT ALL FUNCTIONS OF THE SOLO VERSION ACTIVE IN THE DUO VERSION:</a:t>
            </a:r>
          </a:p>
          <a:p>
            <a:pPr algn="ctr"/>
            <a:endParaRPr lang="en-US" sz="1000" dirty="0" smtClean="0">
              <a:solidFill>
                <a:srgbClr val="FF0000"/>
              </a:solidFill>
            </a:endParaRPr>
          </a:p>
          <a:p>
            <a:pPr algn="ctr"/>
            <a:r>
              <a:rPr lang="en-US" sz="1000" dirty="0" smtClean="0">
                <a:solidFill>
                  <a:srgbClr val="FF0000"/>
                </a:solidFill>
              </a:rPr>
              <a:t>ALL INDICATORS STAY THE SAME</a:t>
            </a:r>
          </a:p>
          <a:p>
            <a:pPr algn="ctr"/>
            <a:endParaRPr lang="en-US" sz="1000" dirty="0" smtClean="0">
              <a:solidFill>
                <a:srgbClr val="FF0000"/>
              </a:solidFill>
            </a:endParaRPr>
          </a:p>
          <a:p>
            <a:pPr algn="ctr"/>
            <a:r>
              <a:rPr lang="en-US" sz="1000" dirty="0" smtClean="0">
                <a:solidFill>
                  <a:srgbClr val="FF0000"/>
                </a:solidFill>
              </a:rPr>
              <a:t>ALL THE MONETIZATION BUTTONS STAY ACTIVE</a:t>
            </a:r>
          </a:p>
          <a:p>
            <a:pPr algn="ctr"/>
            <a:endParaRPr lang="en-US" sz="1000" dirty="0" smtClean="0">
              <a:solidFill>
                <a:srgbClr val="FF0000"/>
              </a:solidFill>
            </a:endParaRPr>
          </a:p>
          <a:p>
            <a:pPr algn="ctr"/>
            <a:r>
              <a:rPr lang="en-US" sz="1000" dirty="0" smtClean="0">
                <a:solidFill>
                  <a:srgbClr val="FF0000"/>
                </a:solidFill>
              </a:rPr>
              <a:t>THE SOLE DIFFERENCE IS THE PLAYER PROGRESS BAR ON THE LEFT WHICH SHOW THE NUMBER OF CHALLENGES THAT EACH PLAYER HAS WON</a:t>
            </a:r>
          </a:p>
          <a:p>
            <a:pPr algn="ctr"/>
            <a:endParaRPr lang="en-US" sz="1000" dirty="0" smtClean="0">
              <a:solidFill>
                <a:srgbClr val="FF0000"/>
              </a:solidFill>
            </a:endParaRPr>
          </a:p>
          <a:p>
            <a:pPr algn="ctr"/>
            <a:r>
              <a:rPr lang="en-US" sz="1000" dirty="0" smtClean="0">
                <a:solidFill>
                  <a:srgbClr val="FF0000"/>
                </a:solidFill>
              </a:rPr>
              <a:t>THE BAR MOVES UP BY 1 FOR EACH CHALLENGE WON.</a:t>
            </a:r>
          </a:p>
          <a:p>
            <a:pPr algn="ctr"/>
            <a:r>
              <a:rPr lang="en-US" sz="1000" dirty="0" smtClean="0">
                <a:solidFill>
                  <a:srgbClr val="FF0000"/>
                </a:solidFill>
              </a:rPr>
              <a:t>AT THE END OF 10 CHALLENGES THE PLAYER WHO HAS WON THE MORE CHALLENGE IS THE WINNER</a:t>
            </a:r>
            <a:endParaRPr lang="en-US" sz="1000" dirty="0"/>
          </a:p>
        </p:txBody>
      </p:sp>
      <p:pic>
        <p:nvPicPr>
          <p:cNvPr id="43" name="Image 42" descr="All Level - screen hits 5.jpg"/>
          <p:cNvPicPr>
            <a:picLocks noChangeAspect="1"/>
          </p:cNvPicPr>
          <p:nvPr/>
        </p:nvPicPr>
        <p:blipFill>
          <a:blip r:embed="rId3"/>
          <a:stretch>
            <a:fillRect/>
          </a:stretch>
        </p:blipFill>
        <p:spPr>
          <a:xfrm>
            <a:off x="3200400" y="838200"/>
            <a:ext cx="2410968" cy="2464308"/>
          </a:xfrm>
          <a:prstGeom prst="rect">
            <a:avLst/>
          </a:prstGeom>
        </p:spPr>
      </p:pic>
      <p:sp>
        <p:nvSpPr>
          <p:cNvPr id="44" name="TextBox 91"/>
          <p:cNvSpPr txBox="1"/>
          <p:nvPr/>
        </p:nvSpPr>
        <p:spPr>
          <a:xfrm>
            <a:off x="5867400" y="304800"/>
            <a:ext cx="3276600" cy="400110"/>
          </a:xfrm>
          <a:prstGeom prst="rect">
            <a:avLst/>
          </a:prstGeom>
          <a:noFill/>
        </p:spPr>
        <p:txBody>
          <a:bodyPr wrap="square" rtlCol="0">
            <a:spAutoFit/>
          </a:bodyPr>
          <a:lstStyle/>
          <a:p>
            <a:pPr algn="ctr"/>
            <a:r>
              <a:rPr lang="en-US" sz="1000" b="1" dirty="0" smtClean="0"/>
              <a:t>PLAYER 2: </a:t>
            </a:r>
            <a:r>
              <a:rPr lang="en-US" sz="1000" dirty="0" smtClean="0"/>
              <a:t>when its player 1 turn, then the FEMALE mascot appears</a:t>
            </a:r>
            <a:endParaRPr lang="en-US" sz="1000" dirty="0"/>
          </a:p>
        </p:txBody>
      </p:sp>
      <p:pic>
        <p:nvPicPr>
          <p:cNvPr id="52" name="Image 51" descr="All Level - screen hits 6.jpg"/>
          <p:cNvPicPr>
            <a:picLocks noChangeAspect="1"/>
          </p:cNvPicPr>
          <p:nvPr/>
        </p:nvPicPr>
        <p:blipFill>
          <a:blip r:embed="rId4"/>
          <a:stretch>
            <a:fillRect/>
          </a:stretch>
        </p:blipFill>
        <p:spPr>
          <a:xfrm>
            <a:off x="6324600" y="838200"/>
            <a:ext cx="2378964" cy="2442972"/>
          </a:xfrm>
          <a:prstGeom prst="rect">
            <a:avLst/>
          </a:prstGeom>
        </p:spPr>
      </p:pic>
      <p:cxnSp>
        <p:nvCxnSpPr>
          <p:cNvPr id="55" name="Connecteur droit avec flèche 54"/>
          <p:cNvCxnSpPr/>
          <p:nvPr/>
        </p:nvCxnSpPr>
        <p:spPr>
          <a:xfrm rot="5400000" flipH="1" flipV="1">
            <a:off x="2551906" y="3391694"/>
            <a:ext cx="611188"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Connecteur droit avec flèche 59"/>
          <p:cNvCxnSpPr/>
          <p:nvPr/>
        </p:nvCxnSpPr>
        <p:spPr>
          <a:xfrm rot="5400000" flipH="1" flipV="1">
            <a:off x="5828506" y="3391694"/>
            <a:ext cx="611188"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Intermediate screens: objectives &amp; </a:t>
            </a:r>
            <a:r>
              <a:rPr lang="en-US" sz="1200" b="1" dirty="0" err="1" smtClean="0">
                <a:latin typeface="Copperplate Gothic Light" panose="020E0507020206020404" pitchFamily="34" charset="0"/>
              </a:rPr>
              <a:t>leaderboards</a:t>
            </a:r>
            <a:endParaRPr lang="en-US" sz="1200" b="1" dirty="0">
              <a:latin typeface="Copperplate Gothic Light" panose="020E0507020206020404" pitchFamily="34" charset="0"/>
            </a:endParaRPr>
          </a:p>
        </p:txBody>
      </p:sp>
      <p:sp>
        <p:nvSpPr>
          <p:cNvPr id="64" name="TextBox 91"/>
          <p:cNvSpPr txBox="1"/>
          <p:nvPr/>
        </p:nvSpPr>
        <p:spPr>
          <a:xfrm>
            <a:off x="3048000" y="304800"/>
            <a:ext cx="2895600" cy="553998"/>
          </a:xfrm>
          <a:prstGeom prst="rect">
            <a:avLst/>
          </a:prstGeom>
          <a:noFill/>
        </p:spPr>
        <p:txBody>
          <a:bodyPr wrap="square" rtlCol="0">
            <a:spAutoFit/>
          </a:bodyPr>
          <a:lstStyle/>
          <a:p>
            <a:pPr algn="ctr"/>
            <a:r>
              <a:rPr lang="en-US" sz="1000" b="1" dirty="0" smtClean="0"/>
              <a:t>1/ </a:t>
            </a:r>
            <a:r>
              <a:rPr lang="en-US" sz="1000" dirty="0" smtClean="0"/>
              <a:t>PLAYER selects the Level on the map. The player may access and/or replay all unlocked levels</a:t>
            </a:r>
          </a:p>
          <a:p>
            <a:pPr algn="ctr"/>
            <a:r>
              <a:rPr lang="en-US" sz="1000" dirty="0" smtClean="0"/>
              <a:t>(SOLO or DUO versions)</a:t>
            </a:r>
            <a:endParaRPr lang="en-US" sz="1000" dirty="0"/>
          </a:p>
        </p:txBody>
      </p:sp>
      <p:sp>
        <p:nvSpPr>
          <p:cNvPr id="21" name="TextBox 91"/>
          <p:cNvSpPr txBox="1"/>
          <p:nvPr/>
        </p:nvSpPr>
        <p:spPr>
          <a:xfrm>
            <a:off x="0" y="304800"/>
            <a:ext cx="3048000" cy="2554545"/>
          </a:xfrm>
          <a:prstGeom prst="rect">
            <a:avLst/>
          </a:prstGeom>
          <a:noFill/>
        </p:spPr>
        <p:txBody>
          <a:bodyPr wrap="square" rtlCol="0">
            <a:spAutoFit/>
          </a:bodyPr>
          <a:lstStyle/>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INTERMEDIATE SCREENS WILL APPLY FOR EACH LEVEL IN THE FOLLOWING ORDER</a:t>
            </a:r>
          </a:p>
          <a:p>
            <a:pPr algn="ctr"/>
            <a:endParaRPr lang="en-US" sz="1000" dirty="0" smtClean="0">
              <a:solidFill>
                <a:srgbClr val="FF0000"/>
              </a:solidFill>
            </a:endParaRPr>
          </a:p>
          <a:p>
            <a:pPr marL="228600" indent="-228600" algn="ctr">
              <a:buAutoNum type="arabicParenR"/>
            </a:pPr>
            <a:r>
              <a:rPr lang="en-US" sz="1000" dirty="0" smtClean="0">
                <a:solidFill>
                  <a:srgbClr val="FF0000"/>
                </a:solidFill>
              </a:rPr>
              <a:t>THE PLAYER ACCESSES A SPECIFIC LEVEL BY CLICKING ON THE LEVEL MAP</a:t>
            </a:r>
          </a:p>
          <a:p>
            <a:pPr marL="228600" indent="-228600" algn="ctr">
              <a:buAutoNum type="arabicParenR"/>
            </a:pPr>
            <a:endParaRPr lang="en-US" sz="1000" dirty="0" smtClean="0">
              <a:solidFill>
                <a:srgbClr val="FF0000"/>
              </a:solidFill>
            </a:endParaRPr>
          </a:p>
          <a:p>
            <a:pPr marL="228600" indent="-228600" algn="ctr">
              <a:buAutoNum type="arabicParenR"/>
            </a:pPr>
            <a:r>
              <a:rPr lang="en-US" sz="1000" dirty="0" smtClean="0">
                <a:solidFill>
                  <a:srgbClr val="FF0000"/>
                </a:solidFill>
              </a:rPr>
              <a:t>A SCREEN WITH OBJECTIVES OF THE LEVEL APPEARS</a:t>
            </a:r>
          </a:p>
          <a:p>
            <a:pPr marL="228600" indent="-228600" algn="ctr">
              <a:buAutoNum type="arabicParenR"/>
            </a:pPr>
            <a:endParaRPr lang="en-US" sz="1000" dirty="0" smtClean="0">
              <a:solidFill>
                <a:srgbClr val="FF0000"/>
              </a:solidFill>
            </a:endParaRPr>
          </a:p>
          <a:p>
            <a:pPr marL="228600" indent="-228600" algn="ctr">
              <a:buAutoNum type="arabicParenR"/>
            </a:pPr>
            <a:r>
              <a:rPr lang="en-US" sz="1000" dirty="0" smtClean="0">
                <a:solidFill>
                  <a:srgbClr val="FF0000"/>
                </a:solidFill>
              </a:rPr>
              <a:t>THE GAME BEGINS: Challenges 1 to 10</a:t>
            </a:r>
          </a:p>
          <a:p>
            <a:pPr marL="228600" indent="-228600" algn="ctr">
              <a:buAutoNum type="arabicParenR"/>
            </a:pPr>
            <a:endParaRPr lang="en-US" sz="1000" dirty="0" smtClean="0">
              <a:solidFill>
                <a:srgbClr val="FF0000"/>
              </a:solidFill>
            </a:endParaRPr>
          </a:p>
          <a:p>
            <a:pPr marL="228600" indent="-228600" algn="ctr">
              <a:buAutoNum type="arabicParenR"/>
            </a:pPr>
            <a:r>
              <a:rPr lang="en-US" sz="1000" dirty="0" smtClean="0">
                <a:solidFill>
                  <a:srgbClr val="FF0000"/>
                </a:solidFill>
              </a:rPr>
              <a:t>A SCREEN WITH STATISTICS &amp; LEADERBOARDS APPEARS</a:t>
            </a:r>
            <a:endParaRPr lang="en-US" sz="1000" dirty="0"/>
          </a:p>
        </p:txBody>
      </p:sp>
      <p:sp>
        <p:nvSpPr>
          <p:cNvPr id="44" name="TextBox 91"/>
          <p:cNvSpPr txBox="1"/>
          <p:nvPr/>
        </p:nvSpPr>
        <p:spPr>
          <a:xfrm>
            <a:off x="5867400" y="304800"/>
            <a:ext cx="3276600" cy="1169551"/>
          </a:xfrm>
          <a:prstGeom prst="rect">
            <a:avLst/>
          </a:prstGeom>
          <a:noFill/>
        </p:spPr>
        <p:txBody>
          <a:bodyPr wrap="square" rtlCol="0">
            <a:spAutoFit/>
          </a:bodyPr>
          <a:lstStyle/>
          <a:p>
            <a:pPr algn="ctr"/>
            <a:r>
              <a:rPr lang="en-US" sz="1000" b="1" dirty="0" smtClean="0"/>
              <a:t>2/ </a:t>
            </a:r>
            <a:r>
              <a:rPr lang="en-US" sz="1000" dirty="0" smtClean="0"/>
              <a:t>The title of the game “POPCAKE LEGEND” appears and the OBJECTIVES screen for the Level are written in white on a baker blackboard (slate). For instance:</a:t>
            </a:r>
          </a:p>
          <a:p>
            <a:pPr algn="ctr"/>
            <a:r>
              <a:rPr lang="en-US" sz="1000" i="1" dirty="0" smtClean="0"/>
              <a:t>“Today’s special: Complete 10 Challenges in 60 Hits and 180 seconds. Be careful, the board will move after Challenge 3 and 6. Bon appétit!”</a:t>
            </a:r>
          </a:p>
          <a:p>
            <a:pPr algn="ctr"/>
            <a:endParaRPr lang="en-US" sz="1000" dirty="0"/>
          </a:p>
        </p:txBody>
      </p:sp>
      <p:pic>
        <p:nvPicPr>
          <p:cNvPr id="13" name="Image 12" descr="test.jpg"/>
          <p:cNvPicPr>
            <a:picLocks noChangeAspect="1"/>
          </p:cNvPicPr>
          <p:nvPr/>
        </p:nvPicPr>
        <p:blipFill>
          <a:blip r:embed="rId3"/>
          <a:stretch>
            <a:fillRect/>
          </a:stretch>
        </p:blipFill>
        <p:spPr>
          <a:xfrm>
            <a:off x="3619500" y="838200"/>
            <a:ext cx="1905000" cy="2622562"/>
          </a:xfrm>
          <a:prstGeom prst="rect">
            <a:avLst/>
          </a:prstGeom>
        </p:spPr>
      </p:pic>
      <p:pic>
        <p:nvPicPr>
          <p:cNvPr id="15" name="Image 14" descr="baker WG.tiff"/>
          <p:cNvPicPr>
            <a:picLocks noChangeAspect="1"/>
          </p:cNvPicPr>
          <p:nvPr/>
        </p:nvPicPr>
        <p:blipFill>
          <a:blip r:embed="rId4"/>
          <a:stretch>
            <a:fillRect/>
          </a:stretch>
        </p:blipFill>
        <p:spPr>
          <a:xfrm>
            <a:off x="7349040" y="1324396"/>
            <a:ext cx="880560" cy="1114004"/>
          </a:xfrm>
          <a:prstGeom prst="rect">
            <a:avLst/>
          </a:prstGeom>
        </p:spPr>
      </p:pic>
      <p:pic>
        <p:nvPicPr>
          <p:cNvPr id="14" name="Image 13" descr="ardoise1.gif"/>
          <p:cNvPicPr>
            <a:picLocks noChangeAspect="1"/>
          </p:cNvPicPr>
          <p:nvPr/>
        </p:nvPicPr>
        <p:blipFill>
          <a:blip r:embed="rId5"/>
          <a:stretch>
            <a:fillRect/>
          </a:stretch>
        </p:blipFill>
        <p:spPr>
          <a:xfrm flipH="1">
            <a:off x="7010400" y="2019300"/>
            <a:ext cx="1447800" cy="1485900"/>
          </a:xfrm>
          <a:prstGeom prst="rect">
            <a:avLst/>
          </a:prstGeom>
        </p:spPr>
      </p:pic>
      <p:sp>
        <p:nvSpPr>
          <p:cNvPr id="16" name="TextBox 91"/>
          <p:cNvSpPr txBox="1"/>
          <p:nvPr/>
        </p:nvSpPr>
        <p:spPr>
          <a:xfrm>
            <a:off x="152400" y="3581400"/>
            <a:ext cx="3276600" cy="861774"/>
          </a:xfrm>
          <a:prstGeom prst="rect">
            <a:avLst/>
          </a:prstGeom>
          <a:noFill/>
        </p:spPr>
        <p:txBody>
          <a:bodyPr wrap="square" rtlCol="0">
            <a:spAutoFit/>
          </a:bodyPr>
          <a:lstStyle/>
          <a:p>
            <a:pPr algn="ctr"/>
            <a:r>
              <a:rPr lang="en-US" sz="1000" b="1" dirty="0" smtClean="0"/>
              <a:t>3/ </a:t>
            </a:r>
            <a:r>
              <a:rPr lang="en-US" sz="1000" dirty="0" smtClean="0"/>
              <a:t>Once the Level is completed, a screen with statistics appears: the players stats are shown on the upper board (current score and best historical score) + the </a:t>
            </a:r>
            <a:r>
              <a:rPr lang="en-US" sz="1000" dirty="0" err="1" smtClean="0"/>
              <a:t>leaderboards</a:t>
            </a:r>
            <a:r>
              <a:rPr lang="en-US" sz="1000" dirty="0" smtClean="0"/>
              <a:t> stats are shown on the lower board</a:t>
            </a:r>
            <a:endParaRPr lang="en-US" sz="1000" i="1" dirty="0" smtClean="0"/>
          </a:p>
          <a:p>
            <a:pPr algn="ctr"/>
            <a:endParaRPr lang="en-US" sz="1000" dirty="0"/>
          </a:p>
        </p:txBody>
      </p:sp>
      <p:pic>
        <p:nvPicPr>
          <p:cNvPr id="17" name="Image 16" descr="baker WG.tiff"/>
          <p:cNvPicPr>
            <a:picLocks noChangeAspect="1"/>
          </p:cNvPicPr>
          <p:nvPr/>
        </p:nvPicPr>
        <p:blipFill>
          <a:blip r:embed="rId4"/>
          <a:stretch>
            <a:fillRect/>
          </a:stretch>
        </p:blipFill>
        <p:spPr>
          <a:xfrm>
            <a:off x="1329240" y="4343400"/>
            <a:ext cx="880560" cy="1114004"/>
          </a:xfrm>
          <a:prstGeom prst="rect">
            <a:avLst/>
          </a:prstGeom>
        </p:spPr>
      </p:pic>
      <p:pic>
        <p:nvPicPr>
          <p:cNvPr id="18" name="Image 17" descr="ardoise1.gif"/>
          <p:cNvPicPr>
            <a:picLocks noChangeAspect="1"/>
          </p:cNvPicPr>
          <p:nvPr/>
        </p:nvPicPr>
        <p:blipFill>
          <a:blip r:embed="rId5"/>
          <a:stretch>
            <a:fillRect/>
          </a:stretch>
        </p:blipFill>
        <p:spPr>
          <a:xfrm rot="16200000" flipH="1">
            <a:off x="1293270" y="4655174"/>
            <a:ext cx="795840" cy="1485900"/>
          </a:xfrm>
          <a:prstGeom prst="rect">
            <a:avLst/>
          </a:prstGeom>
        </p:spPr>
      </p:pic>
      <p:pic>
        <p:nvPicPr>
          <p:cNvPr id="19" name="Image 18" descr="ardoise1.gif"/>
          <p:cNvPicPr>
            <a:picLocks noChangeAspect="1"/>
          </p:cNvPicPr>
          <p:nvPr/>
        </p:nvPicPr>
        <p:blipFill>
          <a:blip r:embed="rId5"/>
          <a:stretch>
            <a:fillRect/>
          </a:stretch>
        </p:blipFill>
        <p:spPr>
          <a:xfrm rot="16200000" flipH="1">
            <a:off x="1293270" y="5459534"/>
            <a:ext cx="795840" cy="1485900"/>
          </a:xfrm>
          <a:prstGeom prst="rect">
            <a:avLst/>
          </a:prstGeom>
        </p:spPr>
      </p:pic>
      <p:pic>
        <p:nvPicPr>
          <p:cNvPr id="22" name="Image 21"/>
          <p:cNvPicPr>
            <a:picLocks noChangeAspect="1"/>
          </p:cNvPicPr>
          <p:nvPr/>
        </p:nvPicPr>
        <p:blipFill>
          <a:blip r:embed="rId6"/>
          <a:stretch>
            <a:fillRect/>
          </a:stretch>
        </p:blipFill>
        <p:spPr>
          <a:xfrm>
            <a:off x="4033290" y="4343400"/>
            <a:ext cx="4806708" cy="2362200"/>
          </a:xfrm>
          <a:prstGeom prst="rect">
            <a:avLst/>
          </a:prstGeom>
        </p:spPr>
      </p:pic>
      <p:cxnSp>
        <p:nvCxnSpPr>
          <p:cNvPr id="23" name="Connecteur droit avec flèche 22"/>
          <p:cNvCxnSpPr/>
          <p:nvPr/>
        </p:nvCxnSpPr>
        <p:spPr>
          <a:xfrm flipV="1">
            <a:off x="2514600" y="4419600"/>
            <a:ext cx="15240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p:nvPr/>
        </p:nvCxnSpPr>
        <p:spPr>
          <a:xfrm>
            <a:off x="2514600" y="6019800"/>
            <a:ext cx="1524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8077200" y="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PLAYING SCREEN</a:t>
            </a:r>
            <a:endParaRPr lang="en-US" sz="1000" b="1" dirty="0">
              <a:latin typeface="Copperplate Gothic Light" panose="020E0507020206020404" pitchFamily="34" charset="0"/>
            </a:endParaRPr>
          </a:p>
        </p:txBody>
      </p:sp>
      <p:grpSp>
        <p:nvGrpSpPr>
          <p:cNvPr id="2" name="Grouper 39"/>
          <p:cNvGrpSpPr/>
          <p:nvPr/>
        </p:nvGrpSpPr>
        <p:grpSpPr>
          <a:xfrm>
            <a:off x="1524000" y="533400"/>
            <a:ext cx="5638800" cy="5791199"/>
            <a:chOff x="228600" y="457200"/>
            <a:chExt cx="5638800" cy="5791199"/>
          </a:xfrm>
        </p:grpSpPr>
        <p:sp>
          <p:nvSpPr>
            <p:cNvPr id="14" name="Rounded Rectangle 13"/>
            <p:cNvSpPr/>
            <p:nvPr/>
          </p:nvSpPr>
          <p:spPr>
            <a:xfrm>
              <a:off x="228601" y="457200"/>
              <a:ext cx="5638799" cy="5791199"/>
            </a:xfrm>
            <a:custGeom>
              <a:avLst/>
              <a:gdLst>
                <a:gd name="connsiteX0" fmla="*/ 0 w 5638799"/>
                <a:gd name="connsiteY0" fmla="*/ 444958 h 5791199"/>
                <a:gd name="connsiteX1" fmla="*/ 444958 w 5638799"/>
                <a:gd name="connsiteY1" fmla="*/ 0 h 5791199"/>
                <a:gd name="connsiteX2" fmla="*/ 5193841 w 5638799"/>
                <a:gd name="connsiteY2" fmla="*/ 0 h 5791199"/>
                <a:gd name="connsiteX3" fmla="*/ 5638799 w 5638799"/>
                <a:gd name="connsiteY3" fmla="*/ 444958 h 5791199"/>
                <a:gd name="connsiteX4" fmla="*/ 5638799 w 5638799"/>
                <a:gd name="connsiteY4" fmla="*/ 5346241 h 5791199"/>
                <a:gd name="connsiteX5" fmla="*/ 5193841 w 5638799"/>
                <a:gd name="connsiteY5" fmla="*/ 5791199 h 5791199"/>
                <a:gd name="connsiteX6" fmla="*/ 444958 w 5638799"/>
                <a:gd name="connsiteY6" fmla="*/ 5791199 h 5791199"/>
                <a:gd name="connsiteX7" fmla="*/ 0 w 5638799"/>
                <a:gd name="connsiteY7" fmla="*/ 5346241 h 5791199"/>
                <a:gd name="connsiteX8" fmla="*/ 0 w 5638799"/>
                <a:gd name="connsiteY8" fmla="*/ 444958 h 5791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799" h="5791199">
                  <a:moveTo>
                    <a:pt x="0" y="444958"/>
                  </a:moveTo>
                  <a:cubicBezTo>
                    <a:pt x="0" y="199214"/>
                    <a:pt x="199214" y="0"/>
                    <a:pt x="444958" y="0"/>
                  </a:cubicBezTo>
                  <a:lnTo>
                    <a:pt x="5193841" y="0"/>
                  </a:lnTo>
                  <a:cubicBezTo>
                    <a:pt x="5439585" y="0"/>
                    <a:pt x="5638799" y="199214"/>
                    <a:pt x="5638799" y="444958"/>
                  </a:cubicBezTo>
                  <a:lnTo>
                    <a:pt x="5638799" y="5346241"/>
                  </a:lnTo>
                  <a:cubicBezTo>
                    <a:pt x="5638799" y="5591985"/>
                    <a:pt x="5439585" y="5791199"/>
                    <a:pt x="5193841" y="5791199"/>
                  </a:cubicBezTo>
                  <a:lnTo>
                    <a:pt x="444958" y="5791199"/>
                  </a:lnTo>
                  <a:cubicBezTo>
                    <a:pt x="199214" y="5791199"/>
                    <a:pt x="0" y="5591985"/>
                    <a:pt x="0" y="5346241"/>
                  </a:cubicBezTo>
                  <a:lnTo>
                    <a:pt x="0" y="444958"/>
                  </a:lnTo>
                  <a:close/>
                </a:path>
              </a:pathLst>
            </a:custGeom>
            <a:solidFill>
              <a:schemeClr val="accent4">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30480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Coins</a:t>
              </a:r>
            </a:p>
            <a:p>
              <a:pPr algn="ctr"/>
              <a:r>
                <a:rPr lang="en-US" sz="1400" b="1" dirty="0" smtClean="0">
                  <a:latin typeface="Copperplate Gothic Light" panose="020E0507020206020404" pitchFamily="34" charset="0"/>
                </a:rPr>
                <a:t>77</a:t>
              </a:r>
              <a:endParaRPr lang="en-US" sz="1400" b="1" dirty="0">
                <a:latin typeface="Copperplate Gothic Light" panose="020E0507020206020404" pitchFamily="34" charset="0"/>
              </a:endParaRPr>
            </a:p>
          </p:txBody>
        </p:sp>
        <p:sp>
          <p:nvSpPr>
            <p:cNvPr id="3" name="Chevron 2"/>
            <p:cNvSpPr/>
            <p:nvPr/>
          </p:nvSpPr>
          <p:spPr>
            <a:xfrm>
              <a:off x="914400" y="1066800"/>
              <a:ext cx="228600" cy="283821"/>
            </a:xfrm>
            <a:prstGeom prst="chevron">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ounded Rectangle 22"/>
            <p:cNvSpPr/>
            <p:nvPr/>
          </p:nvSpPr>
          <p:spPr>
            <a:xfrm>
              <a:off x="1295399" y="4813565"/>
              <a:ext cx="3276601" cy="139435"/>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219200" y="4813566"/>
              <a:ext cx="33528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37"/>
            <p:cNvSpPr/>
            <p:nvPr/>
          </p:nvSpPr>
          <p:spPr>
            <a:xfrm>
              <a:off x="609600" y="5334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Score</a:t>
              </a:r>
            </a:p>
            <a:p>
              <a:pPr algn="ctr"/>
              <a:r>
                <a:rPr lang="en-US" sz="1400" b="1" dirty="0" smtClean="0">
                  <a:latin typeface="Copperplate Gothic Light" panose="020E0507020206020404" pitchFamily="34" charset="0"/>
                </a:rPr>
                <a:t>+120</a:t>
              </a:r>
              <a:endParaRPr lang="en-US" sz="1400" b="1" dirty="0">
                <a:latin typeface="Copperplate Gothic Light" panose="020E0507020206020404" pitchFamily="34" charset="0"/>
              </a:endParaRPr>
            </a:p>
          </p:txBody>
        </p:sp>
        <p:sp>
          <p:nvSpPr>
            <p:cNvPr id="58" name="Rounded Rectangle 22"/>
            <p:cNvSpPr/>
            <p:nvPr/>
          </p:nvSpPr>
          <p:spPr>
            <a:xfrm>
              <a:off x="228600" y="1143000"/>
              <a:ext cx="5638800" cy="152400"/>
            </a:xfrm>
            <a:prstGeom prst="roundRect">
              <a:avLst>
                <a:gd name="adj" fmla="val 42669"/>
              </a:avLst>
            </a:prstGeom>
            <a:solidFill>
              <a:srgbClr val="FF6600">
                <a:alpha val="64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8" descr="http://www.fancyicons.com/download/?id=5186&amp;t=png&amp;s=256"/>
            <p:cNvPicPr>
              <a:picLocks noChangeAspect="1" noChangeArrowheads="1"/>
            </p:cNvPicPr>
            <p:nvPr/>
          </p:nvPicPr>
          <p:blipFill>
            <a:blip r:embed="rId3"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52578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1" name="Picture 8" descr="http://www.fancyicons.com/download/?id=5186&amp;t=png&amp;s=256"/>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4343400" y="1066800"/>
              <a:ext cx="304800" cy="304800"/>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55" name="Picture 8" descr="http://www.fancyicons.com/download/?id=5186&amp;t=png&amp;s=256"/>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3276600" y="1066800"/>
              <a:ext cx="304145" cy="304145"/>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grpSp>
      <p:sp>
        <p:nvSpPr>
          <p:cNvPr id="53" name="TextBox 91"/>
          <p:cNvSpPr txBox="1"/>
          <p:nvPr/>
        </p:nvSpPr>
        <p:spPr>
          <a:xfrm>
            <a:off x="0" y="2895600"/>
            <a:ext cx="1066800" cy="400110"/>
          </a:xfrm>
          <a:prstGeom prst="rect">
            <a:avLst/>
          </a:prstGeom>
          <a:noFill/>
        </p:spPr>
        <p:txBody>
          <a:bodyPr wrap="square" rtlCol="0">
            <a:spAutoFit/>
          </a:bodyPr>
          <a:lstStyle/>
          <a:p>
            <a:pPr algn="ctr"/>
            <a:r>
              <a:rPr lang="en-US" sz="1000" dirty="0" smtClean="0"/>
              <a:t>BOARD ZONE</a:t>
            </a:r>
          </a:p>
          <a:p>
            <a:pPr algn="ctr"/>
            <a:r>
              <a:rPr lang="en-US" sz="1000" dirty="0" smtClean="0"/>
              <a:t>With 9 icons</a:t>
            </a:r>
            <a:endParaRPr lang="en-US" sz="1000" dirty="0"/>
          </a:p>
        </p:txBody>
      </p:sp>
      <p:sp>
        <p:nvSpPr>
          <p:cNvPr id="60" name="TextBox 91"/>
          <p:cNvSpPr txBox="1"/>
          <p:nvPr/>
        </p:nvSpPr>
        <p:spPr>
          <a:xfrm>
            <a:off x="7315200" y="4800600"/>
            <a:ext cx="1676400" cy="707886"/>
          </a:xfrm>
          <a:prstGeom prst="rect">
            <a:avLst/>
          </a:prstGeom>
          <a:noFill/>
        </p:spPr>
        <p:txBody>
          <a:bodyPr wrap="square" rtlCol="0">
            <a:spAutoFit/>
          </a:bodyPr>
          <a:lstStyle/>
          <a:p>
            <a:pPr algn="ctr"/>
            <a:r>
              <a:rPr lang="en-US" sz="1000" dirty="0" smtClean="0"/>
              <a:t>TIMER</a:t>
            </a:r>
          </a:p>
          <a:p>
            <a:pPr algn="ctr"/>
            <a:r>
              <a:rPr lang="en-US" sz="1000" dirty="0" smtClean="0"/>
              <a:t>(plain orange is decreasing towards left when seconds remaining decrease)</a:t>
            </a:r>
            <a:endParaRPr lang="en-US" sz="1000" dirty="0"/>
          </a:p>
        </p:txBody>
      </p:sp>
      <p:sp>
        <p:nvSpPr>
          <p:cNvPr id="62" name="TextBox 91"/>
          <p:cNvSpPr txBox="1"/>
          <p:nvPr/>
        </p:nvSpPr>
        <p:spPr>
          <a:xfrm>
            <a:off x="7543800" y="733961"/>
            <a:ext cx="1600200" cy="1323439"/>
          </a:xfrm>
          <a:prstGeom prst="rect">
            <a:avLst/>
          </a:prstGeom>
          <a:noFill/>
        </p:spPr>
        <p:txBody>
          <a:bodyPr wrap="square" rtlCol="0">
            <a:spAutoFit/>
          </a:bodyPr>
          <a:lstStyle/>
          <a:p>
            <a:pPr algn="ctr"/>
            <a:r>
              <a:rPr lang="en-US" sz="1000" dirty="0" smtClean="0"/>
              <a:t>3 KEY INDICATORS</a:t>
            </a:r>
          </a:p>
          <a:p>
            <a:pPr algn="ctr"/>
            <a:r>
              <a:rPr lang="en-US" sz="1000" dirty="0" smtClean="0"/>
              <a:t>(Score / hits / coins)</a:t>
            </a:r>
          </a:p>
          <a:p>
            <a:pPr algn="ctr"/>
            <a:endParaRPr lang="en-US" sz="1000" dirty="0" smtClean="0"/>
          </a:p>
          <a:p>
            <a:pPr algn="ctr"/>
            <a:r>
              <a:rPr lang="en-US" sz="1000" dirty="0" smtClean="0"/>
              <a:t>PROGRESS BAR</a:t>
            </a:r>
          </a:p>
          <a:p>
            <a:pPr algn="ctr"/>
            <a:r>
              <a:rPr lang="en-US" sz="1000" dirty="0" smtClean="0"/>
              <a:t>(the arrow moves toward the trophies on the right, proportionate to the number of stars collected)</a:t>
            </a:r>
            <a:endParaRPr lang="en-US" sz="1000" dirty="0"/>
          </a:p>
        </p:txBody>
      </p:sp>
      <p:cxnSp>
        <p:nvCxnSpPr>
          <p:cNvPr id="65" name="Connecteur droit avec flèche 64"/>
          <p:cNvCxnSpPr/>
          <p:nvPr/>
        </p:nvCxnSpPr>
        <p:spPr>
          <a:xfrm rot="10800000">
            <a:off x="7239000" y="8382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Connecteur droit avec flèche 65"/>
          <p:cNvCxnSpPr/>
          <p:nvPr/>
        </p:nvCxnSpPr>
        <p:spPr>
          <a:xfrm flipV="1">
            <a:off x="990600" y="3124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TextBox 91"/>
          <p:cNvSpPr txBox="1"/>
          <p:nvPr/>
        </p:nvSpPr>
        <p:spPr>
          <a:xfrm>
            <a:off x="0" y="5257800"/>
            <a:ext cx="1219200" cy="707886"/>
          </a:xfrm>
          <a:prstGeom prst="rect">
            <a:avLst/>
          </a:prstGeom>
          <a:noFill/>
        </p:spPr>
        <p:txBody>
          <a:bodyPr wrap="square" rtlCol="0">
            <a:spAutoFit/>
          </a:bodyPr>
          <a:lstStyle/>
          <a:p>
            <a:pPr algn="ctr"/>
            <a:r>
              <a:rPr lang="en-US" sz="1000" dirty="0" smtClean="0"/>
              <a:t>MAIN MENU BUTTON</a:t>
            </a:r>
          </a:p>
          <a:p>
            <a:pPr algn="ctr"/>
            <a:r>
              <a:rPr lang="en-US" sz="1000" dirty="0" smtClean="0"/>
              <a:t>Designed as a baker mascot</a:t>
            </a:r>
            <a:endParaRPr lang="en-US" sz="1000" dirty="0"/>
          </a:p>
        </p:txBody>
      </p:sp>
      <p:cxnSp>
        <p:nvCxnSpPr>
          <p:cNvPr id="71" name="Connecteur droit avec flèche 70"/>
          <p:cNvCxnSpPr/>
          <p:nvPr/>
        </p:nvCxnSpPr>
        <p:spPr>
          <a:xfrm>
            <a:off x="1066800" y="5410200"/>
            <a:ext cx="457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91"/>
          <p:cNvSpPr txBox="1"/>
          <p:nvPr/>
        </p:nvSpPr>
        <p:spPr>
          <a:xfrm>
            <a:off x="3657600" y="6400800"/>
            <a:ext cx="1600200" cy="400110"/>
          </a:xfrm>
          <a:prstGeom prst="rect">
            <a:avLst/>
          </a:prstGeom>
          <a:noFill/>
        </p:spPr>
        <p:txBody>
          <a:bodyPr wrap="square" rtlCol="0">
            <a:spAutoFit/>
          </a:bodyPr>
          <a:lstStyle/>
          <a:p>
            <a:pPr algn="ctr"/>
            <a:r>
              <a:rPr lang="en-US" sz="1000" dirty="0" smtClean="0"/>
              <a:t>CHALLENGE ZONE</a:t>
            </a:r>
          </a:p>
          <a:p>
            <a:pPr algn="ctr"/>
            <a:r>
              <a:rPr lang="en-US" sz="1000" dirty="0" smtClean="0"/>
              <a:t>With challenge numbering</a:t>
            </a:r>
            <a:endParaRPr lang="en-US" sz="1000" dirty="0"/>
          </a:p>
        </p:txBody>
      </p:sp>
      <p:cxnSp>
        <p:nvCxnSpPr>
          <p:cNvPr id="73" name="Connecteur droit avec flèche 72"/>
          <p:cNvCxnSpPr/>
          <p:nvPr/>
        </p:nvCxnSpPr>
        <p:spPr>
          <a:xfrm rot="5400000" flipH="1" flipV="1">
            <a:off x="3504406" y="65524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Connecteur droit avec flèche 74"/>
          <p:cNvCxnSpPr/>
          <p:nvPr/>
        </p:nvCxnSpPr>
        <p:spPr>
          <a:xfrm rot="10800000">
            <a:off x="7239000" y="12954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Connecteur droit avec flèche 76"/>
          <p:cNvCxnSpPr/>
          <p:nvPr/>
        </p:nvCxnSpPr>
        <p:spPr>
          <a:xfrm rot="10800000">
            <a:off x="7239000" y="4953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TextBox 91"/>
          <p:cNvSpPr txBox="1"/>
          <p:nvPr/>
        </p:nvSpPr>
        <p:spPr>
          <a:xfrm>
            <a:off x="7696200" y="2895600"/>
            <a:ext cx="1600200" cy="400110"/>
          </a:xfrm>
          <a:prstGeom prst="rect">
            <a:avLst/>
          </a:prstGeom>
          <a:noFill/>
        </p:spPr>
        <p:txBody>
          <a:bodyPr wrap="square" rtlCol="0">
            <a:spAutoFit/>
          </a:bodyPr>
          <a:lstStyle/>
          <a:p>
            <a:pPr algn="ctr"/>
            <a:r>
              <a:rPr lang="en-US" sz="1000" dirty="0" smtClean="0"/>
              <a:t>4 MONETIZATION BUTTONS</a:t>
            </a:r>
            <a:endParaRPr lang="en-US" sz="1000" dirty="0"/>
          </a:p>
        </p:txBody>
      </p:sp>
      <p:cxnSp>
        <p:nvCxnSpPr>
          <p:cNvPr id="79" name="Connecteur droit avec flèche 78"/>
          <p:cNvCxnSpPr/>
          <p:nvPr/>
        </p:nvCxnSpPr>
        <p:spPr>
          <a:xfrm rot="10800000">
            <a:off x="7315200" y="3048000"/>
            <a:ext cx="609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Connecteur droit avec flèche 79"/>
          <p:cNvCxnSpPr/>
          <p:nvPr/>
        </p:nvCxnSpPr>
        <p:spPr>
          <a:xfrm rot="5400000">
            <a:off x="7086600" y="3276600"/>
            <a:ext cx="1066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Connecteur droit avec flèche 82"/>
          <p:cNvCxnSpPr/>
          <p:nvPr/>
        </p:nvCxnSpPr>
        <p:spPr>
          <a:xfrm rot="16200000" flipV="1">
            <a:off x="7162800" y="2286000"/>
            <a:ext cx="8382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onnecteur droit avec flèche 85"/>
          <p:cNvCxnSpPr/>
          <p:nvPr/>
        </p:nvCxnSpPr>
        <p:spPr>
          <a:xfrm rot="10800000" flipV="1">
            <a:off x="7315200" y="3048000"/>
            <a:ext cx="609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Étoile à 7 branches 98"/>
          <p:cNvSpPr/>
          <p:nvPr/>
        </p:nvSpPr>
        <p:spPr>
          <a:xfrm>
            <a:off x="228600" y="1600200"/>
            <a:ext cx="457200" cy="4572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61" name="Rectangle à coins arrondis 60"/>
          <p:cNvSpPr>
            <a:spLocks noChangeArrowheads="1"/>
          </p:cNvSpPr>
          <p:nvPr/>
        </p:nvSpPr>
        <p:spPr bwMode="auto">
          <a:xfrm>
            <a:off x="304800" y="304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fr-FR" sz="1400" dirty="0" err="1">
                <a:solidFill>
                  <a:srgbClr val="000000"/>
                </a:solidFill>
                <a:latin typeface="Arial"/>
                <a:ea typeface="Arial"/>
                <a:cs typeface="Arial"/>
              </a:rPr>
              <a:t>Neutral</a:t>
            </a:r>
            <a:endParaRPr lang="fr-FR" sz="1400" dirty="0">
              <a:solidFill>
                <a:srgbClr val="000000"/>
              </a:solidFill>
              <a:latin typeface="Arial"/>
              <a:ea typeface="Arial"/>
              <a:cs typeface="Arial"/>
            </a:endParaRPr>
          </a:p>
          <a:p>
            <a:pPr algn="ctr">
              <a:defRPr sz="1000"/>
            </a:pPr>
            <a:r>
              <a:rPr lang="fr-FR" sz="1400" dirty="0" err="1" smtClean="0">
                <a:solidFill>
                  <a:srgbClr val="000000"/>
                </a:solidFill>
                <a:latin typeface="Arial"/>
                <a:ea typeface="Arial"/>
                <a:cs typeface="Arial"/>
              </a:rPr>
              <a:t>Icon</a:t>
            </a:r>
            <a:endParaRPr lang="fr-FR" sz="1400" dirty="0" smtClean="0">
              <a:solidFill>
                <a:srgbClr val="000000"/>
              </a:solidFill>
              <a:latin typeface="Arial"/>
              <a:ea typeface="Arial"/>
              <a:cs typeface="Arial"/>
            </a:endParaRPr>
          </a:p>
          <a:p>
            <a:pPr algn="ctr">
              <a:defRPr sz="1000"/>
            </a:pPr>
            <a:r>
              <a:rPr lang="fr-FR" sz="1400" dirty="0" smtClean="0">
                <a:solidFill>
                  <a:srgbClr val="000000"/>
                </a:solidFill>
                <a:latin typeface="Arial"/>
                <a:ea typeface="Arial"/>
                <a:cs typeface="Arial"/>
              </a:rPr>
              <a:t>=</a:t>
            </a:r>
          </a:p>
          <a:p>
            <a:pPr algn="ctr">
              <a:defRPr sz="1000"/>
            </a:pPr>
            <a:r>
              <a:rPr lang="fr-FR" sz="1400" dirty="0" smtClean="0">
                <a:solidFill>
                  <a:srgbClr val="000000"/>
                </a:solidFill>
                <a:latin typeface="Arial"/>
                <a:ea typeface="Arial"/>
                <a:cs typeface="Arial"/>
              </a:rPr>
              <a:t>croissant</a:t>
            </a:r>
            <a:endParaRPr lang="fr-FR" sz="1400" dirty="0">
              <a:solidFill>
                <a:srgbClr val="000000"/>
              </a:solidFill>
              <a:latin typeface="Arial"/>
              <a:ea typeface="Arial"/>
              <a:cs typeface="Arial"/>
            </a:endParaRPr>
          </a:p>
        </p:txBody>
      </p:sp>
      <p:sp>
        <p:nvSpPr>
          <p:cNvPr id="85" name="Rectangle à coins arrondis 84"/>
          <p:cNvSpPr>
            <a:spLocks noChangeArrowheads="1"/>
          </p:cNvSpPr>
          <p:nvPr/>
        </p:nvSpPr>
        <p:spPr bwMode="auto">
          <a:xfrm>
            <a:off x="8077200" y="3276600"/>
            <a:ext cx="685800" cy="6858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000"/>
            </a:pPr>
            <a:r>
              <a:rPr lang="fr-FR" sz="800" dirty="0" err="1">
                <a:solidFill>
                  <a:srgbClr val="000000"/>
                </a:solidFill>
                <a:latin typeface="Arial"/>
                <a:ea typeface="Arial"/>
                <a:cs typeface="Arial"/>
              </a:rPr>
              <a:t>Neutral</a:t>
            </a:r>
            <a:endParaRPr lang="fr-FR" sz="800" dirty="0">
              <a:solidFill>
                <a:srgbClr val="000000"/>
              </a:solidFill>
              <a:latin typeface="Arial"/>
              <a:ea typeface="Arial"/>
              <a:cs typeface="Arial"/>
            </a:endParaRPr>
          </a:p>
          <a:p>
            <a:pPr algn="ctr">
              <a:defRPr sz="1000"/>
            </a:pPr>
            <a:r>
              <a:rPr lang="fr-FR" sz="800" dirty="0" err="1" smtClean="0">
                <a:solidFill>
                  <a:srgbClr val="000000"/>
                </a:solidFill>
                <a:latin typeface="Arial"/>
                <a:ea typeface="Arial"/>
                <a:cs typeface="Arial"/>
              </a:rPr>
              <a:t>Icon</a:t>
            </a:r>
            <a:endParaRPr lang="fr-FR" sz="800" dirty="0" smtClean="0">
              <a:solidFill>
                <a:srgbClr val="000000"/>
              </a:solidFill>
              <a:latin typeface="Arial"/>
              <a:ea typeface="Arial"/>
              <a:cs typeface="Arial"/>
            </a:endParaRPr>
          </a:p>
          <a:p>
            <a:pPr algn="ctr">
              <a:defRPr sz="1000"/>
            </a:pPr>
            <a:r>
              <a:rPr lang="fr-FR" sz="800" dirty="0" smtClean="0">
                <a:solidFill>
                  <a:srgbClr val="000000"/>
                </a:solidFill>
                <a:latin typeface="Arial"/>
                <a:ea typeface="Arial"/>
                <a:cs typeface="Arial"/>
              </a:rPr>
              <a:t>=</a:t>
            </a:r>
          </a:p>
          <a:p>
            <a:pPr algn="ctr">
              <a:defRPr sz="1000"/>
            </a:pPr>
            <a:r>
              <a:rPr lang="fr-FR" sz="800" dirty="0" smtClean="0">
                <a:solidFill>
                  <a:srgbClr val="000000"/>
                </a:solidFill>
                <a:latin typeface="Arial"/>
                <a:ea typeface="Arial"/>
                <a:cs typeface="Arial"/>
              </a:rPr>
              <a:t>croissant</a:t>
            </a:r>
            <a:endParaRPr lang="fr-FR" sz="800" dirty="0">
              <a:solidFill>
                <a:srgbClr val="000000"/>
              </a:solidFill>
              <a:latin typeface="Arial"/>
              <a:ea typeface="Arial"/>
              <a:cs typeface="Arial"/>
            </a:endParaRPr>
          </a:p>
        </p:txBody>
      </p:sp>
      <p:sp>
        <p:nvSpPr>
          <p:cNvPr id="87" name="Rectangle à coins arrondis 86"/>
          <p:cNvSpPr>
            <a:spLocks noChangeArrowheads="1"/>
          </p:cNvSpPr>
          <p:nvPr/>
        </p:nvSpPr>
        <p:spPr bwMode="auto">
          <a:xfrm>
            <a:off x="152400" y="3657600"/>
            <a:ext cx="990600" cy="990600"/>
          </a:xfrm>
          <a:prstGeom prst="roundRect">
            <a:avLst>
              <a:gd name="adj" fmla="val 16667"/>
            </a:avLst>
          </a:prstGeom>
          <a:solidFill>
            <a:schemeClr val="bg1">
              <a:lumMod val="85000"/>
            </a:schemeClr>
          </a:solidFill>
          <a:ln w="38100">
            <a:solidFill>
              <a:schemeClr val="accent6"/>
            </a:solidFill>
            <a:round/>
            <a:headEnd/>
            <a:tailEnd/>
          </a:ln>
          <a:effectLst>
            <a:glow rad="177800">
              <a:schemeClr val="accent6">
                <a:alpha val="88000"/>
              </a:schemeClr>
            </a:glow>
          </a:effectLst>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12" name="Forme libre 111"/>
          <p:cNvSpPr>
            <a:spLocks noChangeArrowheads="1"/>
          </p:cNvSpPr>
          <p:nvPr/>
        </p:nvSpPr>
        <p:spPr bwMode="auto">
          <a:xfrm rot="1132086">
            <a:off x="8596357" y="3819572"/>
            <a:ext cx="206877" cy="888795"/>
          </a:xfrm>
          <a:custGeom>
            <a:avLst/>
            <a:gdLst>
              <a:gd name="T0" fmla="*/ 0 w 334569"/>
              <a:gd name="T1" fmla="*/ 350264345 h 963899"/>
              <a:gd name="T2" fmla="*/ 73315999 w 334569"/>
              <a:gd name="T3" fmla="*/ 679618036 h 963899"/>
              <a:gd name="T4" fmla="*/ 115886631 w 334569"/>
              <a:gd name="T5" fmla="*/ 0 h 963899"/>
              <a:gd name="T6" fmla="*/ 115886631 w 334569"/>
              <a:gd name="T7" fmla="*/ 0 h 963899"/>
              <a:gd name="T8" fmla="*/ 0 60000 65536"/>
              <a:gd name="T9" fmla="*/ 0 60000 65536"/>
              <a:gd name="T10" fmla="*/ 0 60000 65536"/>
              <a:gd name="T11" fmla="*/ 0 60000 65536"/>
              <a:gd name="T12" fmla="*/ 0 w 334569"/>
              <a:gd name="T13" fmla="*/ 0 h 963899"/>
              <a:gd name="T14" fmla="*/ 334569 w 334569"/>
              <a:gd name="T15" fmla="*/ 963899 h 963899"/>
            </a:gdLst>
            <a:ahLst/>
            <a:cxnLst>
              <a:cxn ang="T8">
                <a:pos x="T0" y="T1"/>
              </a:cxn>
              <a:cxn ang="T9">
                <a:pos x="T2" y="T3"/>
              </a:cxn>
              <a:cxn ang="T10">
                <a:pos x="T4" y="T5"/>
              </a:cxn>
              <a:cxn ang="T11">
                <a:pos x="T6" y="T7"/>
              </a:cxn>
            </a:cxnLst>
            <a:rect l="T12" t="T13" r="T14" b="T15"/>
            <a:pathLst>
              <a:path w="334569" h="963899">
                <a:moveTo>
                  <a:pt x="0" y="457482"/>
                </a:moveTo>
                <a:cubicBezTo>
                  <a:pt x="77952" y="710690"/>
                  <a:pt x="155905" y="963899"/>
                  <a:pt x="211666" y="887652"/>
                </a:cubicBezTo>
                <a:cubicBezTo>
                  <a:pt x="267427" y="811405"/>
                  <a:pt x="334569" y="0"/>
                  <a:pt x="334569" y="0"/>
                </a:cubicBezTo>
              </a:path>
            </a:pathLst>
          </a:custGeom>
          <a:noFill/>
          <a:ln w="76200">
            <a:solidFill>
              <a:srgbClr val="FF6600"/>
            </a:solidFill>
            <a:round/>
            <a:headEnd/>
            <a:tailEnd/>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fr-FR" dirty="0">
              <a:solidFill>
                <a:srgbClr val="FF6600"/>
              </a:solidFill>
            </a:endParaRPr>
          </a:p>
        </p:txBody>
      </p:sp>
      <p:sp>
        <p:nvSpPr>
          <p:cNvPr id="115" name="Rectangle à coins arrondis 114"/>
          <p:cNvSpPr>
            <a:spLocks noChangeArrowheads="1"/>
          </p:cNvSpPr>
          <p:nvPr/>
        </p:nvSpPr>
        <p:spPr bwMode="auto">
          <a:xfrm>
            <a:off x="8153400" y="54864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23" name="Rounded Rectangle 37"/>
          <p:cNvSpPr/>
          <p:nvPr/>
        </p:nvSpPr>
        <p:spPr>
          <a:xfrm>
            <a:off x="6477000" y="18288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Watch</a:t>
            </a:r>
          </a:p>
          <a:p>
            <a:pPr algn="ctr"/>
            <a:r>
              <a:rPr lang="en-US" sz="900" dirty="0" smtClean="0">
                <a:latin typeface="Times"/>
                <a:cs typeface="Times"/>
              </a:rPr>
              <a:t>3 seconds</a:t>
            </a:r>
          </a:p>
        </p:txBody>
      </p:sp>
      <p:sp>
        <p:nvSpPr>
          <p:cNvPr id="96" name="Bulle rectangulaire à coins arrondis 95"/>
          <p:cNvSpPr/>
          <p:nvPr/>
        </p:nvSpPr>
        <p:spPr>
          <a:xfrm>
            <a:off x="7620000" y="5715000"/>
            <a:ext cx="1143000" cy="1066800"/>
          </a:xfrm>
          <a:prstGeom prst="wedgeRoundRectCallout">
            <a:avLst>
              <a:gd name="adj1" fmla="val -52648"/>
              <a:gd name="adj2" fmla="val 669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rgbClr val="FF6600"/>
                </a:solidFill>
                <a:latin typeface="Copperplate Gothic Light" panose="020E0507020206020404" pitchFamily="34" charset="0"/>
              </a:rPr>
              <a:t>15</a:t>
            </a:r>
          </a:p>
          <a:p>
            <a:pPr algn="ctr"/>
            <a:r>
              <a:rPr lang="fr-FR" sz="2000" b="1" dirty="0" smtClean="0">
                <a:solidFill>
                  <a:srgbClr val="FF6600"/>
                </a:solidFill>
                <a:latin typeface="Copperplate Gothic Light" panose="020E0507020206020404" pitchFamily="34" charset="0"/>
              </a:rPr>
              <a:t>SECONDS</a:t>
            </a:r>
          </a:p>
          <a:p>
            <a:pPr algn="ctr"/>
            <a:r>
              <a:rPr lang="fr-FR" sz="2000" b="1" dirty="0" smtClean="0">
                <a:solidFill>
                  <a:srgbClr val="FF6600"/>
                </a:solidFill>
                <a:latin typeface="Copperplate Gothic Light" panose="020E0507020206020404" pitchFamily="34" charset="0"/>
              </a:rPr>
              <a:t>TO MEMORIZE</a:t>
            </a:r>
          </a:p>
        </p:txBody>
      </p:sp>
      <p:sp>
        <p:nvSpPr>
          <p:cNvPr id="101" name="Rectangle à coins arrondis 100"/>
          <p:cNvSpPr>
            <a:spLocks noChangeArrowheads="1"/>
          </p:cNvSpPr>
          <p:nvPr/>
        </p:nvSpPr>
        <p:spPr bwMode="auto">
          <a:xfrm>
            <a:off x="3657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04" name="Rectangle à coins arrondis 103"/>
          <p:cNvSpPr>
            <a:spLocks noChangeArrowheads="1"/>
          </p:cNvSpPr>
          <p:nvPr/>
        </p:nvSpPr>
        <p:spPr bwMode="auto">
          <a:xfrm>
            <a:off x="4800600" y="2590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09" name="Rectangle à coins arrondis 108"/>
          <p:cNvSpPr>
            <a:spLocks noChangeArrowheads="1"/>
          </p:cNvSpPr>
          <p:nvPr/>
        </p:nvSpPr>
        <p:spPr bwMode="auto">
          <a:xfrm>
            <a:off x="2514600" y="25908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11" name="Rounded Rectangle 37"/>
          <p:cNvSpPr/>
          <p:nvPr/>
        </p:nvSpPr>
        <p:spPr>
          <a:xfrm>
            <a:off x="6477000" y="25146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Freeze 2 icons</a:t>
            </a:r>
            <a:endParaRPr lang="en-US" sz="900" dirty="0">
              <a:latin typeface="Times"/>
              <a:cs typeface="Times"/>
            </a:endParaRPr>
          </a:p>
        </p:txBody>
      </p:sp>
      <p:sp>
        <p:nvSpPr>
          <p:cNvPr id="126" name="Rectangle à coins arrondis 125"/>
          <p:cNvSpPr>
            <a:spLocks noChangeArrowheads="1"/>
          </p:cNvSpPr>
          <p:nvPr/>
        </p:nvSpPr>
        <p:spPr bwMode="auto">
          <a:xfrm>
            <a:off x="4800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127" name="Rectangle à coins arrondis 126"/>
          <p:cNvSpPr>
            <a:spLocks noChangeArrowheads="1"/>
          </p:cNvSpPr>
          <p:nvPr/>
        </p:nvSpPr>
        <p:spPr bwMode="auto">
          <a:xfrm>
            <a:off x="2514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64" name="Rounded Rectangle 37"/>
          <p:cNvSpPr/>
          <p:nvPr/>
        </p:nvSpPr>
        <p:spPr>
          <a:xfrm>
            <a:off x="381000" y="2133600"/>
            <a:ext cx="685800" cy="609600"/>
          </a:xfrm>
          <a:prstGeom prst="roundRect">
            <a:avLst/>
          </a:prstGeom>
          <a:solidFill>
            <a:srgbClr val="FF6600"/>
          </a:solidFill>
          <a:ln>
            <a:noFill/>
          </a:ln>
          <a:effectLst>
            <a:glow rad="304800">
              <a:schemeClr val="bg1">
                <a:lumMod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15 HITS</a:t>
            </a:r>
            <a:endParaRPr lang="en-US" sz="900" dirty="0">
              <a:latin typeface="Times"/>
              <a:cs typeface="Times"/>
            </a:endParaRPr>
          </a:p>
        </p:txBody>
      </p:sp>
      <p:sp>
        <p:nvSpPr>
          <p:cNvPr id="68" name="Rectangle à coins arrondis 67"/>
          <p:cNvSpPr>
            <a:spLocks noChangeArrowheads="1"/>
          </p:cNvSpPr>
          <p:nvPr/>
        </p:nvSpPr>
        <p:spPr bwMode="auto">
          <a:xfrm>
            <a:off x="3657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89" name="Rounded Rectangle 37"/>
          <p:cNvSpPr/>
          <p:nvPr/>
        </p:nvSpPr>
        <p:spPr>
          <a:xfrm>
            <a:off x="6477000" y="38862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Reshuffle the</a:t>
            </a:r>
          </a:p>
          <a:p>
            <a:pPr algn="ctr"/>
            <a:r>
              <a:rPr lang="en-US" sz="900" dirty="0" smtClean="0">
                <a:latin typeface="Times"/>
                <a:cs typeface="Times"/>
              </a:rPr>
              <a:t>board or challenge</a:t>
            </a:r>
            <a:endParaRPr lang="en-US" sz="900" dirty="0">
              <a:latin typeface="Times"/>
              <a:cs typeface="Times"/>
            </a:endParaRPr>
          </a:p>
        </p:txBody>
      </p:sp>
      <p:sp>
        <p:nvSpPr>
          <p:cNvPr id="90" name="Rounded Rectangle 37"/>
          <p:cNvSpPr/>
          <p:nvPr/>
        </p:nvSpPr>
        <p:spPr>
          <a:xfrm>
            <a:off x="6477000" y="3200400"/>
            <a:ext cx="685800" cy="609600"/>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Cancel</a:t>
            </a:r>
          </a:p>
          <a:p>
            <a:pPr algn="ctr"/>
            <a:r>
              <a:rPr lang="en-US" sz="900" dirty="0" smtClean="0">
                <a:latin typeface="Times"/>
                <a:cs typeface="Times"/>
              </a:rPr>
              <a:t>Board</a:t>
            </a:r>
          </a:p>
          <a:p>
            <a:pPr algn="ctr"/>
            <a:r>
              <a:rPr lang="en-US" sz="900" dirty="0" smtClean="0">
                <a:latin typeface="Times"/>
                <a:cs typeface="Times"/>
              </a:rPr>
              <a:t>move</a:t>
            </a:r>
            <a:endParaRPr lang="en-US" sz="900" dirty="0">
              <a:latin typeface="Times"/>
              <a:cs typeface="Times"/>
            </a:endParaRPr>
          </a:p>
        </p:txBody>
      </p:sp>
      <p:sp>
        <p:nvSpPr>
          <p:cNvPr id="93" name="Rectangle à coins arrondis 92"/>
          <p:cNvSpPr>
            <a:spLocks noChangeArrowheads="1"/>
          </p:cNvSpPr>
          <p:nvPr/>
        </p:nvSpPr>
        <p:spPr bwMode="auto">
          <a:xfrm>
            <a:off x="4800600" y="15240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94" name="Rectangle à coins arrondis 93"/>
          <p:cNvSpPr>
            <a:spLocks noChangeArrowheads="1"/>
          </p:cNvSpPr>
          <p:nvPr/>
        </p:nvSpPr>
        <p:spPr bwMode="auto">
          <a:xfrm>
            <a:off x="2514600" y="3657600"/>
            <a:ext cx="990600" cy="990600"/>
          </a:xfrm>
          <a:prstGeom prst="roundRect">
            <a:avLst>
              <a:gd name="adj" fmla="val 16667"/>
            </a:avLst>
          </a:prstGeom>
          <a:solidFill>
            <a:schemeClr val="bg1">
              <a:lumMod val="85000"/>
            </a:schemeClr>
          </a:solidFill>
          <a:ln w="9525">
            <a:solidFill>
              <a:schemeClr val="tx1"/>
            </a:solidFill>
            <a:round/>
            <a:headEnd/>
            <a:tailEnd/>
          </a:ln>
        </p:spPr>
        <p:txBody>
          <a:bodyPr wrap="square">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fr-FR" sz="1400" b="0" i="0" strike="noStrike" dirty="0">
              <a:solidFill>
                <a:srgbClr val="000000"/>
              </a:solidFill>
              <a:latin typeface="Arial"/>
              <a:ea typeface="Arial"/>
              <a:cs typeface="Arial"/>
            </a:endParaRPr>
          </a:p>
        </p:txBody>
      </p:sp>
      <p:sp>
        <p:nvSpPr>
          <p:cNvPr id="98" name="Rounded Rectangle 37"/>
          <p:cNvSpPr/>
          <p:nvPr/>
        </p:nvSpPr>
        <p:spPr>
          <a:xfrm>
            <a:off x="3124200" y="609600"/>
            <a:ext cx="1066800" cy="457002"/>
          </a:xfrm>
          <a:prstGeom prst="roundRect">
            <a:avLst/>
          </a:prstGeom>
          <a:solidFill>
            <a:srgbClr val="FF66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Hits</a:t>
            </a:r>
          </a:p>
          <a:p>
            <a:pPr algn="ctr"/>
            <a:r>
              <a:rPr lang="en-US" sz="1400" b="1" dirty="0" smtClean="0">
                <a:latin typeface="Copperplate Gothic Light" panose="020E0507020206020404" pitchFamily="34" charset="0"/>
              </a:rPr>
              <a:t>41</a:t>
            </a:r>
          </a:p>
        </p:txBody>
      </p:sp>
      <p:sp>
        <p:nvSpPr>
          <p:cNvPr id="74" name="Rounded Rectangle 37"/>
          <p:cNvSpPr/>
          <p:nvPr/>
        </p:nvSpPr>
        <p:spPr>
          <a:xfrm>
            <a:off x="76200" y="62484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76" name="Rounded Rectangle 37"/>
          <p:cNvSpPr/>
          <p:nvPr/>
        </p:nvSpPr>
        <p:spPr>
          <a:xfrm>
            <a:off x="152400" y="59436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81" name="Rounded Rectangle 37"/>
          <p:cNvSpPr/>
          <p:nvPr/>
        </p:nvSpPr>
        <p:spPr>
          <a:xfrm>
            <a:off x="6248400" y="5334000"/>
            <a:ext cx="914400" cy="9906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Cake House</a:t>
            </a:r>
          </a:p>
          <a:p>
            <a:pPr algn="ctr"/>
            <a:r>
              <a:rPr lang="en-US" sz="900" dirty="0" smtClean="0">
                <a:latin typeface="Times"/>
                <a:cs typeface="Times"/>
              </a:rPr>
              <a:t>=</a:t>
            </a:r>
          </a:p>
          <a:p>
            <a:pPr algn="ctr"/>
            <a:r>
              <a:rPr lang="en-US" sz="900" dirty="0" smtClean="0">
                <a:latin typeface="Times"/>
                <a:cs typeface="Times"/>
              </a:rPr>
              <a:t>customization</a:t>
            </a:r>
          </a:p>
          <a:p>
            <a:pPr algn="ctr"/>
            <a:r>
              <a:rPr lang="en-US" sz="900" dirty="0" smtClean="0">
                <a:latin typeface="Times"/>
                <a:cs typeface="Times"/>
              </a:rPr>
              <a:t>button</a:t>
            </a:r>
            <a:endParaRPr lang="en-US" sz="900" dirty="0">
              <a:latin typeface="Times"/>
              <a:cs typeface="Times"/>
            </a:endParaRPr>
          </a:p>
        </p:txBody>
      </p:sp>
      <p:sp>
        <p:nvSpPr>
          <p:cNvPr id="82" name="Rounded Rectangle 37"/>
          <p:cNvSpPr/>
          <p:nvPr/>
        </p:nvSpPr>
        <p:spPr>
          <a:xfrm>
            <a:off x="7772400" y="4191000"/>
            <a:ext cx="533400" cy="4572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Cake House</a:t>
            </a:r>
          </a:p>
        </p:txBody>
      </p:sp>
      <p:sp>
        <p:nvSpPr>
          <p:cNvPr id="84" name="Étoile à 7 branches 83"/>
          <p:cNvSpPr/>
          <p:nvPr/>
        </p:nvSpPr>
        <p:spPr>
          <a:xfrm>
            <a:off x="2057400" y="1066800"/>
            <a:ext cx="457200" cy="4572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88" name="Rounded Rectangle 24"/>
          <p:cNvSpPr/>
          <p:nvPr/>
        </p:nvSpPr>
        <p:spPr>
          <a:xfrm rot="16200000">
            <a:off x="1060317" y="3816483"/>
            <a:ext cx="15240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24"/>
          <p:cNvSpPr/>
          <p:nvPr/>
        </p:nvSpPr>
        <p:spPr>
          <a:xfrm rot="16200000">
            <a:off x="1060317" y="3511683"/>
            <a:ext cx="2133600" cy="139434"/>
          </a:xfrm>
          <a:prstGeom prst="roundRect">
            <a:avLst>
              <a:gd name="adj" fmla="val 37942"/>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Image 91"/>
          <p:cNvPicPr>
            <a:picLocks noChangeAspect="1"/>
          </p:cNvPicPr>
          <p:nvPr/>
        </p:nvPicPr>
        <p:blipFill>
          <a:blip r:embed="rId4"/>
          <a:stretch>
            <a:fillRect/>
          </a:stretch>
        </p:blipFill>
        <p:spPr>
          <a:xfrm>
            <a:off x="1905000" y="2133600"/>
            <a:ext cx="403922" cy="403922"/>
          </a:xfrm>
          <a:prstGeom prst="rect">
            <a:avLst/>
          </a:prstGeom>
        </p:spPr>
      </p:pic>
      <p:sp>
        <p:nvSpPr>
          <p:cNvPr id="95" name="Rounded Rectangle 37"/>
          <p:cNvSpPr/>
          <p:nvPr/>
        </p:nvSpPr>
        <p:spPr>
          <a:xfrm>
            <a:off x="5562600" y="609600"/>
            <a:ext cx="1066800" cy="4570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atin typeface="Copperplate Gothic Light" panose="020E0507020206020404" pitchFamily="34" charset="0"/>
              </a:rPr>
              <a:t>Lives</a:t>
            </a:r>
          </a:p>
          <a:p>
            <a:pPr algn="ctr"/>
            <a:r>
              <a:rPr lang="en-US" sz="1400" b="1" dirty="0" smtClean="0">
                <a:latin typeface="Copperplate Gothic Light" panose="020E0507020206020404" pitchFamily="34" charset="0"/>
              </a:rPr>
              <a:t>5</a:t>
            </a:r>
            <a:endParaRPr lang="en-US" sz="1400" b="1" dirty="0">
              <a:latin typeface="Copperplate Gothic Light" panose="020E0507020206020404" pitchFamily="34" charset="0"/>
            </a:endParaRPr>
          </a:p>
        </p:txBody>
      </p:sp>
      <p:pic>
        <p:nvPicPr>
          <p:cNvPr id="97" name="Image 96" descr="baker WG.tiff"/>
          <p:cNvPicPr>
            <a:picLocks noChangeAspect="1"/>
          </p:cNvPicPr>
          <p:nvPr/>
        </p:nvPicPr>
        <p:blipFill>
          <a:blip r:embed="rId5"/>
          <a:stretch>
            <a:fillRect/>
          </a:stretch>
        </p:blipFill>
        <p:spPr>
          <a:xfrm>
            <a:off x="1676400" y="2743200"/>
            <a:ext cx="309182" cy="428204"/>
          </a:xfrm>
          <a:prstGeom prst="rect">
            <a:avLst/>
          </a:prstGeom>
        </p:spPr>
      </p:pic>
      <p:sp>
        <p:nvSpPr>
          <p:cNvPr id="102" name="Bulle rectangulaire à coins arrondis 101"/>
          <p:cNvSpPr/>
          <p:nvPr/>
        </p:nvSpPr>
        <p:spPr>
          <a:xfrm>
            <a:off x="2514600" y="5105400"/>
            <a:ext cx="3352800" cy="1066800"/>
          </a:xfrm>
          <a:prstGeom prst="wedgeRoundRectCallout">
            <a:avLst>
              <a:gd name="adj1" fmla="val -52648"/>
              <a:gd name="adj2" fmla="val 6690"/>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r>
              <a:rPr lang="fr-FR" sz="1000" b="1" dirty="0" smtClean="0">
                <a:solidFill>
                  <a:srgbClr val="FF6600"/>
                </a:solidFill>
                <a:latin typeface="Copperplate Gothic Light" panose="020E0507020206020404" pitchFamily="34" charset="0"/>
              </a:rPr>
              <a:t>Challenge 4/10</a:t>
            </a:r>
          </a:p>
        </p:txBody>
      </p:sp>
      <p:pic>
        <p:nvPicPr>
          <p:cNvPr id="103" name="Picture 2"/>
          <p:cNvPicPr>
            <a:picLocks noChangeAspect="1" noChangeArrowheads="1"/>
          </p:cNvPicPr>
          <p:nvPr/>
        </p:nvPicPr>
        <p:blipFill rotWithShape="1">
          <a:blip r:embed="rId6"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2712008" y="5278852"/>
            <a:ext cx="716992" cy="71408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05" name="Picture 5" descr="C:\Users\matverme\Documents\Personal_MV\FabGames\pOpcake_icons\white popcake HD.jpeg"/>
          <p:cNvPicPr>
            <a:picLocks noChangeAspect="1" noChangeArrowheads="1"/>
          </p:cNvPicPr>
          <p:nvPr/>
        </p:nvPicPr>
        <p:blipFill rotWithShape="1">
          <a:blip r:embed="rId7"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l="4641" t="4047"/>
          <a:stretch/>
        </p:blipFill>
        <p:spPr bwMode="auto">
          <a:xfrm>
            <a:off x="3474008" y="5267812"/>
            <a:ext cx="716992" cy="725123"/>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pic>
      <p:pic>
        <p:nvPicPr>
          <p:cNvPr id="106" name="Picture 2"/>
          <p:cNvPicPr>
            <a:picLocks noChangeAspect="1" noChangeArrowheads="1"/>
          </p:cNvPicPr>
          <p:nvPr/>
        </p:nvPicPr>
        <p:blipFill rotWithShape="1">
          <a:blip r:embed="rId8"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4236008" y="5257800"/>
            <a:ext cx="716992" cy="715289"/>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07" name="Picture 2"/>
          <p:cNvPicPr>
            <a:picLocks noChangeAspect="1" noChangeArrowheads="1"/>
          </p:cNvPicPr>
          <p:nvPr/>
        </p:nvPicPr>
        <p:blipFill rotWithShape="1">
          <a:blip r:embed="rId9"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5025329" y="5297456"/>
            <a:ext cx="689671" cy="6858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sp>
        <p:nvSpPr>
          <p:cNvPr id="108" name="Forme libre 107"/>
          <p:cNvSpPr>
            <a:spLocks noChangeArrowheads="1"/>
          </p:cNvSpPr>
          <p:nvPr/>
        </p:nvSpPr>
        <p:spPr bwMode="auto">
          <a:xfrm rot="1132086">
            <a:off x="2837475" y="5060780"/>
            <a:ext cx="381000" cy="1117600"/>
          </a:xfrm>
          <a:custGeom>
            <a:avLst/>
            <a:gdLst>
              <a:gd name="T0" fmla="*/ 0 w 334569"/>
              <a:gd name="T1" fmla="*/ 350264345 h 963899"/>
              <a:gd name="T2" fmla="*/ 73315999 w 334569"/>
              <a:gd name="T3" fmla="*/ 679618036 h 963899"/>
              <a:gd name="T4" fmla="*/ 115886631 w 334569"/>
              <a:gd name="T5" fmla="*/ 0 h 963899"/>
              <a:gd name="T6" fmla="*/ 115886631 w 334569"/>
              <a:gd name="T7" fmla="*/ 0 h 963899"/>
              <a:gd name="T8" fmla="*/ 0 60000 65536"/>
              <a:gd name="T9" fmla="*/ 0 60000 65536"/>
              <a:gd name="T10" fmla="*/ 0 60000 65536"/>
              <a:gd name="T11" fmla="*/ 0 60000 65536"/>
              <a:gd name="T12" fmla="*/ 0 w 334569"/>
              <a:gd name="T13" fmla="*/ 0 h 963899"/>
              <a:gd name="T14" fmla="*/ 334569 w 334569"/>
              <a:gd name="T15" fmla="*/ 963899 h 963899"/>
            </a:gdLst>
            <a:ahLst/>
            <a:cxnLst>
              <a:cxn ang="T8">
                <a:pos x="T0" y="T1"/>
              </a:cxn>
              <a:cxn ang="T9">
                <a:pos x="T2" y="T3"/>
              </a:cxn>
              <a:cxn ang="T10">
                <a:pos x="T4" y="T5"/>
              </a:cxn>
              <a:cxn ang="T11">
                <a:pos x="T6" y="T7"/>
              </a:cxn>
            </a:cxnLst>
            <a:rect l="T12" t="T13" r="T14" b="T15"/>
            <a:pathLst>
              <a:path w="334569" h="963899">
                <a:moveTo>
                  <a:pt x="0" y="457482"/>
                </a:moveTo>
                <a:cubicBezTo>
                  <a:pt x="77952" y="710690"/>
                  <a:pt x="155905" y="963899"/>
                  <a:pt x="211666" y="887652"/>
                </a:cubicBezTo>
                <a:cubicBezTo>
                  <a:pt x="267427" y="811405"/>
                  <a:pt x="334569" y="0"/>
                  <a:pt x="334569" y="0"/>
                </a:cubicBezTo>
              </a:path>
            </a:pathLst>
          </a:custGeom>
          <a:noFill/>
          <a:ln w="76200">
            <a:solidFill>
              <a:srgbClr val="FF6600"/>
            </a:solidFill>
            <a:round/>
            <a:headEnd/>
            <a:tailEnd/>
          </a:ln>
        </p:spPr>
        <p:txBody>
          <a:bodyPr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fr-FR" dirty="0">
              <a:solidFill>
                <a:srgbClr val="FF6600"/>
              </a:solidFill>
            </a:endParaRPr>
          </a:p>
        </p:txBody>
      </p:sp>
      <p:pic>
        <p:nvPicPr>
          <p:cNvPr id="110" name="Picture 2"/>
          <p:cNvPicPr>
            <a:picLocks noChangeAspect="1" noChangeArrowheads="1"/>
          </p:cNvPicPr>
          <p:nvPr/>
        </p:nvPicPr>
        <p:blipFill rotWithShape="1">
          <a:blip r:embed="rId10" cstate="print">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p:blipFill>
        <p:spPr bwMode="auto">
          <a:xfrm>
            <a:off x="3662967" y="2614086"/>
            <a:ext cx="1019749" cy="10156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chemeClr val="accent1"/>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chemeClr val="tx1"/>
                </a:solidFill>
                <a:miter lim="800000"/>
                <a:headEnd/>
                <a:tailEnd/>
              </a14:hiddenLine>
            </a:ext>
          </a:extLst>
        </p:spPr>
      </p:pic>
      <p:pic>
        <p:nvPicPr>
          <p:cNvPr id="113" name="Image 112"/>
          <p:cNvPicPr>
            <a:picLocks noChangeAspect="1"/>
          </p:cNvPicPr>
          <p:nvPr/>
        </p:nvPicPr>
        <p:blipFill>
          <a:blip r:embed="rId4"/>
          <a:stretch>
            <a:fillRect/>
          </a:stretch>
        </p:blipFill>
        <p:spPr>
          <a:xfrm>
            <a:off x="1524000" y="5257800"/>
            <a:ext cx="838200" cy="1066800"/>
          </a:xfrm>
          <a:prstGeom prst="rect">
            <a:avLst/>
          </a:prstGeom>
        </p:spPr>
      </p:pic>
      <p:pic>
        <p:nvPicPr>
          <p:cNvPr id="114" name="Image 113" descr="baker WG.tiff"/>
          <p:cNvPicPr>
            <a:picLocks noChangeAspect="1"/>
          </p:cNvPicPr>
          <p:nvPr/>
        </p:nvPicPr>
        <p:blipFill>
          <a:blip r:embed="rId5"/>
          <a:stretch>
            <a:fillRect/>
          </a:stretch>
        </p:blipFill>
        <p:spPr>
          <a:xfrm>
            <a:off x="0" y="762000"/>
            <a:ext cx="804360" cy="111400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ounded Rectangle 37"/>
          <p:cNvSpPr/>
          <p:nvPr/>
        </p:nvSpPr>
        <p:spPr>
          <a:xfrm>
            <a:off x="0" y="0"/>
            <a:ext cx="9144000" cy="30480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VERY FIRST TIME A PLAYER LOG INTO THE GAME </a:t>
            </a:r>
            <a:r>
              <a:rPr lang="fr-FR" sz="1200" b="1" dirty="0" err="1" smtClean="0">
                <a:latin typeface="Copperplate Gothic Light" panose="020E0507020206020404" pitchFamily="34" charset="0"/>
                <a:sym typeface="Wingdings"/>
              </a:rPr>
              <a:t>=</a:t>
            </a:r>
            <a:r>
              <a:rPr lang="en-US" sz="1200" b="1" dirty="0" smtClean="0">
                <a:latin typeface="Copperplate Gothic Light" panose="020E0507020206020404" pitchFamily="34" charset="0"/>
              </a:rPr>
              <a:t> LEVEL 1 WITH TUTORIAL</a:t>
            </a:r>
            <a:endParaRPr lang="en-US" sz="1200" b="1" dirty="0">
              <a:latin typeface="Copperplate Gothic Light" panose="020E0507020206020404" pitchFamily="34" charset="0"/>
            </a:endParaRPr>
          </a:p>
        </p:txBody>
      </p:sp>
      <p:pic>
        <p:nvPicPr>
          <p:cNvPr id="53" name="Image 52" descr="fabulousGames-Logo.jpg"/>
          <p:cNvPicPr>
            <a:picLocks noChangeAspect="1"/>
          </p:cNvPicPr>
          <p:nvPr/>
        </p:nvPicPr>
        <p:blipFill>
          <a:blip r:embed="rId3"/>
          <a:stretch>
            <a:fillRect/>
          </a:stretch>
        </p:blipFill>
        <p:spPr>
          <a:xfrm>
            <a:off x="228600" y="921480"/>
            <a:ext cx="2286000" cy="2286000"/>
          </a:xfrm>
          <a:prstGeom prst="rect">
            <a:avLst/>
          </a:prstGeom>
          <a:ln>
            <a:solidFill>
              <a:schemeClr val="accent4"/>
            </a:solidFill>
          </a:ln>
        </p:spPr>
      </p:pic>
      <p:sp>
        <p:nvSpPr>
          <p:cNvPr id="62" name="TextBox 91"/>
          <p:cNvSpPr txBox="1"/>
          <p:nvPr/>
        </p:nvSpPr>
        <p:spPr>
          <a:xfrm>
            <a:off x="76200" y="439579"/>
            <a:ext cx="2667000" cy="246221"/>
          </a:xfrm>
          <a:prstGeom prst="rect">
            <a:avLst/>
          </a:prstGeom>
          <a:noFill/>
        </p:spPr>
        <p:txBody>
          <a:bodyPr wrap="square" rtlCol="0">
            <a:spAutoFit/>
          </a:bodyPr>
          <a:lstStyle/>
          <a:p>
            <a:pPr algn="ctr"/>
            <a:r>
              <a:rPr lang="en-US" sz="1000" b="1" dirty="0" smtClean="0"/>
              <a:t>1.1/ </a:t>
            </a:r>
            <a:r>
              <a:rPr lang="en-US" sz="1000" dirty="0" smtClean="0"/>
              <a:t>The logo appears while the game is loading</a:t>
            </a:r>
            <a:endParaRPr lang="en-US" sz="1000" dirty="0"/>
          </a:p>
        </p:txBody>
      </p:sp>
      <p:sp>
        <p:nvSpPr>
          <p:cNvPr id="64" name="TextBox 91"/>
          <p:cNvSpPr txBox="1"/>
          <p:nvPr/>
        </p:nvSpPr>
        <p:spPr>
          <a:xfrm>
            <a:off x="6172200" y="304800"/>
            <a:ext cx="2590800" cy="553998"/>
          </a:xfrm>
          <a:prstGeom prst="rect">
            <a:avLst/>
          </a:prstGeom>
          <a:noFill/>
        </p:spPr>
        <p:txBody>
          <a:bodyPr wrap="square" rtlCol="0">
            <a:spAutoFit/>
          </a:bodyPr>
          <a:lstStyle/>
          <a:p>
            <a:pPr algn="ctr"/>
            <a:r>
              <a:rPr lang="en-US" sz="1000" b="1" dirty="0" smtClean="0"/>
              <a:t>1.3/ </a:t>
            </a:r>
            <a:r>
              <a:rPr lang="en-US" sz="1000" dirty="0" smtClean="0"/>
              <a:t>The player DIRECTLY jump into Level 1 of the game. The orange TIMER line starts decreasing from 15 to 0.</a:t>
            </a:r>
            <a:endParaRPr lang="en-US" sz="1000" dirty="0"/>
          </a:p>
        </p:txBody>
      </p:sp>
      <p:pic>
        <p:nvPicPr>
          <p:cNvPr id="66" name="Image 65" descr="1st screen.jpg"/>
          <p:cNvPicPr>
            <a:picLocks noChangeAspect="1"/>
          </p:cNvPicPr>
          <p:nvPr/>
        </p:nvPicPr>
        <p:blipFill>
          <a:blip r:embed="rId4"/>
          <a:stretch>
            <a:fillRect/>
          </a:stretch>
        </p:blipFill>
        <p:spPr>
          <a:xfrm>
            <a:off x="6248401" y="838200"/>
            <a:ext cx="2362199" cy="2414460"/>
          </a:xfrm>
          <a:prstGeom prst="rect">
            <a:avLst/>
          </a:prstGeom>
        </p:spPr>
      </p:pic>
      <p:pic>
        <p:nvPicPr>
          <p:cNvPr id="67" name="Image 66" descr="L1 second screen.jpg"/>
          <p:cNvPicPr>
            <a:picLocks noChangeAspect="1"/>
          </p:cNvPicPr>
          <p:nvPr/>
        </p:nvPicPr>
        <p:blipFill>
          <a:blip r:embed="rId5"/>
          <a:stretch>
            <a:fillRect/>
          </a:stretch>
        </p:blipFill>
        <p:spPr>
          <a:xfrm>
            <a:off x="304800" y="4343400"/>
            <a:ext cx="2362200" cy="2414461"/>
          </a:xfrm>
          <a:prstGeom prst="rect">
            <a:avLst/>
          </a:prstGeom>
        </p:spPr>
      </p:pic>
      <p:sp>
        <p:nvSpPr>
          <p:cNvPr id="69" name="TextBox 91"/>
          <p:cNvSpPr txBox="1"/>
          <p:nvPr/>
        </p:nvSpPr>
        <p:spPr>
          <a:xfrm>
            <a:off x="152400" y="3562290"/>
            <a:ext cx="2819400" cy="553998"/>
          </a:xfrm>
          <a:prstGeom prst="rect">
            <a:avLst/>
          </a:prstGeom>
          <a:noFill/>
        </p:spPr>
        <p:txBody>
          <a:bodyPr wrap="square" rtlCol="0">
            <a:spAutoFit/>
          </a:bodyPr>
          <a:lstStyle/>
          <a:p>
            <a:pPr algn="ctr"/>
            <a:r>
              <a:rPr lang="en-US" sz="1000" b="1" dirty="0" smtClean="0"/>
              <a:t>1.4/ </a:t>
            </a:r>
            <a:r>
              <a:rPr lang="en-US" sz="1000" dirty="0" smtClean="0"/>
              <a:t>The 9 icons are flipped back and the “Challenge 1/10” appears with a “?” in the CHALLENGE ZONE. </a:t>
            </a:r>
            <a:endParaRPr lang="en-US" sz="1000" dirty="0"/>
          </a:p>
        </p:txBody>
      </p:sp>
      <p:pic>
        <p:nvPicPr>
          <p:cNvPr id="70" name="Image 69" descr="L1 third screen.jpg"/>
          <p:cNvPicPr>
            <a:picLocks noChangeAspect="1"/>
          </p:cNvPicPr>
          <p:nvPr/>
        </p:nvPicPr>
        <p:blipFill>
          <a:blip r:embed="rId6"/>
          <a:stretch>
            <a:fillRect/>
          </a:stretch>
        </p:blipFill>
        <p:spPr>
          <a:xfrm>
            <a:off x="3276600" y="4343400"/>
            <a:ext cx="2362200" cy="2414461"/>
          </a:xfrm>
          <a:prstGeom prst="rect">
            <a:avLst/>
          </a:prstGeom>
        </p:spPr>
      </p:pic>
      <p:sp>
        <p:nvSpPr>
          <p:cNvPr id="71" name="TextBox 91"/>
          <p:cNvSpPr txBox="1"/>
          <p:nvPr/>
        </p:nvSpPr>
        <p:spPr>
          <a:xfrm>
            <a:off x="3048000" y="3505200"/>
            <a:ext cx="3048000" cy="707886"/>
          </a:xfrm>
          <a:prstGeom prst="rect">
            <a:avLst/>
          </a:prstGeom>
          <a:noFill/>
        </p:spPr>
        <p:txBody>
          <a:bodyPr wrap="square" rtlCol="0">
            <a:spAutoFit/>
          </a:bodyPr>
          <a:lstStyle/>
          <a:p>
            <a:pPr algn="ctr"/>
            <a:r>
              <a:rPr lang="en-US" sz="1000" b="1" dirty="0" smtClean="0"/>
              <a:t>1.5/ </a:t>
            </a:r>
            <a:r>
              <a:rPr lang="en-US" sz="1000" dirty="0" smtClean="0"/>
              <a:t>As a TUTORIAL mode, 1 good icon of the challenge is flashing in orange to incentive the player to click on it. The player is not forced to click on the help-icon and can complete the challenge without help if he wants</a:t>
            </a:r>
            <a:endParaRPr lang="en-US" sz="1000" dirty="0"/>
          </a:p>
        </p:txBody>
      </p:sp>
      <p:pic>
        <p:nvPicPr>
          <p:cNvPr id="72" name="Image 71" descr="L1 fourth screen.jpg"/>
          <p:cNvPicPr>
            <a:picLocks noChangeAspect="1"/>
          </p:cNvPicPr>
          <p:nvPr/>
        </p:nvPicPr>
        <p:blipFill>
          <a:blip r:embed="rId7"/>
          <a:stretch>
            <a:fillRect/>
          </a:stretch>
        </p:blipFill>
        <p:spPr>
          <a:xfrm>
            <a:off x="6248401" y="4343400"/>
            <a:ext cx="2362199" cy="2414461"/>
          </a:xfrm>
          <a:prstGeom prst="rect">
            <a:avLst/>
          </a:prstGeom>
        </p:spPr>
      </p:pic>
      <p:sp>
        <p:nvSpPr>
          <p:cNvPr id="18" name="TextBox 91"/>
          <p:cNvSpPr txBox="1"/>
          <p:nvPr/>
        </p:nvSpPr>
        <p:spPr>
          <a:xfrm>
            <a:off x="2819400" y="361890"/>
            <a:ext cx="3048000" cy="553998"/>
          </a:xfrm>
          <a:prstGeom prst="rect">
            <a:avLst/>
          </a:prstGeom>
          <a:noFill/>
        </p:spPr>
        <p:txBody>
          <a:bodyPr wrap="square" rtlCol="0">
            <a:spAutoFit/>
          </a:bodyPr>
          <a:lstStyle/>
          <a:p>
            <a:pPr algn="ctr"/>
            <a:r>
              <a:rPr lang="en-US" sz="1000" b="1" dirty="0" smtClean="0"/>
              <a:t>1.2/ </a:t>
            </a:r>
            <a:r>
              <a:rPr lang="en-US" sz="1000" dirty="0" smtClean="0"/>
              <a:t>The title of the game “POPCAKE LEGEND” appears with the baker +</a:t>
            </a:r>
            <a:r>
              <a:rPr lang="en-US" sz="1000" dirty="0" smtClean="0"/>
              <a:t> LEVEL </a:t>
            </a:r>
            <a:r>
              <a:rPr lang="en-US" sz="1000" dirty="0" smtClean="0"/>
              <a:t>1 </a:t>
            </a:r>
            <a:r>
              <a:rPr lang="en-US" sz="1000" dirty="0" smtClean="0"/>
              <a:t>mention + objectives</a:t>
            </a:r>
          </a:p>
          <a:p>
            <a:pPr algn="ctr"/>
            <a:r>
              <a:rPr lang="en-US" sz="1000" dirty="0" smtClean="0"/>
              <a:t>(see page 11)</a:t>
            </a:r>
            <a:endParaRPr lang="en-US" sz="1000" dirty="0"/>
          </a:p>
        </p:txBody>
      </p:sp>
      <p:sp>
        <p:nvSpPr>
          <p:cNvPr id="16" name="TextBox 91"/>
          <p:cNvSpPr txBox="1"/>
          <p:nvPr/>
        </p:nvSpPr>
        <p:spPr>
          <a:xfrm>
            <a:off x="6248400" y="3560802"/>
            <a:ext cx="2895600" cy="553998"/>
          </a:xfrm>
          <a:prstGeom prst="rect">
            <a:avLst/>
          </a:prstGeom>
          <a:noFill/>
        </p:spPr>
        <p:txBody>
          <a:bodyPr wrap="square" rtlCol="0">
            <a:spAutoFit/>
          </a:bodyPr>
          <a:lstStyle/>
          <a:p>
            <a:pPr algn="ctr"/>
            <a:r>
              <a:rPr lang="en-US" sz="1000" b="1" dirty="0" smtClean="0"/>
              <a:t>1.6/ </a:t>
            </a:r>
            <a:r>
              <a:rPr lang="en-US" sz="1000" dirty="0" smtClean="0"/>
              <a:t>The score increases (REFER TO EXCEL, exponential scoring system) and the number of hits decreases until the player completes the challenge</a:t>
            </a:r>
            <a:endParaRPr lang="en-US" sz="1000" dirty="0"/>
          </a:p>
        </p:txBody>
      </p:sp>
      <p:sp>
        <p:nvSpPr>
          <p:cNvPr id="20" name="Rounded Rectangle 37"/>
          <p:cNvSpPr/>
          <p:nvPr/>
        </p:nvSpPr>
        <p:spPr>
          <a:xfrm>
            <a:off x="8153400" y="8382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1" name="Rounded Rectangle 37"/>
          <p:cNvSpPr/>
          <p:nvPr/>
        </p:nvSpPr>
        <p:spPr>
          <a:xfrm>
            <a:off x="2209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2" name="Rounded Rectangle 37"/>
          <p:cNvSpPr/>
          <p:nvPr/>
        </p:nvSpPr>
        <p:spPr>
          <a:xfrm>
            <a:off x="51816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3" name="Rounded Rectangle 37"/>
          <p:cNvSpPr/>
          <p:nvPr/>
        </p:nvSpPr>
        <p:spPr>
          <a:xfrm>
            <a:off x="81534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4" name="Rounded Rectangle 37"/>
          <p:cNvSpPr/>
          <p:nvPr/>
        </p:nvSpPr>
        <p:spPr>
          <a:xfrm>
            <a:off x="8229600" y="28194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5" name="Rounded Rectangle 37"/>
          <p:cNvSpPr/>
          <p:nvPr/>
        </p:nvSpPr>
        <p:spPr>
          <a:xfrm>
            <a:off x="22860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6" name="Rounded Rectangle 37"/>
          <p:cNvSpPr/>
          <p:nvPr/>
        </p:nvSpPr>
        <p:spPr>
          <a:xfrm>
            <a:off x="52578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8" name="Rounded Rectangle 37"/>
          <p:cNvSpPr/>
          <p:nvPr/>
        </p:nvSpPr>
        <p:spPr>
          <a:xfrm>
            <a:off x="82296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9" name="Étoile à 7 branches 28"/>
          <p:cNvSpPr/>
          <p:nvPr/>
        </p:nvSpPr>
        <p:spPr>
          <a:xfrm>
            <a:off x="6324600" y="1066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0" name="Étoile à 7 branches 29"/>
          <p:cNvSpPr/>
          <p:nvPr/>
        </p:nvSpPr>
        <p:spPr>
          <a:xfrm>
            <a:off x="3810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1" name="Étoile à 7 branches 30"/>
          <p:cNvSpPr/>
          <p:nvPr/>
        </p:nvSpPr>
        <p:spPr>
          <a:xfrm>
            <a:off x="33528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2" name="Étoile à 7 branches 31"/>
          <p:cNvSpPr/>
          <p:nvPr/>
        </p:nvSpPr>
        <p:spPr>
          <a:xfrm>
            <a:off x="63246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pic>
        <p:nvPicPr>
          <p:cNvPr id="33" name="Image 32" descr="baker WG.tiff"/>
          <p:cNvPicPr>
            <a:picLocks noChangeAspect="1"/>
          </p:cNvPicPr>
          <p:nvPr/>
        </p:nvPicPr>
        <p:blipFill>
          <a:blip r:embed="rId8"/>
          <a:stretch>
            <a:fillRect/>
          </a:stretch>
        </p:blipFill>
        <p:spPr>
          <a:xfrm>
            <a:off x="4038600" y="1066800"/>
            <a:ext cx="880560" cy="1114004"/>
          </a:xfrm>
          <a:prstGeom prst="rect">
            <a:avLst/>
          </a:prstGeom>
        </p:spPr>
      </p:pic>
      <p:pic>
        <p:nvPicPr>
          <p:cNvPr id="34" name="Image 33" descr="ardoise1.gif"/>
          <p:cNvPicPr>
            <a:picLocks noChangeAspect="1"/>
          </p:cNvPicPr>
          <p:nvPr/>
        </p:nvPicPr>
        <p:blipFill>
          <a:blip r:embed="rId9"/>
          <a:stretch>
            <a:fillRect/>
          </a:stretch>
        </p:blipFill>
        <p:spPr>
          <a:xfrm flipH="1">
            <a:off x="3699960" y="1761704"/>
            <a:ext cx="1447800" cy="14859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124200" y="304800"/>
            <a:ext cx="2590800" cy="707886"/>
          </a:xfrm>
          <a:prstGeom prst="rect">
            <a:avLst/>
          </a:prstGeom>
          <a:noFill/>
        </p:spPr>
        <p:txBody>
          <a:bodyPr wrap="square" rtlCol="0">
            <a:spAutoFit/>
          </a:bodyPr>
          <a:lstStyle/>
          <a:p>
            <a:pPr algn="ctr"/>
            <a:r>
              <a:rPr lang="en-US" sz="1000" b="1" dirty="0" smtClean="0"/>
              <a:t>1.8/ </a:t>
            </a:r>
            <a:r>
              <a:rPr lang="en-US" sz="1000" dirty="0" smtClean="0"/>
              <a:t>The Challenge 2/10 appears in the CHALLENGE ZONE. As a TUTORIAL, the RESHUFFLE ICON down-right is highlighted/flashing to incentive the player to click on it.</a:t>
            </a:r>
            <a:endParaRPr lang="en-US" sz="1000" dirty="0"/>
          </a:p>
        </p:txBody>
      </p:sp>
      <p:sp>
        <p:nvSpPr>
          <p:cNvPr id="69" name="TextBox 91"/>
          <p:cNvSpPr txBox="1"/>
          <p:nvPr/>
        </p:nvSpPr>
        <p:spPr>
          <a:xfrm>
            <a:off x="6096000" y="304800"/>
            <a:ext cx="3048000" cy="553998"/>
          </a:xfrm>
          <a:prstGeom prst="rect">
            <a:avLst/>
          </a:prstGeom>
          <a:noFill/>
        </p:spPr>
        <p:txBody>
          <a:bodyPr wrap="square" rtlCol="0">
            <a:spAutoFit/>
          </a:bodyPr>
          <a:lstStyle/>
          <a:p>
            <a:pPr algn="ctr"/>
            <a:r>
              <a:rPr lang="en-US" sz="1000" b="1" dirty="0" smtClean="0"/>
              <a:t>1.9/ </a:t>
            </a:r>
            <a:r>
              <a:rPr lang="en-US" sz="1000" dirty="0" smtClean="0"/>
              <a:t>When the player click on “reshuffle” a new challenge is generated in the CHALLENGE ZONE and the COINS counter is decreased from 100 to 99 (i.e. costs 1)</a:t>
            </a:r>
            <a:endParaRPr lang="en-US" sz="1000" dirty="0"/>
          </a:p>
        </p:txBody>
      </p:sp>
      <p:sp>
        <p:nvSpPr>
          <p:cNvPr id="71" name="TextBox 91"/>
          <p:cNvSpPr txBox="1"/>
          <p:nvPr/>
        </p:nvSpPr>
        <p:spPr>
          <a:xfrm>
            <a:off x="0" y="3505200"/>
            <a:ext cx="3048000" cy="861774"/>
          </a:xfrm>
          <a:prstGeom prst="rect">
            <a:avLst/>
          </a:prstGeom>
          <a:noFill/>
        </p:spPr>
        <p:txBody>
          <a:bodyPr wrap="square" rtlCol="0">
            <a:spAutoFit/>
          </a:bodyPr>
          <a:lstStyle/>
          <a:p>
            <a:pPr algn="ctr"/>
            <a:r>
              <a:rPr lang="en-US" sz="1000" b="1" dirty="0" smtClean="0"/>
              <a:t>1.10/ </a:t>
            </a:r>
            <a:r>
              <a:rPr lang="en-US" sz="1000" dirty="0" smtClean="0"/>
              <a:t>As a TUTORIAL and HELP mode, 1 good icon of the challenge is highlighted/flashing in orange to incentive the player to click on it. NB: the player is not forced to click on the help-icon and can complete the challenge without help if he chooses to do so</a:t>
            </a:r>
            <a:endParaRPr lang="en-US" sz="1000" dirty="0"/>
          </a:p>
        </p:txBody>
      </p:sp>
      <p:sp>
        <p:nvSpPr>
          <p:cNvPr id="73" name="TextBox 91"/>
          <p:cNvSpPr txBox="1"/>
          <p:nvPr/>
        </p:nvSpPr>
        <p:spPr>
          <a:xfrm>
            <a:off x="3048000" y="3505200"/>
            <a:ext cx="3048000" cy="553998"/>
          </a:xfrm>
          <a:prstGeom prst="rect">
            <a:avLst/>
          </a:prstGeom>
          <a:noFill/>
        </p:spPr>
        <p:txBody>
          <a:bodyPr wrap="square" rtlCol="0">
            <a:spAutoFit/>
          </a:bodyPr>
          <a:lstStyle/>
          <a:p>
            <a:pPr algn="ctr"/>
            <a:r>
              <a:rPr lang="en-US" sz="1000" b="1" dirty="0" smtClean="0"/>
              <a:t>1.11/ </a:t>
            </a:r>
            <a:r>
              <a:rPr lang="en-US" sz="1000" dirty="0" smtClean="0"/>
              <a:t>The score increases (REFER TO EXCEL, exponential scoring system) and the number of hits decreases until the player completes the challenge</a:t>
            </a:r>
            <a:endParaRPr lang="en-US" sz="1000" dirty="0"/>
          </a:p>
        </p:txBody>
      </p:sp>
      <p:sp>
        <p:nvSpPr>
          <p:cNvPr id="75" name="TextBox 91"/>
          <p:cNvSpPr txBox="1"/>
          <p:nvPr/>
        </p:nvSpPr>
        <p:spPr>
          <a:xfrm>
            <a:off x="0" y="304800"/>
            <a:ext cx="3048000" cy="707886"/>
          </a:xfrm>
          <a:prstGeom prst="rect">
            <a:avLst/>
          </a:prstGeom>
          <a:noFill/>
        </p:spPr>
        <p:txBody>
          <a:bodyPr wrap="square" rtlCol="0">
            <a:spAutoFit/>
          </a:bodyPr>
          <a:lstStyle/>
          <a:p>
            <a:pPr algn="ctr"/>
            <a:r>
              <a:rPr lang="en-US" sz="1000" b="1" dirty="0" smtClean="0"/>
              <a:t>1.7/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6" name="Image 15" descr="L1 fifth screen.jpg"/>
          <p:cNvPicPr>
            <a:picLocks noChangeAspect="1"/>
          </p:cNvPicPr>
          <p:nvPr/>
        </p:nvPicPr>
        <p:blipFill>
          <a:blip r:embed="rId3"/>
          <a:stretch>
            <a:fillRect/>
          </a:stretch>
        </p:blipFill>
        <p:spPr>
          <a:xfrm>
            <a:off x="304800" y="1066800"/>
            <a:ext cx="2362200" cy="2414461"/>
          </a:xfrm>
          <a:prstGeom prst="rect">
            <a:avLst/>
          </a:prstGeom>
        </p:spPr>
      </p:pic>
      <p:pic>
        <p:nvPicPr>
          <p:cNvPr id="21" name="Image 20" descr="L1 six screen.jpg"/>
          <p:cNvPicPr>
            <a:picLocks noChangeAspect="1"/>
          </p:cNvPicPr>
          <p:nvPr/>
        </p:nvPicPr>
        <p:blipFill>
          <a:blip r:embed="rId4"/>
          <a:stretch>
            <a:fillRect/>
          </a:stretch>
        </p:blipFill>
        <p:spPr>
          <a:xfrm>
            <a:off x="3276600" y="1064558"/>
            <a:ext cx="2514600" cy="2440642"/>
          </a:xfrm>
          <a:prstGeom prst="rect">
            <a:avLst/>
          </a:prstGeom>
        </p:spPr>
      </p:pic>
      <p:pic>
        <p:nvPicPr>
          <p:cNvPr id="22" name="Image 21" descr="L1 - screen 9.jpg"/>
          <p:cNvPicPr>
            <a:picLocks noChangeAspect="1"/>
          </p:cNvPicPr>
          <p:nvPr/>
        </p:nvPicPr>
        <p:blipFill>
          <a:blip r:embed="rId5"/>
          <a:stretch>
            <a:fillRect/>
          </a:stretch>
        </p:blipFill>
        <p:spPr>
          <a:xfrm>
            <a:off x="6301178" y="990599"/>
            <a:ext cx="2385622" cy="2438401"/>
          </a:xfrm>
          <a:prstGeom prst="rect">
            <a:avLst/>
          </a:prstGeom>
        </p:spPr>
      </p:pic>
      <p:pic>
        <p:nvPicPr>
          <p:cNvPr id="23" name="Image 22" descr="L1 - screen 10.jpg"/>
          <p:cNvPicPr>
            <a:picLocks noChangeAspect="1"/>
          </p:cNvPicPr>
          <p:nvPr/>
        </p:nvPicPr>
        <p:blipFill>
          <a:blip r:embed="rId6"/>
          <a:stretch>
            <a:fillRect/>
          </a:stretch>
        </p:blipFill>
        <p:spPr>
          <a:xfrm>
            <a:off x="381000" y="4343400"/>
            <a:ext cx="2362200" cy="2414460"/>
          </a:xfrm>
          <a:prstGeom prst="rect">
            <a:avLst/>
          </a:prstGeom>
        </p:spPr>
      </p:pic>
      <p:pic>
        <p:nvPicPr>
          <p:cNvPr id="24" name="Image 23" descr="L1 - screen 11.jpg"/>
          <p:cNvPicPr>
            <a:picLocks noChangeAspect="1"/>
          </p:cNvPicPr>
          <p:nvPr/>
        </p:nvPicPr>
        <p:blipFill>
          <a:blip r:embed="rId7"/>
          <a:stretch>
            <a:fillRect/>
          </a:stretch>
        </p:blipFill>
        <p:spPr>
          <a:xfrm>
            <a:off x="3352800" y="4343400"/>
            <a:ext cx="2362200" cy="2414462"/>
          </a:xfrm>
          <a:prstGeom prst="rect">
            <a:avLst/>
          </a:prstGeom>
        </p:spPr>
      </p:pic>
      <p:pic>
        <p:nvPicPr>
          <p:cNvPr id="26" name="Image 25" descr="L1 - screen 12.jpg"/>
          <p:cNvPicPr>
            <a:picLocks noChangeAspect="1"/>
          </p:cNvPicPr>
          <p:nvPr/>
        </p:nvPicPr>
        <p:blipFill>
          <a:blip r:embed="rId8"/>
          <a:stretch>
            <a:fillRect/>
          </a:stretch>
        </p:blipFill>
        <p:spPr>
          <a:xfrm>
            <a:off x="6324600" y="4343400"/>
            <a:ext cx="2362200" cy="2414461"/>
          </a:xfrm>
          <a:prstGeom prst="rect">
            <a:avLst/>
          </a:prstGeom>
        </p:spPr>
      </p:pic>
      <p:sp>
        <p:nvSpPr>
          <p:cNvPr id="28" name="TextBox 91"/>
          <p:cNvSpPr txBox="1"/>
          <p:nvPr/>
        </p:nvSpPr>
        <p:spPr>
          <a:xfrm>
            <a:off x="6019800" y="3505200"/>
            <a:ext cx="3124200" cy="707886"/>
          </a:xfrm>
          <a:prstGeom prst="rect">
            <a:avLst/>
          </a:prstGeom>
          <a:noFill/>
        </p:spPr>
        <p:txBody>
          <a:bodyPr wrap="square" rtlCol="0">
            <a:spAutoFit/>
          </a:bodyPr>
          <a:lstStyle/>
          <a:p>
            <a:pPr algn="ctr"/>
            <a:r>
              <a:rPr lang="en-US" sz="1000" b="1" dirty="0" smtClean="0"/>
              <a:t>1.12/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sp>
        <p:nvSpPr>
          <p:cNvPr id="15" name="Rounded Rectangle 37"/>
          <p:cNvSpPr/>
          <p:nvPr/>
        </p:nvSpPr>
        <p:spPr>
          <a:xfrm rot="16200000">
            <a:off x="57150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7" name="Rounded Rectangle 37"/>
          <p:cNvSpPr/>
          <p:nvPr/>
        </p:nvSpPr>
        <p:spPr>
          <a:xfrm rot="16200000">
            <a:off x="57150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18" name="Rounded Rectangle 37"/>
          <p:cNvSpPr/>
          <p:nvPr/>
        </p:nvSpPr>
        <p:spPr>
          <a:xfrm>
            <a:off x="22860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9" name="Rounded Rectangle 37"/>
          <p:cNvSpPr/>
          <p:nvPr/>
        </p:nvSpPr>
        <p:spPr>
          <a:xfrm>
            <a:off x="5257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0" name="Rounded Rectangle 37"/>
          <p:cNvSpPr/>
          <p:nvPr/>
        </p:nvSpPr>
        <p:spPr>
          <a:xfrm>
            <a:off x="82296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5" name="Rounded Rectangle 37"/>
          <p:cNvSpPr/>
          <p:nvPr/>
        </p:nvSpPr>
        <p:spPr>
          <a:xfrm>
            <a:off x="22098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9" name="Rounded Rectangle 37"/>
          <p:cNvSpPr/>
          <p:nvPr/>
        </p:nvSpPr>
        <p:spPr>
          <a:xfrm>
            <a:off x="51816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0" name="Rounded Rectangle 37"/>
          <p:cNvSpPr/>
          <p:nvPr/>
        </p:nvSpPr>
        <p:spPr>
          <a:xfrm>
            <a:off x="82296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1" name="Rounded Rectangle 37"/>
          <p:cNvSpPr/>
          <p:nvPr/>
        </p:nvSpPr>
        <p:spPr>
          <a:xfrm>
            <a:off x="23622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2" name="Rounded Rectangle 37"/>
          <p:cNvSpPr/>
          <p:nvPr/>
        </p:nvSpPr>
        <p:spPr>
          <a:xfrm>
            <a:off x="53340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3" name="Rounded Rectangle 37"/>
          <p:cNvSpPr/>
          <p:nvPr/>
        </p:nvSpPr>
        <p:spPr>
          <a:xfrm>
            <a:off x="83058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4" name="Rounded Rectangle 37"/>
          <p:cNvSpPr/>
          <p:nvPr/>
        </p:nvSpPr>
        <p:spPr>
          <a:xfrm>
            <a:off x="22860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5" name="Rounded Rectangle 37"/>
          <p:cNvSpPr/>
          <p:nvPr/>
        </p:nvSpPr>
        <p:spPr>
          <a:xfrm>
            <a:off x="5257800" y="31242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6" name="Rounded Rectangle 37"/>
          <p:cNvSpPr/>
          <p:nvPr/>
        </p:nvSpPr>
        <p:spPr>
          <a:xfrm>
            <a:off x="83058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7" name="Étoile à 7 branches 36"/>
          <p:cNvSpPr/>
          <p:nvPr/>
        </p:nvSpPr>
        <p:spPr>
          <a:xfrm>
            <a:off x="5334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8" name="Étoile à 7 branches 37"/>
          <p:cNvSpPr/>
          <p:nvPr/>
        </p:nvSpPr>
        <p:spPr>
          <a:xfrm>
            <a:off x="35052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9" name="Étoile à 7 branches 38"/>
          <p:cNvSpPr/>
          <p:nvPr/>
        </p:nvSpPr>
        <p:spPr>
          <a:xfrm>
            <a:off x="65532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0" name="Étoile à 7 branches 39"/>
          <p:cNvSpPr/>
          <p:nvPr/>
        </p:nvSpPr>
        <p:spPr>
          <a:xfrm>
            <a:off x="4572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1" name="Étoile à 7 branches 40"/>
          <p:cNvSpPr/>
          <p:nvPr/>
        </p:nvSpPr>
        <p:spPr>
          <a:xfrm>
            <a:off x="34290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2" name="Étoile à 7 branches 41"/>
          <p:cNvSpPr/>
          <p:nvPr/>
        </p:nvSpPr>
        <p:spPr>
          <a:xfrm>
            <a:off x="64770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124200" y="304800"/>
            <a:ext cx="2590800" cy="707886"/>
          </a:xfrm>
          <a:prstGeom prst="rect">
            <a:avLst/>
          </a:prstGeom>
          <a:noFill/>
        </p:spPr>
        <p:txBody>
          <a:bodyPr wrap="square" rtlCol="0">
            <a:spAutoFit/>
          </a:bodyPr>
          <a:lstStyle/>
          <a:p>
            <a:pPr algn="ctr"/>
            <a:r>
              <a:rPr lang="en-US" sz="1000" b="1" dirty="0" smtClean="0"/>
              <a:t>1.14/ </a:t>
            </a:r>
            <a:r>
              <a:rPr lang="en-US" sz="1000" dirty="0" smtClean="0"/>
              <a:t>When the player click on WATCH 3 SECONDS the 9 icons appear for 3 seconds and the COINS counter is decreased from 99 to 96 (i.e. costs 3)</a:t>
            </a:r>
            <a:endParaRPr lang="en-US" sz="1000" dirty="0"/>
          </a:p>
        </p:txBody>
      </p:sp>
      <p:sp>
        <p:nvSpPr>
          <p:cNvPr id="69" name="TextBox 91"/>
          <p:cNvSpPr txBox="1"/>
          <p:nvPr/>
        </p:nvSpPr>
        <p:spPr>
          <a:xfrm>
            <a:off x="6019800" y="304800"/>
            <a:ext cx="3124200" cy="707886"/>
          </a:xfrm>
          <a:prstGeom prst="rect">
            <a:avLst/>
          </a:prstGeom>
          <a:noFill/>
        </p:spPr>
        <p:txBody>
          <a:bodyPr wrap="square" rtlCol="0">
            <a:spAutoFit/>
          </a:bodyPr>
          <a:lstStyle/>
          <a:p>
            <a:pPr algn="ctr"/>
            <a:r>
              <a:rPr lang="en-US" sz="1000" b="1" dirty="0" smtClean="0"/>
              <a:t>1.15/ </a:t>
            </a:r>
            <a:r>
              <a:rPr lang="en-US" sz="1000" dirty="0" smtClean="0"/>
              <a:t>The board disappears and, as a TUTORIAL, 1 good icon of the challenge is highlighted/flashing to incentive the player to click on it. This is the LAST TIME an icon is shown for HELP in the game </a:t>
            </a:r>
            <a:endParaRPr lang="en-US" sz="1000" dirty="0"/>
          </a:p>
        </p:txBody>
      </p:sp>
      <p:sp>
        <p:nvSpPr>
          <p:cNvPr id="71" name="TextBox 91"/>
          <p:cNvSpPr txBox="1"/>
          <p:nvPr/>
        </p:nvSpPr>
        <p:spPr>
          <a:xfrm>
            <a:off x="0" y="3637002"/>
            <a:ext cx="2971800" cy="553998"/>
          </a:xfrm>
          <a:prstGeom prst="rect">
            <a:avLst/>
          </a:prstGeom>
          <a:noFill/>
        </p:spPr>
        <p:txBody>
          <a:bodyPr wrap="square" rtlCol="0">
            <a:spAutoFit/>
          </a:bodyPr>
          <a:lstStyle/>
          <a:p>
            <a:pPr algn="ctr"/>
            <a:r>
              <a:rPr lang="en-US" sz="1000" b="1" dirty="0" smtClean="0"/>
              <a:t>1.16/ </a:t>
            </a:r>
            <a:r>
              <a:rPr lang="en-US" sz="1000" dirty="0" smtClean="0"/>
              <a:t>The score increases (REFER TO EXCEL, exponential scoring system) and the number of hits decreases until the player completes the challenge</a:t>
            </a:r>
            <a:endParaRPr lang="en-US" sz="1000" dirty="0"/>
          </a:p>
        </p:txBody>
      </p:sp>
      <p:sp>
        <p:nvSpPr>
          <p:cNvPr id="75" name="TextBox 91"/>
          <p:cNvSpPr txBox="1"/>
          <p:nvPr/>
        </p:nvSpPr>
        <p:spPr>
          <a:xfrm>
            <a:off x="0" y="304800"/>
            <a:ext cx="2895600" cy="707886"/>
          </a:xfrm>
          <a:prstGeom prst="rect">
            <a:avLst/>
          </a:prstGeom>
          <a:noFill/>
        </p:spPr>
        <p:txBody>
          <a:bodyPr wrap="square" rtlCol="0">
            <a:spAutoFit/>
          </a:bodyPr>
          <a:lstStyle/>
          <a:p>
            <a:pPr algn="ctr"/>
            <a:r>
              <a:rPr lang="en-US" sz="1000" b="1" dirty="0" smtClean="0"/>
              <a:t>1.13/ </a:t>
            </a:r>
            <a:r>
              <a:rPr lang="en-US" sz="1000" dirty="0" smtClean="0"/>
              <a:t>The Challenge 3/10 appears in the CHALLENGE ZONE. As a TUTORIAL, the WATCH 3 SECONDS icon up-right is highlighted/flashing to incentive the player to click on it.</a:t>
            </a:r>
            <a:endParaRPr lang="en-US" sz="1000" dirty="0"/>
          </a:p>
        </p:txBody>
      </p:sp>
      <p:sp>
        <p:nvSpPr>
          <p:cNvPr id="28" name="TextBox 91"/>
          <p:cNvSpPr txBox="1"/>
          <p:nvPr/>
        </p:nvSpPr>
        <p:spPr>
          <a:xfrm>
            <a:off x="2895600" y="3559314"/>
            <a:ext cx="3124200" cy="707886"/>
          </a:xfrm>
          <a:prstGeom prst="rect">
            <a:avLst/>
          </a:prstGeom>
          <a:noFill/>
        </p:spPr>
        <p:txBody>
          <a:bodyPr wrap="square" rtlCol="0">
            <a:spAutoFit/>
          </a:bodyPr>
          <a:lstStyle/>
          <a:p>
            <a:pPr algn="ctr"/>
            <a:r>
              <a:rPr lang="en-US" sz="1000" b="1" dirty="0" smtClean="0"/>
              <a:t>1.17/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7" name="Image 16" descr="L1 - screen 13.jpg"/>
          <p:cNvPicPr>
            <a:picLocks noChangeAspect="1"/>
          </p:cNvPicPr>
          <p:nvPr/>
        </p:nvPicPr>
        <p:blipFill>
          <a:blip r:embed="rId3"/>
          <a:stretch>
            <a:fillRect/>
          </a:stretch>
        </p:blipFill>
        <p:spPr>
          <a:xfrm>
            <a:off x="304800" y="1064558"/>
            <a:ext cx="2514600" cy="2440642"/>
          </a:xfrm>
          <a:prstGeom prst="rect">
            <a:avLst/>
          </a:prstGeom>
        </p:spPr>
      </p:pic>
      <p:pic>
        <p:nvPicPr>
          <p:cNvPr id="19" name="Image 18" descr="L1 - screen 14.jpg"/>
          <p:cNvPicPr>
            <a:picLocks noChangeAspect="1"/>
          </p:cNvPicPr>
          <p:nvPr/>
        </p:nvPicPr>
        <p:blipFill>
          <a:blip r:embed="rId4"/>
          <a:stretch>
            <a:fillRect/>
          </a:stretch>
        </p:blipFill>
        <p:spPr>
          <a:xfrm>
            <a:off x="3276600" y="1066800"/>
            <a:ext cx="2362200" cy="2414461"/>
          </a:xfrm>
          <a:prstGeom prst="rect">
            <a:avLst/>
          </a:prstGeom>
        </p:spPr>
      </p:pic>
      <p:pic>
        <p:nvPicPr>
          <p:cNvPr id="20" name="Image 19" descr="L1 - screen 15.jpg"/>
          <p:cNvPicPr>
            <a:picLocks noChangeAspect="1"/>
          </p:cNvPicPr>
          <p:nvPr/>
        </p:nvPicPr>
        <p:blipFill>
          <a:blip r:embed="rId5"/>
          <a:stretch>
            <a:fillRect/>
          </a:stretch>
        </p:blipFill>
        <p:spPr>
          <a:xfrm>
            <a:off x="6400800" y="1066799"/>
            <a:ext cx="2362200" cy="2414461"/>
          </a:xfrm>
          <a:prstGeom prst="rect">
            <a:avLst/>
          </a:prstGeom>
        </p:spPr>
      </p:pic>
      <p:pic>
        <p:nvPicPr>
          <p:cNvPr id="25" name="Image 24" descr="L1 - screen 16.jpg"/>
          <p:cNvPicPr>
            <a:picLocks noChangeAspect="1"/>
          </p:cNvPicPr>
          <p:nvPr/>
        </p:nvPicPr>
        <p:blipFill>
          <a:blip r:embed="rId6"/>
          <a:stretch>
            <a:fillRect/>
          </a:stretch>
        </p:blipFill>
        <p:spPr>
          <a:xfrm>
            <a:off x="304800" y="4291140"/>
            <a:ext cx="2362200" cy="2414460"/>
          </a:xfrm>
          <a:prstGeom prst="rect">
            <a:avLst/>
          </a:prstGeom>
        </p:spPr>
      </p:pic>
      <p:pic>
        <p:nvPicPr>
          <p:cNvPr id="30" name="Image 29" descr="L1 - screen 17.jpg"/>
          <p:cNvPicPr>
            <a:picLocks noChangeAspect="1"/>
          </p:cNvPicPr>
          <p:nvPr/>
        </p:nvPicPr>
        <p:blipFill>
          <a:blip r:embed="rId7"/>
          <a:stretch>
            <a:fillRect/>
          </a:stretch>
        </p:blipFill>
        <p:spPr>
          <a:xfrm>
            <a:off x="3237077" y="4267200"/>
            <a:ext cx="2401723" cy="2454859"/>
          </a:xfrm>
          <a:prstGeom prst="rect">
            <a:avLst/>
          </a:prstGeom>
        </p:spPr>
      </p:pic>
      <p:sp>
        <p:nvSpPr>
          <p:cNvPr id="15" name="TextBox 91"/>
          <p:cNvSpPr txBox="1"/>
          <p:nvPr/>
        </p:nvSpPr>
        <p:spPr>
          <a:xfrm>
            <a:off x="6096000" y="3559314"/>
            <a:ext cx="2895600" cy="3170099"/>
          </a:xfrm>
          <a:prstGeom prst="rect">
            <a:avLst/>
          </a:prstGeom>
          <a:noFill/>
        </p:spPr>
        <p:txBody>
          <a:bodyPr wrap="square" rtlCol="0">
            <a:spAutoFit/>
          </a:bodyPr>
          <a:lstStyle/>
          <a:p>
            <a:pPr algn="ctr"/>
            <a:r>
              <a:rPr lang="en-US" sz="1000" b="1" dirty="0" smtClean="0"/>
              <a:t>1.18/ </a:t>
            </a:r>
            <a:r>
              <a:rPr lang="en-US" sz="1000" dirty="0" smtClean="0"/>
              <a:t>Challenge 4/10 appears in the challenge zone.</a:t>
            </a:r>
          </a:p>
          <a:p>
            <a:pPr algn="ctr"/>
            <a:r>
              <a:rPr lang="en-US" sz="1000" dirty="0" smtClean="0"/>
              <a:t>HELP MODE is finished until end of Level.</a:t>
            </a:r>
          </a:p>
          <a:p>
            <a:pPr algn="ctr"/>
            <a:r>
              <a:rPr lang="en-US" sz="1000" dirty="0" smtClean="0"/>
              <a:t>The player should complete the remaining Challenges 4/5/6/7/8/9/10 on its own. Please refer to EXCEL spreadsheet for exact parameters for Challenges 4-10.</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t>
            </a:r>
            <a:r>
              <a:rPr lang="en-US" sz="1000" b="1" u="sng" dirty="0" smtClean="0">
                <a:solidFill>
                  <a:srgbClr val="FF0000"/>
                </a:solidFill>
              </a:rPr>
              <a:t>BUT THE BUTTON CONTINUES TO FLASH UNTIL CLICKED ON</a:t>
            </a:r>
            <a:r>
              <a:rPr lang="en-US" sz="1000" dirty="0" smtClean="0">
                <a:solidFill>
                  <a:srgbClr val="FF0000"/>
                </a:solidFill>
              </a:rPr>
              <a:t>.</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p:txBody>
      </p:sp>
      <p:sp>
        <p:nvSpPr>
          <p:cNvPr id="14" name="Rounded Rectangle 37"/>
          <p:cNvSpPr/>
          <p:nvPr/>
        </p:nvSpPr>
        <p:spPr>
          <a:xfrm rot="16200000">
            <a:off x="26670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6" name="Rounded Rectangle 37"/>
          <p:cNvSpPr/>
          <p:nvPr/>
        </p:nvSpPr>
        <p:spPr>
          <a:xfrm rot="16200000">
            <a:off x="26670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18" name="Rounded Rectangle 37"/>
          <p:cNvSpPr/>
          <p:nvPr/>
        </p:nvSpPr>
        <p:spPr>
          <a:xfrm>
            <a:off x="22098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1" name="Rounded Rectangle 37"/>
          <p:cNvSpPr/>
          <p:nvPr/>
        </p:nvSpPr>
        <p:spPr>
          <a:xfrm>
            <a:off x="51816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2" name="Rounded Rectangle 37"/>
          <p:cNvSpPr/>
          <p:nvPr/>
        </p:nvSpPr>
        <p:spPr>
          <a:xfrm>
            <a:off x="8305800" y="10668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3" name="Rounded Rectangle 37"/>
          <p:cNvSpPr/>
          <p:nvPr/>
        </p:nvSpPr>
        <p:spPr>
          <a:xfrm>
            <a:off x="2209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4" name="Rounded Rectangle 37"/>
          <p:cNvSpPr/>
          <p:nvPr/>
        </p:nvSpPr>
        <p:spPr>
          <a:xfrm>
            <a:off x="51816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29" name="Rounded Rectangle 37"/>
          <p:cNvSpPr/>
          <p:nvPr/>
        </p:nvSpPr>
        <p:spPr>
          <a:xfrm>
            <a:off x="22860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1" name="Rounded Rectangle 37"/>
          <p:cNvSpPr/>
          <p:nvPr/>
        </p:nvSpPr>
        <p:spPr>
          <a:xfrm>
            <a:off x="52578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2" name="Rounded Rectangle 37"/>
          <p:cNvSpPr/>
          <p:nvPr/>
        </p:nvSpPr>
        <p:spPr>
          <a:xfrm>
            <a:off x="83820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3" name="Rounded Rectangle 37"/>
          <p:cNvSpPr/>
          <p:nvPr/>
        </p:nvSpPr>
        <p:spPr>
          <a:xfrm>
            <a:off x="22860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4" name="Rounded Rectangle 37"/>
          <p:cNvSpPr/>
          <p:nvPr/>
        </p:nvSpPr>
        <p:spPr>
          <a:xfrm>
            <a:off x="52578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36" name="Étoile à 7 branches 35"/>
          <p:cNvSpPr/>
          <p:nvPr/>
        </p:nvSpPr>
        <p:spPr>
          <a:xfrm>
            <a:off x="6096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7" name="Étoile à 7 branches 36"/>
          <p:cNvSpPr/>
          <p:nvPr/>
        </p:nvSpPr>
        <p:spPr>
          <a:xfrm>
            <a:off x="35814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9" name="Étoile à 7 branches 38"/>
          <p:cNvSpPr/>
          <p:nvPr/>
        </p:nvSpPr>
        <p:spPr>
          <a:xfrm>
            <a:off x="6096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0" name="Étoile à 7 branches 39"/>
          <p:cNvSpPr/>
          <p:nvPr/>
        </p:nvSpPr>
        <p:spPr>
          <a:xfrm>
            <a:off x="35814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1" name="Étoile à 7 branches 40"/>
          <p:cNvSpPr/>
          <p:nvPr/>
        </p:nvSpPr>
        <p:spPr>
          <a:xfrm>
            <a:off x="6629400" y="12954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LEVEL 2 WITH TUTORIAL</a:t>
            </a:r>
            <a:endParaRPr lang="en-US" sz="1200" b="1" dirty="0">
              <a:latin typeface="Copperplate Gothic Light" panose="020E0507020206020404" pitchFamily="34" charset="0"/>
            </a:endParaRPr>
          </a:p>
        </p:txBody>
      </p:sp>
      <p:sp>
        <p:nvSpPr>
          <p:cNvPr id="64" name="TextBox 91"/>
          <p:cNvSpPr txBox="1"/>
          <p:nvPr/>
        </p:nvSpPr>
        <p:spPr>
          <a:xfrm>
            <a:off x="2743200" y="304800"/>
            <a:ext cx="3429000" cy="861774"/>
          </a:xfrm>
          <a:prstGeom prst="rect">
            <a:avLst/>
          </a:prstGeom>
          <a:noFill/>
        </p:spPr>
        <p:txBody>
          <a:bodyPr wrap="square" rtlCol="0">
            <a:spAutoFit/>
          </a:bodyPr>
          <a:lstStyle/>
          <a:p>
            <a:pPr algn="ctr"/>
            <a:r>
              <a:rPr lang="en-US" sz="1000" b="1" dirty="0" smtClean="0"/>
              <a:t>2.2/ </a:t>
            </a:r>
            <a:r>
              <a:rPr lang="en-US" sz="1000" dirty="0" smtClean="0"/>
              <a:t>Score/hits/progress bar are reset. Number of coins is the remaining from Level1. BOARD is generated and the TIMER line starts decreasing. As a TUTORIAL, the RESHUFFLE ICON is flashing/highlighted to incentive players to click on it.</a:t>
            </a:r>
          </a:p>
          <a:p>
            <a:pPr algn="ctr"/>
            <a:endParaRPr lang="en-US" sz="1000" dirty="0"/>
          </a:p>
        </p:txBody>
      </p:sp>
      <p:sp>
        <p:nvSpPr>
          <p:cNvPr id="71" name="TextBox 91"/>
          <p:cNvSpPr txBox="1"/>
          <p:nvPr/>
        </p:nvSpPr>
        <p:spPr>
          <a:xfrm>
            <a:off x="2819400" y="3505200"/>
            <a:ext cx="3505200" cy="861774"/>
          </a:xfrm>
          <a:prstGeom prst="rect">
            <a:avLst/>
          </a:prstGeom>
          <a:noFill/>
        </p:spPr>
        <p:txBody>
          <a:bodyPr wrap="square" rtlCol="0">
            <a:spAutoFit/>
          </a:bodyPr>
          <a:lstStyle/>
          <a:p>
            <a:pPr algn="ctr"/>
            <a:r>
              <a:rPr lang="en-US" sz="1000" b="1" dirty="0" smtClean="0"/>
              <a:t>2.5/ </a:t>
            </a:r>
            <a:r>
              <a:rPr lang="en-US" sz="1000" dirty="0" smtClean="0"/>
              <a:t>When clicking on FREEZE 2 ICONS the COINS are decreased to 88 (i.e. cost 7). The player chooses 2 ICONS on the board that will stay VISIBLE DURING ALL LEVEL. NB: in the future, if a challenge is composed of visible icons, the player still need to click on them to validate such challenge (-1 hit)</a:t>
            </a:r>
            <a:endParaRPr lang="en-US" sz="1000" dirty="0"/>
          </a:p>
        </p:txBody>
      </p:sp>
      <p:sp>
        <p:nvSpPr>
          <p:cNvPr id="18" name="TextBox 91"/>
          <p:cNvSpPr txBox="1"/>
          <p:nvPr/>
        </p:nvSpPr>
        <p:spPr>
          <a:xfrm>
            <a:off x="0" y="361890"/>
            <a:ext cx="2743200" cy="553998"/>
          </a:xfrm>
          <a:prstGeom prst="rect">
            <a:avLst/>
          </a:prstGeom>
          <a:noFill/>
        </p:spPr>
        <p:txBody>
          <a:bodyPr wrap="square" rtlCol="0">
            <a:spAutoFit/>
          </a:bodyPr>
          <a:lstStyle/>
          <a:p>
            <a:pPr algn="ctr"/>
            <a:r>
              <a:rPr lang="en-US" sz="1000" b="1" dirty="0" smtClean="0"/>
              <a:t>2.1/</a:t>
            </a:r>
            <a:r>
              <a:rPr lang="en-US" sz="1000" b="1" dirty="0" smtClean="0"/>
              <a:t> </a:t>
            </a:r>
            <a:r>
              <a:rPr lang="en-US" sz="1000" dirty="0" smtClean="0"/>
              <a:t>The title of the game “POPCAKE LEGEND” appears with the baker + LEVEL</a:t>
            </a:r>
            <a:r>
              <a:rPr lang="en-US" sz="1000" dirty="0" smtClean="0"/>
              <a:t> 2 </a:t>
            </a:r>
            <a:r>
              <a:rPr lang="en-US" sz="1000" dirty="0" smtClean="0"/>
              <a:t>mention + </a:t>
            </a:r>
            <a:r>
              <a:rPr lang="en-US" sz="1000" dirty="0" smtClean="0"/>
              <a:t>objectives (</a:t>
            </a:r>
            <a:r>
              <a:rPr lang="en-US" sz="1000" dirty="0" smtClean="0"/>
              <a:t>see page 11)</a:t>
            </a:r>
            <a:endParaRPr lang="en-US" sz="1000" dirty="0"/>
          </a:p>
        </p:txBody>
      </p:sp>
      <p:sp>
        <p:nvSpPr>
          <p:cNvPr id="20" name="TextBox 91"/>
          <p:cNvSpPr txBox="1"/>
          <p:nvPr/>
        </p:nvSpPr>
        <p:spPr>
          <a:xfrm>
            <a:off x="6324600" y="304800"/>
            <a:ext cx="2819400" cy="707886"/>
          </a:xfrm>
          <a:prstGeom prst="rect">
            <a:avLst/>
          </a:prstGeom>
          <a:noFill/>
        </p:spPr>
        <p:txBody>
          <a:bodyPr wrap="square" rtlCol="0">
            <a:spAutoFit/>
          </a:bodyPr>
          <a:lstStyle/>
          <a:p>
            <a:pPr algn="ctr"/>
            <a:r>
              <a:rPr lang="en-US" sz="1000" b="1" dirty="0" smtClean="0"/>
              <a:t>2.3/ </a:t>
            </a:r>
            <a:r>
              <a:rPr lang="en-US" sz="1000" dirty="0" smtClean="0"/>
              <a:t>When the player click on “reshuffle” before timer ends, then a new BOARD is generated and the COINS are decreased from 96 to 95 (i.e. costs 1). The timer RESTARTS at 15 seconds</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smtClean="0"/>
              <a:t>2.4/ </a:t>
            </a:r>
            <a:r>
              <a:rPr lang="en-US" sz="1000" dirty="0" smtClean="0"/>
              <a:t>The Challenge 1/10 appears in the CHALLENGE ZONE. As a TUTORIAL, the FREEZE 2 ICONS middle-right is flashing to incentive the player to click on it.</a:t>
            </a:r>
            <a:endParaRPr lang="en-US" sz="1000" dirty="0"/>
          </a:p>
        </p:txBody>
      </p:sp>
      <p:sp>
        <p:nvSpPr>
          <p:cNvPr id="29" name="TextBox 91"/>
          <p:cNvSpPr txBox="1"/>
          <p:nvPr/>
        </p:nvSpPr>
        <p:spPr>
          <a:xfrm>
            <a:off x="6248400" y="3560802"/>
            <a:ext cx="2895600" cy="553998"/>
          </a:xfrm>
          <a:prstGeom prst="rect">
            <a:avLst/>
          </a:prstGeom>
          <a:noFill/>
        </p:spPr>
        <p:txBody>
          <a:bodyPr wrap="square" rtlCol="0">
            <a:spAutoFit/>
          </a:bodyPr>
          <a:lstStyle/>
          <a:p>
            <a:pPr algn="ctr"/>
            <a:r>
              <a:rPr lang="en-US" sz="1000" b="1" dirty="0" smtClean="0"/>
              <a:t>2.6/ </a:t>
            </a:r>
            <a:r>
              <a:rPr lang="en-US" sz="1000" dirty="0" smtClean="0"/>
              <a:t>The score increases (REFER TO EXCEL, exponential scoring system) and the number of hits decreases until the player completes the challenge</a:t>
            </a:r>
            <a:endParaRPr lang="en-US" sz="1000" dirty="0"/>
          </a:p>
        </p:txBody>
      </p:sp>
      <p:grpSp>
        <p:nvGrpSpPr>
          <p:cNvPr id="31" name="Grouper 30"/>
          <p:cNvGrpSpPr/>
          <p:nvPr/>
        </p:nvGrpSpPr>
        <p:grpSpPr>
          <a:xfrm>
            <a:off x="3268355" y="990600"/>
            <a:ext cx="2522845" cy="2438399"/>
            <a:chOff x="3268355" y="990600"/>
            <a:chExt cx="2522845" cy="2438399"/>
          </a:xfrm>
        </p:grpSpPr>
        <p:pic>
          <p:nvPicPr>
            <p:cNvPr id="16" name="Image 15" descr="L2 - screen 2.jpg"/>
            <p:cNvPicPr>
              <a:picLocks noChangeAspect="1"/>
            </p:cNvPicPr>
            <p:nvPr/>
          </p:nvPicPr>
          <p:blipFill>
            <a:blip r:embed="rId3"/>
            <a:stretch>
              <a:fillRect/>
            </a:stretch>
          </p:blipFill>
          <p:spPr>
            <a:xfrm>
              <a:off x="3268355" y="990600"/>
              <a:ext cx="2522845" cy="2438399"/>
            </a:xfrm>
            <a:prstGeom prst="rect">
              <a:avLst/>
            </a:prstGeom>
          </p:spPr>
        </p:pic>
        <p:pic>
          <p:nvPicPr>
            <p:cNvPr id="30" name="Image 29"/>
            <p:cNvPicPr>
              <a:picLocks noChangeAspect="1"/>
            </p:cNvPicPr>
            <p:nvPr/>
          </p:nvPicPr>
          <p:blipFill>
            <a:blip r:embed="rId4"/>
            <a:stretch>
              <a:fillRect/>
            </a:stretch>
          </p:blipFill>
          <p:spPr>
            <a:xfrm>
              <a:off x="3276600" y="1219200"/>
              <a:ext cx="457200" cy="202557"/>
            </a:xfrm>
            <a:prstGeom prst="rect">
              <a:avLst/>
            </a:prstGeom>
          </p:spPr>
        </p:pic>
      </p:grpSp>
      <p:grpSp>
        <p:nvGrpSpPr>
          <p:cNvPr id="35" name="Grouper 34"/>
          <p:cNvGrpSpPr/>
          <p:nvPr/>
        </p:nvGrpSpPr>
        <p:grpSpPr>
          <a:xfrm>
            <a:off x="6477000" y="990600"/>
            <a:ext cx="2514600" cy="2430429"/>
            <a:chOff x="6477000" y="990600"/>
            <a:chExt cx="2514600" cy="2430429"/>
          </a:xfrm>
        </p:grpSpPr>
        <p:pic>
          <p:nvPicPr>
            <p:cNvPr id="19" name="Image 18" descr="L2 - screen 3.jpg"/>
            <p:cNvPicPr>
              <a:picLocks noChangeAspect="1"/>
            </p:cNvPicPr>
            <p:nvPr/>
          </p:nvPicPr>
          <p:blipFill>
            <a:blip r:embed="rId5"/>
            <a:stretch>
              <a:fillRect/>
            </a:stretch>
          </p:blipFill>
          <p:spPr>
            <a:xfrm>
              <a:off x="6477000" y="990600"/>
              <a:ext cx="2514600" cy="2430429"/>
            </a:xfrm>
            <a:prstGeom prst="rect">
              <a:avLst/>
            </a:prstGeom>
          </p:spPr>
        </p:pic>
        <p:pic>
          <p:nvPicPr>
            <p:cNvPr id="32" name="Image 31"/>
            <p:cNvPicPr>
              <a:picLocks noChangeAspect="1"/>
            </p:cNvPicPr>
            <p:nvPr/>
          </p:nvPicPr>
          <p:blipFill>
            <a:blip r:embed="rId4"/>
            <a:stretch>
              <a:fillRect/>
            </a:stretch>
          </p:blipFill>
          <p:spPr>
            <a:xfrm>
              <a:off x="6477000" y="1219200"/>
              <a:ext cx="457200" cy="202557"/>
            </a:xfrm>
            <a:prstGeom prst="rect">
              <a:avLst/>
            </a:prstGeom>
          </p:spPr>
        </p:pic>
      </p:grpSp>
      <p:grpSp>
        <p:nvGrpSpPr>
          <p:cNvPr id="37" name="Grouper 36"/>
          <p:cNvGrpSpPr/>
          <p:nvPr/>
        </p:nvGrpSpPr>
        <p:grpSpPr>
          <a:xfrm>
            <a:off x="3328416" y="4317492"/>
            <a:ext cx="2538984" cy="2464308"/>
            <a:chOff x="3352800" y="4343400"/>
            <a:chExt cx="2538984" cy="2464308"/>
          </a:xfrm>
        </p:grpSpPr>
        <p:pic>
          <p:nvPicPr>
            <p:cNvPr id="26" name="Image 25" descr="L2 - screen 5.jpg"/>
            <p:cNvPicPr>
              <a:picLocks noChangeAspect="1"/>
            </p:cNvPicPr>
            <p:nvPr/>
          </p:nvPicPr>
          <p:blipFill>
            <a:blip r:embed="rId6"/>
            <a:stretch>
              <a:fillRect/>
            </a:stretch>
          </p:blipFill>
          <p:spPr>
            <a:xfrm>
              <a:off x="3352800" y="4343400"/>
              <a:ext cx="2538984" cy="2464308"/>
            </a:xfrm>
            <a:prstGeom prst="rect">
              <a:avLst/>
            </a:prstGeom>
          </p:spPr>
        </p:pic>
        <p:pic>
          <p:nvPicPr>
            <p:cNvPr id="33" name="Image 32"/>
            <p:cNvPicPr>
              <a:picLocks noChangeAspect="1"/>
            </p:cNvPicPr>
            <p:nvPr/>
          </p:nvPicPr>
          <p:blipFill>
            <a:blip r:embed="rId4"/>
            <a:stretch>
              <a:fillRect/>
            </a:stretch>
          </p:blipFill>
          <p:spPr>
            <a:xfrm>
              <a:off x="3352800" y="4572000"/>
              <a:ext cx="533400" cy="202557"/>
            </a:xfrm>
            <a:prstGeom prst="rect">
              <a:avLst/>
            </a:prstGeom>
          </p:spPr>
        </p:pic>
      </p:grpSp>
      <p:grpSp>
        <p:nvGrpSpPr>
          <p:cNvPr id="36" name="Grouper 35"/>
          <p:cNvGrpSpPr/>
          <p:nvPr/>
        </p:nvGrpSpPr>
        <p:grpSpPr>
          <a:xfrm>
            <a:off x="280416" y="4317492"/>
            <a:ext cx="2538984" cy="2464308"/>
            <a:chOff x="381000" y="4267200"/>
            <a:chExt cx="2538984" cy="2464308"/>
          </a:xfrm>
        </p:grpSpPr>
        <p:pic>
          <p:nvPicPr>
            <p:cNvPr id="25" name="Image 24" descr="L2 - screen 4.jpg"/>
            <p:cNvPicPr>
              <a:picLocks noChangeAspect="1"/>
            </p:cNvPicPr>
            <p:nvPr/>
          </p:nvPicPr>
          <p:blipFill>
            <a:blip r:embed="rId7"/>
            <a:stretch>
              <a:fillRect/>
            </a:stretch>
          </p:blipFill>
          <p:spPr>
            <a:xfrm>
              <a:off x="381000" y="4267200"/>
              <a:ext cx="2538984" cy="2464308"/>
            </a:xfrm>
            <a:prstGeom prst="rect">
              <a:avLst/>
            </a:prstGeom>
          </p:spPr>
        </p:pic>
        <p:pic>
          <p:nvPicPr>
            <p:cNvPr id="34" name="Image 33"/>
            <p:cNvPicPr>
              <a:picLocks noChangeAspect="1"/>
            </p:cNvPicPr>
            <p:nvPr/>
          </p:nvPicPr>
          <p:blipFill>
            <a:blip r:embed="rId4"/>
            <a:stretch>
              <a:fillRect/>
            </a:stretch>
          </p:blipFill>
          <p:spPr>
            <a:xfrm>
              <a:off x="381000" y="4495800"/>
              <a:ext cx="457200" cy="202557"/>
            </a:xfrm>
            <a:prstGeom prst="rect">
              <a:avLst/>
            </a:prstGeom>
          </p:spPr>
        </p:pic>
      </p:grpSp>
      <p:grpSp>
        <p:nvGrpSpPr>
          <p:cNvPr id="39" name="Grouper 38"/>
          <p:cNvGrpSpPr/>
          <p:nvPr/>
        </p:nvGrpSpPr>
        <p:grpSpPr>
          <a:xfrm>
            <a:off x="6428232" y="4343400"/>
            <a:ext cx="2410968" cy="2464308"/>
            <a:chOff x="6477000" y="4343400"/>
            <a:chExt cx="2410968" cy="2464308"/>
          </a:xfrm>
        </p:grpSpPr>
        <p:pic>
          <p:nvPicPr>
            <p:cNvPr id="28" name="Image 27" descr="L2 - screen 6.jpg"/>
            <p:cNvPicPr>
              <a:picLocks noChangeAspect="1"/>
            </p:cNvPicPr>
            <p:nvPr/>
          </p:nvPicPr>
          <p:blipFill>
            <a:blip r:embed="rId8"/>
            <a:stretch>
              <a:fillRect/>
            </a:stretch>
          </p:blipFill>
          <p:spPr>
            <a:xfrm>
              <a:off x="6477000" y="4343400"/>
              <a:ext cx="2410968" cy="2464308"/>
            </a:xfrm>
            <a:prstGeom prst="rect">
              <a:avLst/>
            </a:prstGeom>
          </p:spPr>
        </p:pic>
        <p:pic>
          <p:nvPicPr>
            <p:cNvPr id="38" name="Image 37"/>
            <p:cNvPicPr>
              <a:picLocks noChangeAspect="1"/>
            </p:cNvPicPr>
            <p:nvPr/>
          </p:nvPicPr>
          <p:blipFill>
            <a:blip r:embed="rId4"/>
            <a:stretch>
              <a:fillRect/>
            </a:stretch>
          </p:blipFill>
          <p:spPr>
            <a:xfrm>
              <a:off x="6477000" y="4572000"/>
              <a:ext cx="457200" cy="202557"/>
            </a:xfrm>
            <a:prstGeom prst="rect">
              <a:avLst/>
            </a:prstGeom>
          </p:spPr>
        </p:pic>
      </p:grpSp>
      <p:sp>
        <p:nvSpPr>
          <p:cNvPr id="27" name="Rounded Rectangle 37"/>
          <p:cNvSpPr/>
          <p:nvPr/>
        </p:nvSpPr>
        <p:spPr>
          <a:xfrm rot="16200000">
            <a:off x="57150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40" name="Rounded Rectangle 37"/>
          <p:cNvSpPr/>
          <p:nvPr/>
        </p:nvSpPr>
        <p:spPr>
          <a:xfrm rot="16200000">
            <a:off x="57150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41" name="Rounded Rectangle 37"/>
          <p:cNvSpPr/>
          <p:nvPr/>
        </p:nvSpPr>
        <p:spPr>
          <a:xfrm rot="16200000">
            <a:off x="2667000" y="57150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42" name="Rounded Rectangle 37"/>
          <p:cNvSpPr/>
          <p:nvPr/>
        </p:nvSpPr>
        <p:spPr>
          <a:xfrm rot="16200000">
            <a:off x="2667000" y="48768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43" name="Rounded Rectangle 37"/>
          <p:cNvSpPr/>
          <p:nvPr/>
        </p:nvSpPr>
        <p:spPr>
          <a:xfrm>
            <a:off x="2209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4" name="Rounded Rectangle 37"/>
          <p:cNvSpPr/>
          <p:nvPr/>
        </p:nvSpPr>
        <p:spPr>
          <a:xfrm>
            <a:off x="5257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5" name="Rounded Rectangle 37"/>
          <p:cNvSpPr/>
          <p:nvPr/>
        </p:nvSpPr>
        <p:spPr>
          <a:xfrm>
            <a:off x="83820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7" name="Rounded Rectangle 37"/>
          <p:cNvSpPr/>
          <p:nvPr/>
        </p:nvSpPr>
        <p:spPr>
          <a:xfrm>
            <a:off x="51816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8" name="Rounded Rectangle 37"/>
          <p:cNvSpPr/>
          <p:nvPr/>
        </p:nvSpPr>
        <p:spPr>
          <a:xfrm>
            <a:off x="83820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9" name="Rounded Rectangle 37"/>
          <p:cNvSpPr/>
          <p:nvPr/>
        </p:nvSpPr>
        <p:spPr>
          <a:xfrm>
            <a:off x="22860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0" name="Rounded Rectangle 37"/>
          <p:cNvSpPr/>
          <p:nvPr/>
        </p:nvSpPr>
        <p:spPr>
          <a:xfrm>
            <a:off x="53340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1" name="Rounded Rectangle 37"/>
          <p:cNvSpPr/>
          <p:nvPr/>
        </p:nvSpPr>
        <p:spPr>
          <a:xfrm>
            <a:off x="84582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3" name="Rounded Rectangle 37"/>
          <p:cNvSpPr/>
          <p:nvPr/>
        </p:nvSpPr>
        <p:spPr>
          <a:xfrm>
            <a:off x="52578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4" name="Rounded Rectangle 37"/>
          <p:cNvSpPr/>
          <p:nvPr/>
        </p:nvSpPr>
        <p:spPr>
          <a:xfrm>
            <a:off x="84582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5" name="Étoile à 7 branches 54"/>
          <p:cNvSpPr/>
          <p:nvPr/>
        </p:nvSpPr>
        <p:spPr>
          <a:xfrm>
            <a:off x="3048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6" name="Étoile à 7 branches 55"/>
          <p:cNvSpPr/>
          <p:nvPr/>
        </p:nvSpPr>
        <p:spPr>
          <a:xfrm>
            <a:off x="33528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8" name="Étoile à 7 branches 57"/>
          <p:cNvSpPr/>
          <p:nvPr/>
        </p:nvSpPr>
        <p:spPr>
          <a:xfrm>
            <a:off x="64770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60" name="Étoile à 7 branches 59"/>
          <p:cNvSpPr/>
          <p:nvPr/>
        </p:nvSpPr>
        <p:spPr>
          <a:xfrm>
            <a:off x="33528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61" name="Étoile à 7 branches 60"/>
          <p:cNvSpPr/>
          <p:nvPr/>
        </p:nvSpPr>
        <p:spPr>
          <a:xfrm>
            <a:off x="65532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pic>
        <p:nvPicPr>
          <p:cNvPr id="46" name="Image 45" descr="baker WG.tiff"/>
          <p:cNvPicPr>
            <a:picLocks noChangeAspect="1"/>
          </p:cNvPicPr>
          <p:nvPr/>
        </p:nvPicPr>
        <p:blipFill>
          <a:blip r:embed="rId9"/>
          <a:stretch>
            <a:fillRect/>
          </a:stretch>
        </p:blipFill>
        <p:spPr>
          <a:xfrm>
            <a:off x="1024440" y="1133896"/>
            <a:ext cx="880560" cy="1114004"/>
          </a:xfrm>
          <a:prstGeom prst="rect">
            <a:avLst/>
          </a:prstGeom>
        </p:spPr>
      </p:pic>
      <p:pic>
        <p:nvPicPr>
          <p:cNvPr id="52" name="Image 51" descr="ardoise1.gif"/>
          <p:cNvPicPr>
            <a:picLocks noChangeAspect="1"/>
          </p:cNvPicPr>
          <p:nvPr/>
        </p:nvPicPr>
        <p:blipFill>
          <a:blip r:embed="rId10"/>
          <a:stretch>
            <a:fillRect/>
          </a:stretch>
        </p:blipFill>
        <p:spPr>
          <a:xfrm flipH="1">
            <a:off x="685800" y="1828800"/>
            <a:ext cx="1447800" cy="14859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AutoShape 4" descr="data:image/jpeg;base64,/9j/4AAQSkZJRgABAQAAAQABAAD/2wCEAAkGBhAQEBAPEA8QEA0QEA8ODw8NDw8NEBAQFBAVFRQQEhQXGyYeFxojGRQSHy8gIycpLC4sFR4xNTIqNSYrLCkBCQoKDgwOGg8PGiwiHyQsKSwsLCwpNSkpLTUvKiwqKiopKiotKSwqLi4pLS0sLCkpLC0qKiwsKSwsLCwpKS8yKv/AABEIAMwAzAMBIgACEQEDEQH/xAAbAAEAAwEBAQEAAAAAAAAAAAAAAwQFBgIBB//EAD0QAAIBAgIGBgcHBAIDAAAAAAABAgMRBAUSITFBUZETIlJhcdEGMnKBobHBFSMzQlOSomKy4fAUcySCwv/EABsBAAIDAQEBAAAAAAAAAAAAAAAEAwUGBwIB/8QAOBEAAQMCAgYIBAYCAwAAAAAAAQACAwQRITEFEhNBUXEGIjJhobHB0RSBkeEjQlJicvAWMyQ0U//aAAwDAQACEQMRAD8A/T88k+mevZGJn6+L5s0M4j98/CPyKWicx0k4mrk/kVdwn8Mcl418XzY18XzZ0n2NQ7H8p+Y+xaHY/lPzLf8Ax2p/W3x9kv8AGM4Fc3r4vmxr4vmzpPsWh2P5T8ynmuXU6cE4Rs9K22T1WfFkFRoOeCJ0rniwF9/svbKprnAALOwN+lp6368N77SOrOXwUfvKftx+Z1Bb9GzeF/P0S1Z2ggANOkkAAIQAAhAACEAAIWdnn4a9tf2yMK74vmzeztfdr21/bIx6FJOcU1qcknu1XOfafBdXhgOYaFa0ptFdQ3fF82Lvi+bOh+x6PY/lPzH2PR7H8p+ZN/jVV/6N8fZfPjWcCueu+L5sXfF82dD9j0ex/KfmZ+a4KFPQ0Fa+lfW3stbb4sVrNCVFLC6ZzwQLZX3m3Be46pr3aoCzrvi+bOly+V6UPZRzmidFlv4UPD6sa6MuJneP2+oUdZ2RzVHM6N6l+MUVOgNTMI9aL4prk/8AJV0So0wCyukHff6gFeYn9QLYi9S8D6eKDvGPgj2dOifrsa7iAVXnNDm8/k+mWt20I7+9nSGJ6TYVOEZR6tRyjHSW3RSbsVWm4jJSOsbWx+iZpHBsgusiE3xfNl/D1HxfNmVSwNT9WXKPkXcLgqmv72W7dHyOdsYZXBjX4nmrGV4tktJTfF8w5vi+ZV/4VX9V8o+RHiMNVS1VpbeEfIlkoJo2lxkGHefZKA3OStTqPi+bIKlSXF82UpUq360uUfIjlQrfrS5R8hNut+vzTDRbcp6lWXalzZVqVpdqX7meJYar+rLlHyIZYOp+rLlHyGGuI/P5pphA3LxVxE+3L90vMqzxE+3P98vMmngZ/qPkvIhll8u2/gNNl/d5pxkrR+VQvEz7c/3y8wsTPtz/AHy8z68ufbfwCy99t/Al2v7lPtm/pUsK8ntlJ+MpMtUaj4vmyusslb8R/AsZRg5PEUozm5QcrSi7Was+B5a3bPDQ7EkBLSTNsTZd/hvUh7MfkiU+RikklsSSR9OmtFgAsoTcoZubxu4dyl8beRpGdmGuS7kUPSOTUoHDiQPG/opYO3dZ3RG5g42pwX9KMpo2acbJLgkvgUfRNpMkr+AA+pPspql1wAq+YR1J8H8/9RRNPFQvCXhflrMvSIek0OpVCT9Q8Rh5WXyE3bZaWCleC7m0TlHL6mtr3l41mhpttRRngLfTBQSCzihl5/6kPb/+WahmZ8upH218me9Lf9KXkvdP/sCyqKLuF3+CKdIt4Xa/A5lSH/kN/u5WMuRVghxexeP0JiHFer7y9q/9LuSXZ2gqTPEj2yORmQnQo5EUySRHIlCmaoZkEiaZDInamWqNiLDPkCRS7lbT1DLJf+RR/wCyJ5b1HzKHfE0fbXyYzQi87P5DzScnYdyK74AHUFmkMrFSvOXjbkac5WTfBXMdyMZ0sntHHCN5J+mHqmYBiSvVON5RXFo2DMwMbz8E39DTGei0OpSukP5neAw87rzOetZDEqx0ZSjwerw3fA2zLzanZxnufVfjtX15IY6RUu2pdoM2G/yyPofkiA2dbiosNW0ZJ7r2fgzZOc0zbwNfTgnvWp+KK7oxU216c/yHkfRS1DMnKwZ2eL7pd04/U0Snm8b0Z91nykjTaQbr0so/afJQQm0jeaxKRbw3re4qUizQfWX+7jlFObTN5hWcm9WiLE+r70SkeIXVf+7zSVAvE4dxS7cws9kciRkcjLhPBRyIpEkiORKFM1QzIZE0yCRM1MNUbEBI+0yXcpTkpqj1H30eV8XS7nN8oMjxD1Fn0QhpYq/ZpzlzcY/UsdFs1qhnMJGc2ice4ruQAdHWcVXMatoW3ydvdvMvSJcxxF523R1e/eVottpLa2kvFnLtNzmrrSG426o/vO6somarMVrZZDquXafwX+blw8UqajFRWxJI9nRqKnFNTshG4eO/xVe52sSUIcXQ04Sjva1Pg9zJgMvYHtLXZHBfAbG65Rz46nsa4Pei/lGLtPReyf8AduI88wuhPpF6s9vdP/K+TMxVLa1tObFj9G1n8T9R9wrgNE0fNdmRYqnpQnHjGS+BHl+LVWClv2SXBlk6K1zJ47jEOHmqggsdY5hctSZZpvWvFEE4aMpR4SkvjqJYs4+9pikscwfIq4djirx5qLU/Bnq4NWQHCyTWW2RyJJqzZFIydrGysGqORFIlkQyZI1TtUUyCTJpsgkydqYavDPdFEbJaSJDkvb8AosZM2fQSleVefBQgve239DnsbM6/0Iw+jhtLfUqSl7l1V8maHQcV5weAJ9PVVda60VuK6EhxmI0IOW/YvHcTHP5xjdKein1YavGW80ela34Smc8do4Dn9s1VQRbR9lWcy/lFDSm5vZDZ7T8l80ZSbbSSu20kuLexHUYLDdHBR37ZPjJ7WY/o/Q7eo2zsmY/Pd7/RO1TtRurxU4AOiKrQAAhQ4vCqpCUHsa28HuaOMrxcJShLVKLs/Ndx3JiekmV6celgvvILrJbZQ815lFpmg+Ij2jB1m+I4eydo5gx2q7IrMyfM+iqa31Japd3CR1qZ+c9IdP6NZxpLoJvrL8Nveuz4ortB12ofh35Hs+3sm62mw2jfmvWa0tGq3uklL37H8lzIoM0c7pXjGfZdn4P/ADYy4MzunqfY1j+Dut9c/G68Qu1owtCk+quR6IcO9TRLccppNeJp7lERiqGJVpPmV5FvGLWn3WKkijqG6srh3pyM3AUMiGRNJkMzy1NNUMyCRNMgmTtTLV5Jr2RFBHzFVLIktc2XyQ7ln4qd2fpuVYToqFKnvhCKftW1vnc/PMiwnTYqlC3VUukl7MdfzsvefpOIxEacXOTtGKu/JG10LEI43Suyy+mJVJXu1nBgVXN8wVKGp9eWqPdxkcv0h8x2PlVm5vfqS4Lcj1l2ElWqKC1LbOXZjx8dyM7pCofpKpDY8smj1/u5OQwinju75rYyDB6T6aWxXUO975e7ZzN48UqSjFRirRikkluSPZuKGkbSQiJvzPE7yqWaQyPLigAHFEgABCAAELjfSXJuil00F91J9ZL8kn9H8zEhVaaadmmmmtqa3n6XVpqScZJOMk009aae5nB59kksPK6u6Mn1JbbPsS7+D3mS0ro4xu28WW/u7+Xkryhqg8bN+e7vXTZTmkcVSlCVlVUbTXH+tGfFNNp7U2n4o5nC4uVOcZwdpRd0/o+KOijmEK9qkerJ2VSHZmt67n9GVGkZfjKdr3dtmfeOPMH1K9Opti46vZPgr2Hlr8SwyjTkXb3K+gk6pZwSsgxUGKV4+BQkaU1dNGdNEdc3rh3FTQnCygmQzJpkExZqdaoJsgmyWoyBjDQmW4BSU+JQx1cs4irooyoxlVqRpx1ynJRXDXvfctvuHaeIucl3v3rsfQLBaMKuJlqUvu4t6rRjrk+dv2njO856aWjH8KL1f1PtMjx+YxVOGFov7inFRcv1Gtr8L3feZsU20km23ZJK7be5FnXVn4YpIMhmRvPAd1/qoqem6xmkz3dymowlOShFXlJ2SXE7bKstVCGitcnrnLjLyW4rZDkqoR0p2daS171BdlfVmsXmiNGfDN2knbPh3c+Kra2q2p1W9keKAAvVXIAAQgABCAAEIR4jDxqRcJxUoSVmnvJAfCL4FANl+f55kM8PK6vKjJ9We9Psy7+/eZ9Cq4SUlu+K4H6bWoxnFxklKMlZqSumjjM79G5Ubzp3lR375U/a4rv58TJaS0UY7yQi7d44fbyV9SVweNSTPjxVzD1VJKS2NXL1CeqxzeV4nReg/VezuZu0p2McLwS33L5PHY2VmRQxEbN8y+ytiYbxyp67OShjNis+ZXqFucCrUgIsT7CFTqyIr21ktWJnY3E2ViwiZrYKR78FXx2KvqJMqoPXUe+8Y+G9/TmU8Jh3Wnb8q1yfBeZ0mGwbk406cW3sUVuXF8F3jsl2ARMxceCjjtfXdkFDCDbUUm5N2SSu2+COwyLIVRXSTs6zXioLgu/iyXJ8jjQWk7SrNWct0V2Y93fvNQ0ui9EintLLi7y+6rKyuMvUZl5oAC/VYgABCAAEIAAQgABCAAEIAAQudzb0YTvUoJJ7XS2J+xwfds8Chg8Q/UndTjqakrP3ridiUsflUK2t9WovVnH1l3Piu4zuktBsqQXRYO4bj7eXmnoqsgar8R4hZtKe4+z1opYeq9Kz12dtlthflFcPmYLaiPqPTT26pVCZTr1Ei3itV9XzMPGVn3BCwOOacijL8lFjcYkYbU601CCu3yS4vuNLo4yfWV/e19TqPRf0epOMp2tHSs4q95NL80m7217EaCjj2jxHH2jxyRUMMLdZ+Sp5H6PSaUIK0b9erJam99uL7jscBl0KMdGC1v1pP1pPvf0LEIJJJJJLUklZJdx6NbRaOjput2nnMn04BUk1S6XDIcEABZJZAACEAAIQAAhAACEAAIQAAhAACEAAIWVmGVxSU4LRt6yjfWnvKdSm7etLmdA1fVuZi1YW0o8G15HPuk1C2F7Z4xYOwPP7jyTsMhdgdywMw0lfry5mBWU2/XlzOhzNGdh8NdlPA/VbdX8VhHdeMiyWdetGDlJQXWqO+yK3eL2H6NhsJCmtGEVGN72XEz/R3AqnTcrdabv7lqS+ZrHQNEUrY4GyEdZ2Py3eCz9VO6R5F8EABcpNAACEAAIQAAhAACEAAIQAAhAACEAAIQAAhDKxvry8I/I1TGq1NKc3uvZeC1GU6VPaKVrTmXeQPumKcYkrEzKJFgqRdx1O5BhVYw7XdRXjXfh2XW4NWpw9mPyJirltW9NcY9V/T4Fo6xRSNkp43NyLR5LPPFnFAANrwgABCAAEIAAQgABCAAEIAAQgABCAAEICGvjKcPWkk+G18ihXztbIL/2fkV9VpOmpQdo8X4DE/T3UrIXvyCs5hi9FaK9Z/BGdTVkQ/wDITd29e97SVV48TmmlNISV02u4WAyHAe/FPNi1BYKGvC5VjCzL0priQyS4iDThZMMcQLK3l+K0Hr9V6n5m0nfWthzUZpbyzh800NW2PDyNNoXTPwn4M3Y3Hh9krNAXm7VugpUc3pS/Nov+rV8S5GSetO64rWbyCphnF4nA8ikHMc3tBfQAMLygABCAAEIAAQgABCAAEIAAQvkpJJtuyWtt7kc7nWc1NLo6V9BJXnDXpN7k+BuY78Kp/wBc/wC1nIRMzp6tkha2JmGtmd/JWNFG0kvdjZQrpX+Sb91z1oVv05/tZp4QuowbpLHs+KffUaptYLA0a36c/wBrPt6vYnyN2RXqHwSX/L4r4Ki+4LJdWp2Zcjy8RLgy3WKNYna0HcmWEO3L48Wzy8b3/FFOqVpDLYGncm2wtK1P+b3rmixhM3qU3eD1b43vF+KMKKLVEkawxO12XBHeh8DLWIX6JgcdGrFSi1dpOUbpuLe5/EsnOeiW2r4Q+cjozoOj6h1RTtkdmb+BsspUxiKQtCAAeS6AAEIAAQv/2Q=="/>
          <p:cNvSpPr>
            <a:spLocks noChangeAspect="1" noChangeArrowheads="1"/>
          </p:cNvSpPr>
          <p:nvPr/>
        </p:nvSpPr>
        <p:spPr bwMode="auto">
          <a:xfrm>
            <a:off x="155575" y="-144463"/>
            <a:ext cx="304800" cy="304801"/>
          </a:xfrm>
          <a:prstGeom prst="rect">
            <a:avLst/>
          </a:prstGeo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TextBox 91"/>
          <p:cNvSpPr txBox="1"/>
          <p:nvPr/>
        </p:nvSpPr>
        <p:spPr>
          <a:xfrm>
            <a:off x="3048000" y="304800"/>
            <a:ext cx="2971800" cy="707886"/>
          </a:xfrm>
          <a:prstGeom prst="rect">
            <a:avLst/>
          </a:prstGeom>
          <a:noFill/>
        </p:spPr>
        <p:txBody>
          <a:bodyPr wrap="square" rtlCol="0">
            <a:spAutoFit/>
          </a:bodyPr>
          <a:lstStyle/>
          <a:p>
            <a:pPr algn="ctr"/>
            <a:r>
              <a:rPr lang="en-US" sz="1000" b="1" dirty="0" smtClean="0"/>
              <a:t>2.8/ </a:t>
            </a:r>
            <a:r>
              <a:rPr lang="en-US" sz="1000" dirty="0" smtClean="0"/>
              <a:t>The Challenge 2/10 appears in the CHALLENGE ZONE. 2 icons stay visible as the FREEZE 2 ICONS button was pushed before. Once again the RESHUFFLE ICON is flashing to incentive players to click on it.</a:t>
            </a:r>
            <a:endParaRPr lang="en-US" sz="1000" dirty="0"/>
          </a:p>
        </p:txBody>
      </p:sp>
      <p:sp>
        <p:nvSpPr>
          <p:cNvPr id="69" name="TextBox 91"/>
          <p:cNvSpPr txBox="1"/>
          <p:nvPr/>
        </p:nvSpPr>
        <p:spPr>
          <a:xfrm>
            <a:off x="6096000" y="304800"/>
            <a:ext cx="3048000" cy="3939540"/>
          </a:xfrm>
          <a:prstGeom prst="rect">
            <a:avLst/>
          </a:prstGeom>
          <a:noFill/>
        </p:spPr>
        <p:txBody>
          <a:bodyPr wrap="square" rtlCol="0">
            <a:spAutoFit/>
          </a:bodyPr>
          <a:lstStyle/>
          <a:p>
            <a:pPr algn="ctr"/>
            <a:r>
              <a:rPr lang="en-US" sz="1000" b="1" dirty="0" smtClean="0"/>
              <a:t>2.9/ </a:t>
            </a:r>
            <a:r>
              <a:rPr lang="en-US" sz="1000" dirty="0" smtClean="0"/>
              <a:t>The game continues as usual from Challenge 2 until Challenge 10. No more tutorial is inserted in this Level 2. </a:t>
            </a:r>
          </a:p>
          <a:p>
            <a:pPr algn="ctr"/>
            <a:endParaRPr lang="en-US" sz="1000" dirty="0" smtClean="0"/>
          </a:p>
          <a:p>
            <a:pPr algn="ctr"/>
            <a:r>
              <a:rPr lang="en-US" sz="1000" dirty="0" smtClean="0"/>
              <a:t>The player should complete the remaining Challenges on its own. Please refer to EXCEL spreadsheet for exact parameters for Challenges 3-10.</a:t>
            </a:r>
          </a:p>
          <a:p>
            <a:pPr algn="ctr"/>
            <a:endParaRPr lang="en-US" sz="1000" dirty="0" smtClean="0"/>
          </a:p>
          <a:p>
            <a:pPr algn="ctr"/>
            <a:r>
              <a:rPr lang="en-US" sz="1000" dirty="0" smtClean="0"/>
              <a:t>The next tutorial mode will only appear on “Level 3 Challenge 4” (see next pages).</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t>
            </a:r>
            <a:r>
              <a:rPr lang="en-US" sz="1000" b="1" u="sng" dirty="0" smtClean="0">
                <a:solidFill>
                  <a:srgbClr val="FF0000"/>
                </a:solidFill>
              </a:rPr>
              <a:t>BUT THE BUTTON CONTINUES TO FLASH UNTIL CLICKED ON</a:t>
            </a:r>
            <a:r>
              <a:rPr lang="en-US" sz="1000" dirty="0" smtClean="0">
                <a:solidFill>
                  <a:srgbClr val="FF0000"/>
                </a:solidFill>
              </a:rPr>
              <a:t>.</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a:p>
            <a:pPr algn="ctr"/>
            <a:endParaRPr lang="en-US" sz="1000" dirty="0"/>
          </a:p>
        </p:txBody>
      </p:sp>
      <p:sp>
        <p:nvSpPr>
          <p:cNvPr id="75" name="TextBox 91"/>
          <p:cNvSpPr txBox="1"/>
          <p:nvPr/>
        </p:nvSpPr>
        <p:spPr>
          <a:xfrm>
            <a:off x="0" y="304800"/>
            <a:ext cx="3048000" cy="707886"/>
          </a:xfrm>
          <a:prstGeom prst="rect">
            <a:avLst/>
          </a:prstGeom>
          <a:noFill/>
        </p:spPr>
        <p:txBody>
          <a:bodyPr wrap="square" rtlCol="0">
            <a:spAutoFit/>
          </a:bodyPr>
          <a:lstStyle/>
          <a:p>
            <a:pPr algn="ctr"/>
            <a:r>
              <a:rPr lang="en-US" sz="1000" b="1" dirty="0" smtClean="0"/>
              <a:t>2.7/ </a:t>
            </a:r>
            <a:r>
              <a:rPr lang="en-US" sz="1000" dirty="0" smtClean="0"/>
              <a:t>When the challenge is completed, an encouraging message + chocolate stars (0-3 depending on </a:t>
            </a:r>
            <a:r>
              <a:rPr lang="en-US" sz="1000" dirty="0" err="1" smtClean="0"/>
              <a:t>nb</a:t>
            </a:r>
            <a:r>
              <a:rPr lang="en-US" sz="1000" dirty="0" smtClean="0"/>
              <a:t> of errors) appear in the  COMMUNICATION ZONE. The arrow on the PROGRESS BAR moves accordingly</a:t>
            </a:r>
            <a:endParaRPr lang="en-US" sz="1000" dirty="0"/>
          </a:p>
        </p:txBody>
      </p:sp>
      <p:pic>
        <p:nvPicPr>
          <p:cNvPr id="17" name="Image 16" descr="L2 - screen 7.jpg"/>
          <p:cNvPicPr>
            <a:picLocks noChangeAspect="1"/>
          </p:cNvPicPr>
          <p:nvPr/>
        </p:nvPicPr>
        <p:blipFill>
          <a:blip r:embed="rId3"/>
          <a:stretch>
            <a:fillRect/>
          </a:stretch>
        </p:blipFill>
        <p:spPr>
          <a:xfrm>
            <a:off x="179832" y="990600"/>
            <a:ext cx="2410968" cy="2464308"/>
          </a:xfrm>
          <a:prstGeom prst="rect">
            <a:avLst/>
          </a:prstGeom>
        </p:spPr>
      </p:pic>
      <p:pic>
        <p:nvPicPr>
          <p:cNvPr id="8" name="Image 7" descr="L2 - screen 8.jpg"/>
          <p:cNvPicPr>
            <a:picLocks noChangeAspect="1"/>
          </p:cNvPicPr>
          <p:nvPr/>
        </p:nvPicPr>
        <p:blipFill>
          <a:blip r:embed="rId4"/>
          <a:stretch>
            <a:fillRect/>
          </a:stretch>
        </p:blipFill>
        <p:spPr>
          <a:xfrm>
            <a:off x="3176016" y="990600"/>
            <a:ext cx="2538984" cy="2464308"/>
          </a:xfrm>
          <a:prstGeom prst="rect">
            <a:avLst/>
          </a:prstGeom>
        </p:spPr>
      </p:pic>
      <p:sp>
        <p:nvSpPr>
          <p:cNvPr id="9" name="Rounded Rectangle 37"/>
          <p:cNvSpPr/>
          <p:nvPr/>
        </p:nvSpPr>
        <p:spPr>
          <a:xfrm>
            <a:off x="21336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0" name="Rounded Rectangle 37"/>
          <p:cNvSpPr/>
          <p:nvPr/>
        </p:nvSpPr>
        <p:spPr>
          <a:xfrm>
            <a:off x="51054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2" name="Rounded Rectangle 37"/>
          <p:cNvSpPr/>
          <p:nvPr/>
        </p:nvSpPr>
        <p:spPr>
          <a:xfrm>
            <a:off x="22098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13" name="Rounded Rectangle 37"/>
          <p:cNvSpPr/>
          <p:nvPr/>
        </p:nvSpPr>
        <p:spPr>
          <a:xfrm>
            <a:off x="51816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15" name="Étoile à 7 branches 14"/>
          <p:cNvSpPr/>
          <p:nvPr/>
        </p:nvSpPr>
        <p:spPr>
          <a:xfrm>
            <a:off x="4572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16" name="Étoile à 7 branches 15"/>
          <p:cNvSpPr/>
          <p:nvPr/>
        </p:nvSpPr>
        <p:spPr>
          <a:xfrm>
            <a:off x="34290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LEVEL 3 WITH END OF TUTORIAL</a:t>
            </a:r>
            <a:endParaRPr lang="en-US" sz="1200" b="1" dirty="0">
              <a:latin typeface="Copperplate Gothic Light" panose="020E0507020206020404" pitchFamily="34" charset="0"/>
            </a:endParaRPr>
          </a:p>
        </p:txBody>
      </p:sp>
      <p:sp>
        <p:nvSpPr>
          <p:cNvPr id="64" name="TextBox 91"/>
          <p:cNvSpPr txBox="1"/>
          <p:nvPr/>
        </p:nvSpPr>
        <p:spPr>
          <a:xfrm>
            <a:off x="2667000" y="304800"/>
            <a:ext cx="3429000" cy="861774"/>
          </a:xfrm>
          <a:prstGeom prst="rect">
            <a:avLst/>
          </a:prstGeom>
          <a:noFill/>
        </p:spPr>
        <p:txBody>
          <a:bodyPr wrap="square" rtlCol="0">
            <a:spAutoFit/>
          </a:bodyPr>
          <a:lstStyle/>
          <a:p>
            <a:pPr algn="ctr"/>
            <a:r>
              <a:rPr lang="en-US" sz="1000" b="1" dirty="0" smtClean="0"/>
              <a:t>3.2/ </a:t>
            </a:r>
            <a:r>
              <a:rPr lang="en-US" sz="1000" dirty="0" smtClean="0"/>
              <a:t>Score/hits/progress bar are reset. Number of coins is the remaining from Level2. BOARD is generated and the TIMER line starts decreasing. One last time, the RESHUFFLE ICON is flashing/highlighted to incentive players to click on it.</a:t>
            </a:r>
          </a:p>
          <a:p>
            <a:pPr algn="ctr"/>
            <a:endParaRPr lang="en-US" sz="1000" dirty="0"/>
          </a:p>
        </p:txBody>
      </p:sp>
      <p:sp>
        <p:nvSpPr>
          <p:cNvPr id="71" name="TextBox 91"/>
          <p:cNvSpPr txBox="1"/>
          <p:nvPr/>
        </p:nvSpPr>
        <p:spPr>
          <a:xfrm>
            <a:off x="2819400" y="3657600"/>
            <a:ext cx="3505200" cy="553998"/>
          </a:xfrm>
          <a:prstGeom prst="rect">
            <a:avLst/>
          </a:prstGeom>
          <a:noFill/>
        </p:spPr>
        <p:txBody>
          <a:bodyPr wrap="square" rtlCol="0">
            <a:spAutoFit/>
          </a:bodyPr>
          <a:lstStyle/>
          <a:p>
            <a:pPr algn="ctr"/>
            <a:r>
              <a:rPr lang="en-US" sz="1000" b="1" dirty="0" smtClean="0"/>
              <a:t>3.5/ </a:t>
            </a:r>
            <a:r>
              <a:rPr lang="en-US" sz="1000" dirty="0" smtClean="0"/>
              <a:t>the 2 icons are switched visibly during a 3 seconds period</a:t>
            </a:r>
          </a:p>
          <a:p>
            <a:pPr algn="ctr"/>
            <a:r>
              <a:rPr lang="en-US" sz="1000" dirty="0" smtClean="0"/>
              <a:t>(please design a nice “move” from one place to the other).</a:t>
            </a:r>
          </a:p>
          <a:p>
            <a:pPr algn="ctr"/>
            <a:r>
              <a:rPr lang="en-US" sz="1000" dirty="0" smtClean="0"/>
              <a:t>The message stays visible.</a:t>
            </a:r>
            <a:endParaRPr lang="en-US" sz="1000" dirty="0"/>
          </a:p>
        </p:txBody>
      </p:sp>
      <p:sp>
        <p:nvSpPr>
          <p:cNvPr id="18" name="TextBox 91"/>
          <p:cNvSpPr txBox="1"/>
          <p:nvPr/>
        </p:nvSpPr>
        <p:spPr>
          <a:xfrm>
            <a:off x="0" y="361890"/>
            <a:ext cx="2743200" cy="707886"/>
          </a:xfrm>
          <a:prstGeom prst="rect">
            <a:avLst/>
          </a:prstGeom>
          <a:noFill/>
        </p:spPr>
        <p:txBody>
          <a:bodyPr wrap="square" rtlCol="0">
            <a:spAutoFit/>
          </a:bodyPr>
          <a:lstStyle/>
          <a:p>
            <a:pPr algn="ctr"/>
            <a:r>
              <a:rPr lang="en-US" sz="1000" b="1" dirty="0" smtClean="0"/>
              <a:t>3.1/</a:t>
            </a:r>
            <a:r>
              <a:rPr lang="en-US" sz="1000" b="1" dirty="0" smtClean="0"/>
              <a:t> </a:t>
            </a:r>
            <a:r>
              <a:rPr lang="en-US" sz="1000" dirty="0" smtClean="0"/>
              <a:t>The title of the game “POPCAKE LEGEND” appears with the baker + LEVEL</a:t>
            </a:r>
            <a:r>
              <a:rPr lang="en-US" sz="1000" dirty="0" smtClean="0"/>
              <a:t> 3 </a:t>
            </a:r>
            <a:r>
              <a:rPr lang="en-US" sz="1000" dirty="0" smtClean="0"/>
              <a:t>mention + </a:t>
            </a:r>
            <a:r>
              <a:rPr lang="en-US" sz="1000" dirty="0" smtClean="0"/>
              <a:t>objectives (</a:t>
            </a:r>
            <a:r>
              <a:rPr lang="en-US" sz="1000" dirty="0" smtClean="0"/>
              <a:t>see page 11)</a:t>
            </a:r>
          </a:p>
          <a:p>
            <a:pPr algn="ctr"/>
            <a:endParaRPr lang="en-US" sz="1000" dirty="0"/>
          </a:p>
        </p:txBody>
      </p:sp>
      <p:sp>
        <p:nvSpPr>
          <p:cNvPr id="20" name="TextBox 91"/>
          <p:cNvSpPr txBox="1"/>
          <p:nvPr/>
        </p:nvSpPr>
        <p:spPr>
          <a:xfrm>
            <a:off x="6096000" y="304800"/>
            <a:ext cx="3048000" cy="707886"/>
          </a:xfrm>
          <a:prstGeom prst="rect">
            <a:avLst/>
          </a:prstGeom>
          <a:noFill/>
        </p:spPr>
        <p:txBody>
          <a:bodyPr wrap="square" rtlCol="0">
            <a:spAutoFit/>
          </a:bodyPr>
          <a:lstStyle/>
          <a:p>
            <a:pPr algn="ctr"/>
            <a:r>
              <a:rPr lang="en-US" sz="1000" b="1" dirty="0" smtClean="0"/>
              <a:t>3.3/ </a:t>
            </a:r>
            <a:r>
              <a:rPr lang="en-US" sz="1000" dirty="0" smtClean="0"/>
              <a:t>The game continues as usual until Challenge 3. After completing Challenge 3 a flashing/highlighted message appears in the Challenge &amp; Communication Zone: “BE CAREFUL! THE BOARD WILL MOVE!” </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smtClean="0"/>
              <a:t>3.4/ </a:t>
            </a:r>
            <a:r>
              <a:rPr lang="en-US" sz="1000" dirty="0" smtClean="0"/>
              <a:t>As described in the excel spreadsheet Level 3 Challenge 4, then 2 icons appears and are switched together. The message stays visible.</a:t>
            </a:r>
            <a:endParaRPr lang="en-US" sz="1000" dirty="0"/>
          </a:p>
        </p:txBody>
      </p:sp>
      <p:sp>
        <p:nvSpPr>
          <p:cNvPr id="29" name="TextBox 91"/>
          <p:cNvSpPr txBox="1"/>
          <p:nvPr/>
        </p:nvSpPr>
        <p:spPr>
          <a:xfrm>
            <a:off x="6248400" y="3560802"/>
            <a:ext cx="2895600" cy="707886"/>
          </a:xfrm>
          <a:prstGeom prst="rect">
            <a:avLst/>
          </a:prstGeom>
          <a:noFill/>
        </p:spPr>
        <p:txBody>
          <a:bodyPr wrap="square" rtlCol="0">
            <a:spAutoFit/>
          </a:bodyPr>
          <a:lstStyle/>
          <a:p>
            <a:pPr algn="ctr"/>
            <a:r>
              <a:rPr lang="en-US" sz="1000" b="1" dirty="0" smtClean="0"/>
              <a:t>3.6/ </a:t>
            </a:r>
            <a:r>
              <a:rPr lang="en-US" sz="1000" dirty="0" smtClean="0"/>
              <a:t>Icons are switched back. The message disappears and the Challenge 4 appears.</a:t>
            </a:r>
          </a:p>
          <a:p>
            <a:pPr algn="ctr"/>
            <a:r>
              <a:rPr lang="en-US" sz="1000" dirty="0" smtClean="0"/>
              <a:t>As a tutorial, the CANCEL BOARD MOVE icon is flashing to incentive player to click on it.</a:t>
            </a:r>
            <a:endParaRPr lang="en-US" sz="1000" dirty="0"/>
          </a:p>
        </p:txBody>
      </p:sp>
      <p:grpSp>
        <p:nvGrpSpPr>
          <p:cNvPr id="2" name="Grouper 30"/>
          <p:cNvGrpSpPr/>
          <p:nvPr/>
        </p:nvGrpSpPr>
        <p:grpSpPr>
          <a:xfrm>
            <a:off x="3276600" y="990600"/>
            <a:ext cx="2522845" cy="2438399"/>
            <a:chOff x="3268355" y="990600"/>
            <a:chExt cx="2522845" cy="2438399"/>
          </a:xfrm>
        </p:grpSpPr>
        <p:pic>
          <p:nvPicPr>
            <p:cNvPr id="16" name="Image 15" descr="L2 - screen 2.jpg"/>
            <p:cNvPicPr>
              <a:picLocks noChangeAspect="1"/>
            </p:cNvPicPr>
            <p:nvPr/>
          </p:nvPicPr>
          <p:blipFill>
            <a:blip r:embed="rId3"/>
            <a:stretch>
              <a:fillRect/>
            </a:stretch>
          </p:blipFill>
          <p:spPr>
            <a:xfrm>
              <a:off x="3268355" y="990600"/>
              <a:ext cx="2522845" cy="2438399"/>
            </a:xfrm>
            <a:prstGeom prst="rect">
              <a:avLst/>
            </a:prstGeom>
          </p:spPr>
        </p:pic>
        <p:pic>
          <p:nvPicPr>
            <p:cNvPr id="30" name="Image 29"/>
            <p:cNvPicPr>
              <a:picLocks noChangeAspect="1"/>
            </p:cNvPicPr>
            <p:nvPr/>
          </p:nvPicPr>
          <p:blipFill>
            <a:blip r:embed="rId4"/>
            <a:stretch>
              <a:fillRect/>
            </a:stretch>
          </p:blipFill>
          <p:spPr>
            <a:xfrm>
              <a:off x="3276600" y="1219200"/>
              <a:ext cx="457200" cy="202557"/>
            </a:xfrm>
            <a:prstGeom prst="rect">
              <a:avLst/>
            </a:prstGeom>
          </p:spPr>
        </p:pic>
      </p:grpSp>
      <p:pic>
        <p:nvPicPr>
          <p:cNvPr id="27" name="Image 26" descr="L3 - screen 3.jpg"/>
          <p:cNvPicPr>
            <a:picLocks noChangeAspect="1"/>
          </p:cNvPicPr>
          <p:nvPr/>
        </p:nvPicPr>
        <p:blipFill>
          <a:blip r:embed="rId5"/>
          <a:stretch>
            <a:fillRect/>
          </a:stretch>
        </p:blipFill>
        <p:spPr>
          <a:xfrm>
            <a:off x="6428232" y="998220"/>
            <a:ext cx="2410968" cy="2506980"/>
          </a:xfrm>
          <a:prstGeom prst="rect">
            <a:avLst/>
          </a:prstGeom>
        </p:spPr>
      </p:pic>
      <p:pic>
        <p:nvPicPr>
          <p:cNvPr id="14" name="Image 13" descr="L3 - screen 4.jpg"/>
          <p:cNvPicPr>
            <a:picLocks noChangeAspect="1"/>
          </p:cNvPicPr>
          <p:nvPr/>
        </p:nvPicPr>
        <p:blipFill>
          <a:blip r:embed="rId6"/>
          <a:stretch>
            <a:fillRect/>
          </a:stretch>
        </p:blipFill>
        <p:spPr>
          <a:xfrm>
            <a:off x="256032" y="4274820"/>
            <a:ext cx="2410968" cy="2506980"/>
          </a:xfrm>
          <a:prstGeom prst="rect">
            <a:avLst/>
          </a:prstGeom>
        </p:spPr>
      </p:pic>
      <p:pic>
        <p:nvPicPr>
          <p:cNvPr id="15" name="Image 14" descr="L3 - screen 5.jpg"/>
          <p:cNvPicPr>
            <a:picLocks noChangeAspect="1"/>
          </p:cNvPicPr>
          <p:nvPr/>
        </p:nvPicPr>
        <p:blipFill>
          <a:blip r:embed="rId7"/>
          <a:stretch>
            <a:fillRect/>
          </a:stretch>
        </p:blipFill>
        <p:spPr>
          <a:xfrm>
            <a:off x="3227832" y="4267200"/>
            <a:ext cx="2410968" cy="2506980"/>
          </a:xfrm>
          <a:prstGeom prst="rect">
            <a:avLst/>
          </a:prstGeom>
        </p:spPr>
      </p:pic>
      <p:pic>
        <p:nvPicPr>
          <p:cNvPr id="19" name="Image 18" descr="L3 - screen 6.jpg"/>
          <p:cNvPicPr>
            <a:picLocks noChangeAspect="1"/>
          </p:cNvPicPr>
          <p:nvPr/>
        </p:nvPicPr>
        <p:blipFill>
          <a:blip r:embed="rId8"/>
          <a:stretch>
            <a:fillRect/>
          </a:stretch>
        </p:blipFill>
        <p:spPr>
          <a:xfrm>
            <a:off x="6400800" y="4267200"/>
            <a:ext cx="2538984" cy="2464308"/>
          </a:xfrm>
          <a:prstGeom prst="rect">
            <a:avLst/>
          </a:prstGeom>
        </p:spPr>
      </p:pic>
      <p:sp>
        <p:nvSpPr>
          <p:cNvPr id="21" name="Flèche courbée vers la gauche 20"/>
          <p:cNvSpPr/>
          <p:nvPr/>
        </p:nvSpPr>
        <p:spPr>
          <a:xfrm rot="2812512">
            <a:off x="1469831" y="4997872"/>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2" name="Flèche courbée vers la gauche 21"/>
          <p:cNvSpPr/>
          <p:nvPr/>
        </p:nvSpPr>
        <p:spPr>
          <a:xfrm rot="13904317">
            <a:off x="989240" y="4419381"/>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3" name="Flèche courbée vers la gauche 22"/>
          <p:cNvSpPr/>
          <p:nvPr/>
        </p:nvSpPr>
        <p:spPr>
          <a:xfrm rot="2812512">
            <a:off x="4500664" y="4981953"/>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5" name="Flèche courbée vers la gauche 24"/>
          <p:cNvSpPr/>
          <p:nvPr/>
        </p:nvSpPr>
        <p:spPr>
          <a:xfrm rot="13904317">
            <a:off x="4020073" y="4403462"/>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6" name="Rounded Rectangle 37"/>
          <p:cNvSpPr/>
          <p:nvPr/>
        </p:nvSpPr>
        <p:spPr>
          <a:xfrm rot="16200000">
            <a:off x="57150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28" name="Rounded Rectangle 37"/>
          <p:cNvSpPr/>
          <p:nvPr/>
        </p:nvSpPr>
        <p:spPr>
          <a:xfrm rot="16200000">
            <a:off x="57150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31" name="Rounded Rectangle 37"/>
          <p:cNvSpPr/>
          <p:nvPr/>
        </p:nvSpPr>
        <p:spPr>
          <a:xfrm>
            <a:off x="2209800" y="42672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2" name="Rounded Rectangle 37"/>
          <p:cNvSpPr/>
          <p:nvPr/>
        </p:nvSpPr>
        <p:spPr>
          <a:xfrm>
            <a:off x="5181600" y="42672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3" name="Rounded Rectangle 37"/>
          <p:cNvSpPr/>
          <p:nvPr/>
        </p:nvSpPr>
        <p:spPr>
          <a:xfrm>
            <a:off x="8305800" y="42672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5" name="Rounded Rectangle 37"/>
          <p:cNvSpPr/>
          <p:nvPr/>
        </p:nvSpPr>
        <p:spPr>
          <a:xfrm>
            <a:off x="51816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6" name="Rounded Rectangle 37"/>
          <p:cNvSpPr/>
          <p:nvPr/>
        </p:nvSpPr>
        <p:spPr>
          <a:xfrm>
            <a:off x="8382000" y="9906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37" name="Étoile à 7 branches 36"/>
          <p:cNvSpPr/>
          <p:nvPr/>
        </p:nvSpPr>
        <p:spPr>
          <a:xfrm>
            <a:off x="5334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8" name="Étoile à 7 branches 37"/>
          <p:cNvSpPr/>
          <p:nvPr/>
        </p:nvSpPr>
        <p:spPr>
          <a:xfrm>
            <a:off x="35052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39" name="Étoile à 7 branches 38"/>
          <p:cNvSpPr/>
          <p:nvPr/>
        </p:nvSpPr>
        <p:spPr>
          <a:xfrm>
            <a:off x="6629400" y="44958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1" name="Étoile à 7 branches 40"/>
          <p:cNvSpPr/>
          <p:nvPr/>
        </p:nvSpPr>
        <p:spPr>
          <a:xfrm>
            <a:off x="33528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2" name="Étoile à 7 branches 41"/>
          <p:cNvSpPr/>
          <p:nvPr/>
        </p:nvSpPr>
        <p:spPr>
          <a:xfrm>
            <a:off x="6705600" y="12192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3" name="Rounded Rectangle 37"/>
          <p:cNvSpPr/>
          <p:nvPr/>
        </p:nvSpPr>
        <p:spPr>
          <a:xfrm>
            <a:off x="22860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44" name="Rounded Rectangle 37"/>
          <p:cNvSpPr/>
          <p:nvPr/>
        </p:nvSpPr>
        <p:spPr>
          <a:xfrm>
            <a:off x="52578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45" name="Rounded Rectangle 37"/>
          <p:cNvSpPr/>
          <p:nvPr/>
        </p:nvSpPr>
        <p:spPr>
          <a:xfrm>
            <a:off x="8458200" y="63246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47" name="Rounded Rectangle 37"/>
          <p:cNvSpPr/>
          <p:nvPr/>
        </p:nvSpPr>
        <p:spPr>
          <a:xfrm>
            <a:off x="53340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48" name="Rounded Rectangle 37"/>
          <p:cNvSpPr/>
          <p:nvPr/>
        </p:nvSpPr>
        <p:spPr>
          <a:xfrm>
            <a:off x="8458200" y="30480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pic>
        <p:nvPicPr>
          <p:cNvPr id="40" name="Image 39" descr="baker WG.tiff"/>
          <p:cNvPicPr>
            <a:picLocks noChangeAspect="1"/>
          </p:cNvPicPr>
          <p:nvPr/>
        </p:nvPicPr>
        <p:blipFill>
          <a:blip r:embed="rId9"/>
          <a:stretch>
            <a:fillRect/>
          </a:stretch>
        </p:blipFill>
        <p:spPr>
          <a:xfrm>
            <a:off x="1100640" y="1210096"/>
            <a:ext cx="880560" cy="1114004"/>
          </a:xfrm>
          <a:prstGeom prst="rect">
            <a:avLst/>
          </a:prstGeom>
        </p:spPr>
      </p:pic>
      <p:pic>
        <p:nvPicPr>
          <p:cNvPr id="46" name="Image 45" descr="ardoise1.gif"/>
          <p:cNvPicPr>
            <a:picLocks noChangeAspect="1"/>
          </p:cNvPicPr>
          <p:nvPr/>
        </p:nvPicPr>
        <p:blipFill>
          <a:blip r:embed="rId10"/>
          <a:stretch>
            <a:fillRect/>
          </a:stretch>
        </p:blipFill>
        <p:spPr>
          <a:xfrm flipH="1">
            <a:off x="762000" y="1905000"/>
            <a:ext cx="1447800" cy="14859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 name="TextBox 91"/>
          <p:cNvSpPr txBox="1"/>
          <p:nvPr/>
        </p:nvSpPr>
        <p:spPr>
          <a:xfrm>
            <a:off x="2667000" y="304800"/>
            <a:ext cx="3429000" cy="553998"/>
          </a:xfrm>
          <a:prstGeom prst="rect">
            <a:avLst/>
          </a:prstGeom>
          <a:noFill/>
        </p:spPr>
        <p:txBody>
          <a:bodyPr wrap="square" rtlCol="0">
            <a:spAutoFit/>
          </a:bodyPr>
          <a:lstStyle/>
          <a:p>
            <a:pPr algn="ctr"/>
            <a:r>
              <a:rPr lang="en-US" sz="1000" b="1" dirty="0" smtClean="0"/>
              <a:t>3.8/ </a:t>
            </a:r>
            <a:r>
              <a:rPr lang="en-US" sz="1000" dirty="0" smtClean="0"/>
              <a:t>Then the 2 icons are moving back to their original place. The 2 icons will then disappear. The whole move should take 3 seconds. The Challenge 4 stays the same.</a:t>
            </a:r>
            <a:endParaRPr lang="en-US" sz="1000" dirty="0"/>
          </a:p>
        </p:txBody>
      </p:sp>
      <p:sp>
        <p:nvSpPr>
          <p:cNvPr id="18" name="TextBox 91"/>
          <p:cNvSpPr txBox="1"/>
          <p:nvPr/>
        </p:nvSpPr>
        <p:spPr>
          <a:xfrm>
            <a:off x="0" y="361890"/>
            <a:ext cx="2743200" cy="553998"/>
          </a:xfrm>
          <a:prstGeom prst="rect">
            <a:avLst/>
          </a:prstGeom>
          <a:noFill/>
        </p:spPr>
        <p:txBody>
          <a:bodyPr wrap="square" rtlCol="0">
            <a:spAutoFit/>
          </a:bodyPr>
          <a:lstStyle/>
          <a:p>
            <a:pPr algn="ctr"/>
            <a:r>
              <a:rPr lang="en-US" sz="1000" b="1" dirty="0" smtClean="0"/>
              <a:t>3.7/ </a:t>
            </a:r>
            <a:r>
              <a:rPr lang="en-US" sz="1000" dirty="0" smtClean="0"/>
              <a:t>If the player click on CANCEL BOARD MOVE, then coins are decreased by -5. The 2 moving icons reappears.</a:t>
            </a:r>
            <a:endParaRPr lang="en-US" sz="1000" dirty="0"/>
          </a:p>
        </p:txBody>
      </p:sp>
      <p:pic>
        <p:nvPicPr>
          <p:cNvPr id="21" name="Image 20" descr="L3 - screen 7.jpg"/>
          <p:cNvPicPr>
            <a:picLocks noChangeAspect="1"/>
          </p:cNvPicPr>
          <p:nvPr/>
        </p:nvPicPr>
        <p:blipFill>
          <a:blip r:embed="rId3"/>
          <a:stretch>
            <a:fillRect/>
          </a:stretch>
        </p:blipFill>
        <p:spPr>
          <a:xfrm>
            <a:off x="509016" y="914400"/>
            <a:ext cx="2538984" cy="2464308"/>
          </a:xfrm>
          <a:prstGeom prst="rect">
            <a:avLst/>
          </a:prstGeom>
        </p:spPr>
      </p:pic>
      <p:pic>
        <p:nvPicPr>
          <p:cNvPr id="22" name="Image 21" descr="L3 - screen 8.jpg"/>
          <p:cNvPicPr>
            <a:picLocks noChangeAspect="1"/>
          </p:cNvPicPr>
          <p:nvPr/>
        </p:nvPicPr>
        <p:blipFill>
          <a:blip r:embed="rId4"/>
          <a:stretch>
            <a:fillRect/>
          </a:stretch>
        </p:blipFill>
        <p:spPr>
          <a:xfrm>
            <a:off x="3404616" y="914400"/>
            <a:ext cx="2538984" cy="2464308"/>
          </a:xfrm>
          <a:prstGeom prst="rect">
            <a:avLst/>
          </a:prstGeom>
        </p:spPr>
      </p:pic>
      <p:sp>
        <p:nvSpPr>
          <p:cNvPr id="23" name="TextBox 91"/>
          <p:cNvSpPr txBox="1"/>
          <p:nvPr/>
        </p:nvSpPr>
        <p:spPr>
          <a:xfrm>
            <a:off x="6096000" y="304800"/>
            <a:ext cx="3048000" cy="3323987"/>
          </a:xfrm>
          <a:prstGeom prst="rect">
            <a:avLst/>
          </a:prstGeom>
          <a:noFill/>
        </p:spPr>
        <p:txBody>
          <a:bodyPr wrap="square" rtlCol="0">
            <a:spAutoFit/>
          </a:bodyPr>
          <a:lstStyle/>
          <a:p>
            <a:pPr algn="ctr"/>
            <a:r>
              <a:rPr lang="en-US" sz="1000" b="1" dirty="0" smtClean="0"/>
              <a:t>3.9/ </a:t>
            </a:r>
            <a:r>
              <a:rPr lang="en-US" sz="1000" dirty="0" smtClean="0"/>
              <a:t>The game continues as usual until Challenge 6. At Challenge 7 the board will do a new move (please refer to excel).</a:t>
            </a:r>
          </a:p>
          <a:p>
            <a:pPr algn="ctr"/>
            <a:endParaRPr lang="en-US" sz="1000" dirty="0" smtClean="0"/>
          </a:p>
          <a:p>
            <a:pPr algn="ctr"/>
            <a:r>
              <a:rPr lang="en-US" sz="1000" dirty="0" smtClean="0"/>
              <a:t>Please apply the same exact methodology as previously described from step 3.3 to step 3.8</a:t>
            </a:r>
          </a:p>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IS A TUTORIAL MODE WHERE THE PLAYER IS ONLY INCENTIVED TO CLICK ON THE FLASHING ICONS BUT NEVER FORCED TO DO SO. IF THE PLAYER DECIDES NOT TO CLICK THEN THE GAMEPLAY CONTINUES AS USUAL </a:t>
            </a:r>
            <a:r>
              <a:rPr lang="en-US" sz="1000" b="1" u="sng" dirty="0" smtClean="0">
                <a:solidFill>
                  <a:srgbClr val="FF0000"/>
                </a:solidFill>
              </a:rPr>
              <a:t>BUT THE BUTTON CONTINUES TO FLASH UNTIL CLICKED ON</a:t>
            </a:r>
            <a:r>
              <a:rPr lang="en-US" sz="1000" dirty="0" smtClean="0">
                <a:solidFill>
                  <a:srgbClr val="FF0000"/>
                </a:solidFill>
              </a:rPr>
              <a:t>.</a:t>
            </a:r>
          </a:p>
          <a:p>
            <a:pPr algn="ctr"/>
            <a:endParaRPr lang="en-US" sz="1000" dirty="0" smtClean="0">
              <a:solidFill>
                <a:srgbClr val="FF0000"/>
              </a:solidFill>
            </a:endParaRPr>
          </a:p>
          <a:p>
            <a:pPr algn="ctr"/>
            <a:r>
              <a:rPr lang="en-US" sz="1000" dirty="0" smtClean="0">
                <a:solidFill>
                  <a:srgbClr val="FF0000"/>
                </a:solidFill>
              </a:rPr>
              <a:t>AS REAL MONEY WILL BE INVOLVED IN THE GAME, A CONFIRMATION BUTTON WITH PRICE MIGHT BE NEEDED FOR ALL 4 MONETIZATION BUTTONS. I WILL STUDY HOW TO INCORPORATE SMOOTHLY.</a:t>
            </a:r>
          </a:p>
          <a:p>
            <a:pPr algn="ctr"/>
            <a:endParaRPr lang="en-US" sz="1000" dirty="0"/>
          </a:p>
        </p:txBody>
      </p:sp>
      <p:sp>
        <p:nvSpPr>
          <p:cNvPr id="8" name="Flèche courbée vers la gauche 7"/>
          <p:cNvSpPr/>
          <p:nvPr/>
        </p:nvSpPr>
        <p:spPr>
          <a:xfrm rot="2812512">
            <a:off x="1681264" y="1629153"/>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Flèche courbée vers la gauche 8"/>
          <p:cNvSpPr/>
          <p:nvPr/>
        </p:nvSpPr>
        <p:spPr>
          <a:xfrm rot="13904317">
            <a:off x="1200673" y="1050662"/>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Flèche courbée vers la gauche 9"/>
          <p:cNvSpPr/>
          <p:nvPr/>
        </p:nvSpPr>
        <p:spPr>
          <a:xfrm rot="2812512">
            <a:off x="4500664" y="1629152"/>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1" name="Flèche courbée vers la gauche 10"/>
          <p:cNvSpPr/>
          <p:nvPr/>
        </p:nvSpPr>
        <p:spPr>
          <a:xfrm rot="13904317">
            <a:off x="4020073" y="1050661"/>
            <a:ext cx="400887" cy="1311757"/>
          </a:xfrm>
          <a:prstGeom prst="curved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2" name="Rounded Rectangle 37"/>
          <p:cNvSpPr/>
          <p:nvPr/>
        </p:nvSpPr>
        <p:spPr>
          <a:xfrm rot="16200000">
            <a:off x="-76200" y="2362200"/>
            <a:ext cx="685800" cy="381000"/>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3" name="Rounded Rectangle 37"/>
          <p:cNvSpPr/>
          <p:nvPr/>
        </p:nvSpPr>
        <p:spPr>
          <a:xfrm rot="16200000">
            <a:off x="-76200" y="1524000"/>
            <a:ext cx="685800" cy="381000"/>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14" name="Rounded Rectangle 37"/>
          <p:cNvSpPr/>
          <p:nvPr/>
        </p:nvSpPr>
        <p:spPr>
          <a:xfrm>
            <a:off x="2438400" y="914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5" name="Rounded Rectangle 37"/>
          <p:cNvSpPr/>
          <p:nvPr/>
        </p:nvSpPr>
        <p:spPr>
          <a:xfrm>
            <a:off x="5334000" y="914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17" name="Étoile à 7 branches 16"/>
          <p:cNvSpPr/>
          <p:nvPr/>
        </p:nvSpPr>
        <p:spPr>
          <a:xfrm>
            <a:off x="838200" y="1143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19" name="Étoile à 7 branches 18"/>
          <p:cNvSpPr/>
          <p:nvPr/>
        </p:nvSpPr>
        <p:spPr>
          <a:xfrm>
            <a:off x="3733800" y="1143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24" name="Rounded Rectangle 37"/>
          <p:cNvSpPr/>
          <p:nvPr/>
        </p:nvSpPr>
        <p:spPr>
          <a:xfrm>
            <a:off x="25146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25" name="Rounded Rectangle 37"/>
          <p:cNvSpPr/>
          <p:nvPr/>
        </p:nvSpPr>
        <p:spPr>
          <a:xfrm>
            <a:off x="54102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Rounded Rectangle 37"/>
          <p:cNvSpPr/>
          <p:nvPr/>
        </p:nvSpPr>
        <p:spPr>
          <a:xfrm>
            <a:off x="0" y="0"/>
            <a:ext cx="9144000" cy="30480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opperplate Gothic Light" panose="020E0507020206020404" pitchFamily="34" charset="0"/>
              </a:rPr>
              <a:t>MONETIZATIONS BUTTONS + PURCHASE CONFIRMATION BUTTONS  </a:t>
            </a:r>
            <a:endParaRPr lang="en-US" sz="1200" b="1" dirty="0">
              <a:latin typeface="Copperplate Gothic Light" panose="020E0507020206020404" pitchFamily="34" charset="0"/>
            </a:endParaRPr>
          </a:p>
        </p:txBody>
      </p:sp>
      <p:sp>
        <p:nvSpPr>
          <p:cNvPr id="64" name="TextBox 91"/>
          <p:cNvSpPr txBox="1"/>
          <p:nvPr/>
        </p:nvSpPr>
        <p:spPr>
          <a:xfrm>
            <a:off x="2667000" y="304800"/>
            <a:ext cx="3276600" cy="400110"/>
          </a:xfrm>
          <a:prstGeom prst="rect">
            <a:avLst/>
          </a:prstGeom>
          <a:noFill/>
        </p:spPr>
        <p:txBody>
          <a:bodyPr wrap="square" rtlCol="0">
            <a:spAutoFit/>
          </a:bodyPr>
          <a:lstStyle/>
          <a:p>
            <a:pPr algn="ctr"/>
            <a:r>
              <a:rPr lang="en-US" sz="1000" b="1" dirty="0" smtClean="0"/>
              <a:t>HITS) </a:t>
            </a:r>
            <a:r>
              <a:rPr lang="en-US" sz="1000" dirty="0" smtClean="0"/>
              <a:t>On any level</a:t>
            </a:r>
            <a:r>
              <a:rPr lang="en-US" sz="1000" b="1" dirty="0" smtClean="0"/>
              <a:t>, </a:t>
            </a:r>
            <a:r>
              <a:rPr lang="en-US" sz="1000" dirty="0" smtClean="0"/>
              <a:t>When the number of HITS reach 5, then the counter starts flashing to warn the player</a:t>
            </a:r>
            <a:endParaRPr lang="en-US" sz="1000" dirty="0"/>
          </a:p>
        </p:txBody>
      </p:sp>
      <p:sp>
        <p:nvSpPr>
          <p:cNvPr id="71" name="TextBox 91"/>
          <p:cNvSpPr txBox="1"/>
          <p:nvPr/>
        </p:nvSpPr>
        <p:spPr>
          <a:xfrm>
            <a:off x="2819400" y="3581400"/>
            <a:ext cx="3505200" cy="553998"/>
          </a:xfrm>
          <a:prstGeom prst="rect">
            <a:avLst/>
          </a:prstGeom>
          <a:noFill/>
        </p:spPr>
        <p:txBody>
          <a:bodyPr wrap="square" rtlCol="0">
            <a:spAutoFit/>
          </a:bodyPr>
          <a:lstStyle/>
          <a:p>
            <a:pPr algn="ctr"/>
            <a:r>
              <a:rPr lang="en-US" sz="1000" b="1" dirty="0" smtClean="0"/>
              <a:t>LIVES) </a:t>
            </a:r>
            <a:r>
              <a:rPr lang="en-US" sz="1000" dirty="0" smtClean="0"/>
              <a:t>If the player does not purchase hits, then he looses 1 life, </a:t>
            </a:r>
            <a:r>
              <a:rPr lang="en-US" sz="1000" dirty="0" err="1" smtClean="0"/>
              <a:t>cf</a:t>
            </a:r>
            <a:r>
              <a:rPr lang="en-US" sz="1000" dirty="0" smtClean="0"/>
              <a:t> communication zone + encouraging message. The game restarts at the BEGINNING of the Level where the player lost.</a:t>
            </a:r>
            <a:endParaRPr lang="en-US" sz="1000" dirty="0"/>
          </a:p>
        </p:txBody>
      </p:sp>
      <p:sp>
        <p:nvSpPr>
          <p:cNvPr id="24" name="TextBox 91"/>
          <p:cNvSpPr txBox="1"/>
          <p:nvPr/>
        </p:nvSpPr>
        <p:spPr>
          <a:xfrm>
            <a:off x="0" y="3635514"/>
            <a:ext cx="2895600" cy="553998"/>
          </a:xfrm>
          <a:prstGeom prst="rect">
            <a:avLst/>
          </a:prstGeom>
          <a:noFill/>
        </p:spPr>
        <p:txBody>
          <a:bodyPr wrap="square" rtlCol="0">
            <a:spAutoFit/>
          </a:bodyPr>
          <a:lstStyle/>
          <a:p>
            <a:pPr algn="ctr"/>
            <a:r>
              <a:rPr lang="en-US" sz="1000" b="1" dirty="0" err="1" smtClean="0"/>
              <a:t>HITS.c</a:t>
            </a:r>
            <a:r>
              <a:rPr lang="en-US" sz="1000" b="1" dirty="0" smtClean="0"/>
              <a:t>/ </a:t>
            </a:r>
            <a:r>
              <a:rPr lang="en-US" sz="1000" dirty="0" smtClean="0"/>
              <a:t>If the player purchases 15 extra hits, then he continues the game where it stopped with +15 hits and -5 coins</a:t>
            </a:r>
            <a:endParaRPr lang="en-US" sz="1000" dirty="0"/>
          </a:p>
        </p:txBody>
      </p:sp>
      <p:sp>
        <p:nvSpPr>
          <p:cNvPr id="21" name="TextBox 91"/>
          <p:cNvSpPr txBox="1"/>
          <p:nvPr/>
        </p:nvSpPr>
        <p:spPr>
          <a:xfrm>
            <a:off x="0" y="304800"/>
            <a:ext cx="3048000" cy="1785104"/>
          </a:xfrm>
          <a:prstGeom prst="rect">
            <a:avLst/>
          </a:prstGeom>
          <a:noFill/>
        </p:spPr>
        <p:txBody>
          <a:bodyPr wrap="square" rtlCol="0">
            <a:spAutoFit/>
          </a:bodyPr>
          <a:lstStyle/>
          <a:p>
            <a:pPr algn="ctr"/>
            <a:endParaRPr lang="en-US" sz="1000" dirty="0" smtClean="0"/>
          </a:p>
          <a:p>
            <a:pPr algn="ctr"/>
            <a:r>
              <a:rPr lang="en-US" sz="1000" b="1" u="sng" dirty="0" smtClean="0">
                <a:solidFill>
                  <a:srgbClr val="FF0000"/>
                </a:solidFill>
              </a:rPr>
              <a:t>IMPORTANT NOTE:</a:t>
            </a:r>
          </a:p>
          <a:p>
            <a:pPr algn="ctr"/>
            <a:endParaRPr lang="en-US" sz="1000" dirty="0" smtClean="0"/>
          </a:p>
          <a:p>
            <a:pPr algn="ctr"/>
            <a:r>
              <a:rPr lang="en-US" sz="1000" dirty="0" smtClean="0">
                <a:solidFill>
                  <a:srgbClr val="FF0000"/>
                </a:solidFill>
              </a:rPr>
              <a:t>THIS SECTION APPLIES TO ALL LEVELS FOR:</a:t>
            </a:r>
          </a:p>
          <a:p>
            <a:pPr algn="ctr">
              <a:buFontTx/>
              <a:buChar char="-"/>
            </a:pPr>
            <a:r>
              <a:rPr lang="en-US" sz="1000" dirty="0" smtClean="0">
                <a:solidFill>
                  <a:srgbClr val="FF0000"/>
                </a:solidFill>
              </a:rPr>
              <a:t> Hit system</a:t>
            </a:r>
          </a:p>
          <a:p>
            <a:pPr algn="ctr">
              <a:buFontTx/>
              <a:buChar char="-"/>
            </a:pPr>
            <a:r>
              <a:rPr lang="en-US" sz="1000" dirty="0" smtClean="0">
                <a:solidFill>
                  <a:srgbClr val="FF0000"/>
                </a:solidFill>
              </a:rPr>
              <a:t> Lives system</a:t>
            </a:r>
          </a:p>
          <a:p>
            <a:pPr algn="ctr">
              <a:buFontTx/>
              <a:buChar char="-"/>
            </a:pPr>
            <a:r>
              <a:rPr lang="en-US" sz="1000" dirty="0" smtClean="0">
                <a:solidFill>
                  <a:srgbClr val="FF0000"/>
                </a:solidFill>
              </a:rPr>
              <a:t> Monetization buttons</a:t>
            </a:r>
          </a:p>
          <a:p>
            <a:pPr algn="ctr">
              <a:buFontTx/>
              <a:buChar char="-"/>
            </a:pPr>
            <a:endParaRPr lang="en-US" sz="1000" dirty="0" smtClean="0">
              <a:solidFill>
                <a:srgbClr val="FF0000"/>
              </a:solidFill>
            </a:endParaRPr>
          </a:p>
          <a:p>
            <a:pPr algn="ctr"/>
            <a:r>
              <a:rPr lang="en-US" sz="1000" dirty="0" smtClean="0">
                <a:solidFill>
                  <a:srgbClr val="FF0000"/>
                </a:solidFill>
              </a:rPr>
              <a:t>THE GENERAL PRINCIPLE IS THAT FOR ANY PAYMENT WITH CHOCOLATE COINS THE PURCHASE SHOULD BE CONFIRMED BY CLICKING YES OR NO</a:t>
            </a:r>
            <a:endParaRPr lang="en-US" sz="1000" dirty="0"/>
          </a:p>
        </p:txBody>
      </p:sp>
      <p:pic>
        <p:nvPicPr>
          <p:cNvPr id="22" name="Image 21" descr="All Level - screen hits.jpg"/>
          <p:cNvPicPr>
            <a:picLocks noChangeAspect="1"/>
          </p:cNvPicPr>
          <p:nvPr/>
        </p:nvPicPr>
        <p:blipFill>
          <a:blip r:embed="rId3"/>
          <a:stretch>
            <a:fillRect/>
          </a:stretch>
        </p:blipFill>
        <p:spPr>
          <a:xfrm>
            <a:off x="3200400" y="792480"/>
            <a:ext cx="2410968" cy="2560320"/>
          </a:xfrm>
          <a:prstGeom prst="rect">
            <a:avLst/>
          </a:prstGeom>
        </p:spPr>
      </p:pic>
      <p:sp>
        <p:nvSpPr>
          <p:cNvPr id="23" name="TextBox 91"/>
          <p:cNvSpPr txBox="1"/>
          <p:nvPr/>
        </p:nvSpPr>
        <p:spPr>
          <a:xfrm>
            <a:off x="5867400" y="304800"/>
            <a:ext cx="3200400" cy="553998"/>
          </a:xfrm>
          <a:prstGeom prst="rect">
            <a:avLst/>
          </a:prstGeom>
          <a:noFill/>
        </p:spPr>
        <p:txBody>
          <a:bodyPr wrap="square" rtlCol="0">
            <a:spAutoFit/>
          </a:bodyPr>
          <a:lstStyle/>
          <a:p>
            <a:pPr algn="ctr"/>
            <a:r>
              <a:rPr lang="en-US" sz="1000" b="1" dirty="0" smtClean="0"/>
              <a:t>HITS) </a:t>
            </a:r>
            <a:r>
              <a:rPr lang="en-US" sz="1000" dirty="0" smtClean="0"/>
              <a:t>When HITS reach 0, a message + confirmation buttons appear in the COMMUNICATION ZONE. Costs 5 coins for 15 hits+15 seconds</a:t>
            </a:r>
            <a:endParaRPr lang="en-US" sz="1000" dirty="0"/>
          </a:p>
        </p:txBody>
      </p:sp>
      <p:pic>
        <p:nvPicPr>
          <p:cNvPr id="26" name="Image 25" descr="All Level - screen hits 3.jpg"/>
          <p:cNvPicPr>
            <a:picLocks noChangeAspect="1"/>
          </p:cNvPicPr>
          <p:nvPr/>
        </p:nvPicPr>
        <p:blipFill>
          <a:blip r:embed="rId4"/>
          <a:stretch>
            <a:fillRect/>
          </a:stretch>
        </p:blipFill>
        <p:spPr>
          <a:xfrm>
            <a:off x="332232" y="4221480"/>
            <a:ext cx="2410968" cy="2560320"/>
          </a:xfrm>
          <a:prstGeom prst="rect">
            <a:avLst/>
          </a:prstGeom>
        </p:spPr>
      </p:pic>
      <p:pic>
        <p:nvPicPr>
          <p:cNvPr id="28" name="Image 27" descr="All Level - screen hits 4.jpg"/>
          <p:cNvPicPr>
            <a:picLocks noChangeAspect="1"/>
          </p:cNvPicPr>
          <p:nvPr/>
        </p:nvPicPr>
        <p:blipFill>
          <a:blip r:embed="rId5"/>
          <a:stretch>
            <a:fillRect/>
          </a:stretch>
        </p:blipFill>
        <p:spPr>
          <a:xfrm>
            <a:off x="3304032" y="4221480"/>
            <a:ext cx="2410968" cy="2560320"/>
          </a:xfrm>
          <a:prstGeom prst="rect">
            <a:avLst/>
          </a:prstGeom>
        </p:spPr>
      </p:pic>
      <p:pic>
        <p:nvPicPr>
          <p:cNvPr id="12" name="Image 11" descr="All Level - screen hits 2.jpg"/>
          <p:cNvPicPr>
            <a:picLocks noChangeAspect="1"/>
          </p:cNvPicPr>
          <p:nvPr/>
        </p:nvPicPr>
        <p:blipFill>
          <a:blip r:embed="rId6"/>
          <a:stretch>
            <a:fillRect/>
          </a:stretch>
        </p:blipFill>
        <p:spPr>
          <a:xfrm>
            <a:off x="6352032" y="792480"/>
            <a:ext cx="2410968" cy="2560320"/>
          </a:xfrm>
          <a:prstGeom prst="rect">
            <a:avLst/>
          </a:prstGeom>
        </p:spPr>
      </p:pic>
      <p:sp>
        <p:nvSpPr>
          <p:cNvPr id="15" name="TextBox 91"/>
          <p:cNvSpPr txBox="1"/>
          <p:nvPr/>
        </p:nvSpPr>
        <p:spPr>
          <a:xfrm>
            <a:off x="6172200" y="3581400"/>
            <a:ext cx="2819400" cy="400110"/>
          </a:xfrm>
          <a:prstGeom prst="rect">
            <a:avLst/>
          </a:prstGeom>
          <a:noFill/>
        </p:spPr>
        <p:txBody>
          <a:bodyPr wrap="square" rtlCol="0">
            <a:spAutoFit/>
          </a:bodyPr>
          <a:lstStyle/>
          <a:p>
            <a:pPr algn="ctr"/>
            <a:r>
              <a:rPr lang="en-US" sz="1000" b="1" dirty="0" smtClean="0"/>
              <a:t>OTHERS) </a:t>
            </a:r>
            <a:r>
              <a:rPr lang="en-US" sz="1000" dirty="0" smtClean="0"/>
              <a:t>Each confirmation messages should be different, according to each monetization button.</a:t>
            </a:r>
            <a:endParaRPr lang="en-US" sz="1000" dirty="0"/>
          </a:p>
        </p:txBody>
      </p:sp>
      <p:sp>
        <p:nvSpPr>
          <p:cNvPr id="16" name="Bulle rectangulaire à coins arrondis 15"/>
          <p:cNvSpPr/>
          <p:nvPr/>
        </p:nvSpPr>
        <p:spPr>
          <a:xfrm>
            <a:off x="6477000" y="52578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WATCH THE BOARD 3 SECONDS</a:t>
            </a:r>
          </a:p>
          <a:p>
            <a:pPr algn="ctr"/>
            <a:r>
              <a:rPr lang="fr-FR" sz="900" b="1" dirty="0" smtClean="0">
                <a:solidFill>
                  <a:srgbClr val="FF6600"/>
                </a:solidFill>
                <a:latin typeface="Copperplate Gothic Light" panose="020E0507020206020404" pitchFamily="34" charset="0"/>
              </a:rPr>
              <a:t>FOR 3 COINS ?</a:t>
            </a:r>
          </a:p>
          <a:p>
            <a:pPr algn="ctr"/>
            <a:endParaRPr lang="fr-FR" sz="1400" b="1" dirty="0" smtClean="0">
              <a:solidFill>
                <a:srgbClr val="FF6600"/>
              </a:solidFill>
              <a:latin typeface="Copperplate Gothic Light" panose="020E0507020206020404" pitchFamily="34" charset="0"/>
            </a:endParaRPr>
          </a:p>
        </p:txBody>
      </p:sp>
      <p:sp>
        <p:nvSpPr>
          <p:cNvPr id="17" name="Rounded Rectangle 37"/>
          <p:cNvSpPr/>
          <p:nvPr/>
        </p:nvSpPr>
        <p:spPr>
          <a:xfrm>
            <a:off x="7121236" y="55626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18" name="Rounded Rectangle 37"/>
          <p:cNvSpPr/>
          <p:nvPr/>
        </p:nvSpPr>
        <p:spPr>
          <a:xfrm>
            <a:off x="7772400" y="55626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29" name="Bulle rectangulaire à coins arrondis 28"/>
          <p:cNvSpPr/>
          <p:nvPr/>
        </p:nvSpPr>
        <p:spPr>
          <a:xfrm>
            <a:off x="6477000" y="57912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CANCEL BOARD MOVE</a:t>
            </a:r>
          </a:p>
          <a:p>
            <a:pPr algn="ctr"/>
            <a:r>
              <a:rPr lang="fr-FR" sz="900" b="1" dirty="0" smtClean="0">
                <a:solidFill>
                  <a:srgbClr val="FF6600"/>
                </a:solidFill>
                <a:latin typeface="Copperplate Gothic Light" panose="020E0507020206020404" pitchFamily="34" charset="0"/>
              </a:rPr>
              <a:t>FOR 5 COINS ?</a:t>
            </a:r>
          </a:p>
          <a:p>
            <a:pPr algn="ctr"/>
            <a:endParaRPr lang="fr-FR" sz="1400" b="1" dirty="0" smtClean="0">
              <a:solidFill>
                <a:srgbClr val="FF6600"/>
              </a:solidFill>
              <a:latin typeface="Copperplate Gothic Light" panose="020E0507020206020404" pitchFamily="34" charset="0"/>
            </a:endParaRPr>
          </a:p>
        </p:txBody>
      </p:sp>
      <p:sp>
        <p:nvSpPr>
          <p:cNvPr id="30" name="Rounded Rectangle 37"/>
          <p:cNvSpPr/>
          <p:nvPr/>
        </p:nvSpPr>
        <p:spPr>
          <a:xfrm>
            <a:off x="7121236" y="60960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31" name="Rounded Rectangle 37"/>
          <p:cNvSpPr/>
          <p:nvPr/>
        </p:nvSpPr>
        <p:spPr>
          <a:xfrm>
            <a:off x="7772400" y="60960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32" name="Bulle rectangulaire à coins arrondis 31"/>
          <p:cNvSpPr/>
          <p:nvPr/>
        </p:nvSpPr>
        <p:spPr>
          <a:xfrm>
            <a:off x="6477000" y="63246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FREEZE 2 ICONS DURING WHOLE LEVEL FOR 7 COINS ?</a:t>
            </a:r>
          </a:p>
          <a:p>
            <a:pPr algn="ctr"/>
            <a:endParaRPr lang="fr-FR" sz="1400" b="1" dirty="0" smtClean="0">
              <a:solidFill>
                <a:srgbClr val="FF6600"/>
              </a:solidFill>
              <a:latin typeface="Copperplate Gothic Light" panose="020E0507020206020404" pitchFamily="34" charset="0"/>
            </a:endParaRPr>
          </a:p>
        </p:txBody>
      </p:sp>
      <p:sp>
        <p:nvSpPr>
          <p:cNvPr id="33" name="Rounded Rectangle 37"/>
          <p:cNvSpPr/>
          <p:nvPr/>
        </p:nvSpPr>
        <p:spPr>
          <a:xfrm>
            <a:off x="7121236" y="66294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34" name="Rounded Rectangle 37"/>
          <p:cNvSpPr/>
          <p:nvPr/>
        </p:nvSpPr>
        <p:spPr>
          <a:xfrm>
            <a:off x="7772400" y="66294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35" name="Bulle rectangulaire à coins arrondis 34"/>
          <p:cNvSpPr/>
          <p:nvPr/>
        </p:nvSpPr>
        <p:spPr>
          <a:xfrm>
            <a:off x="6477000" y="47244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RESHUFFLE THE CHALLENGE</a:t>
            </a:r>
          </a:p>
          <a:p>
            <a:pPr algn="ctr"/>
            <a:r>
              <a:rPr lang="fr-FR" sz="900" b="1" dirty="0" smtClean="0">
                <a:solidFill>
                  <a:srgbClr val="FF6600"/>
                </a:solidFill>
                <a:latin typeface="Copperplate Gothic Light" panose="020E0507020206020404" pitchFamily="34" charset="0"/>
              </a:rPr>
              <a:t>FOR 1 COIN ?</a:t>
            </a:r>
          </a:p>
          <a:p>
            <a:pPr algn="ctr"/>
            <a:endParaRPr lang="fr-FR" sz="1400" b="1" dirty="0" smtClean="0">
              <a:solidFill>
                <a:srgbClr val="FF6600"/>
              </a:solidFill>
              <a:latin typeface="Copperplate Gothic Light" panose="020E0507020206020404" pitchFamily="34" charset="0"/>
            </a:endParaRPr>
          </a:p>
        </p:txBody>
      </p:sp>
      <p:sp>
        <p:nvSpPr>
          <p:cNvPr id="36" name="Rounded Rectangle 37"/>
          <p:cNvSpPr/>
          <p:nvPr/>
        </p:nvSpPr>
        <p:spPr>
          <a:xfrm>
            <a:off x="7121236" y="50292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37" name="Rounded Rectangle 37"/>
          <p:cNvSpPr/>
          <p:nvPr/>
        </p:nvSpPr>
        <p:spPr>
          <a:xfrm>
            <a:off x="7772400" y="50292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38" name="Bulle rectangulaire à coins arrondis 37"/>
          <p:cNvSpPr/>
          <p:nvPr/>
        </p:nvSpPr>
        <p:spPr>
          <a:xfrm>
            <a:off x="6477000" y="4191000"/>
            <a:ext cx="2286000" cy="457200"/>
          </a:xfrm>
          <a:prstGeom prst="wedgeRoundRectCallout">
            <a:avLst>
              <a:gd name="adj1" fmla="val -52648"/>
              <a:gd name="adj2" fmla="val 6690"/>
              <a:gd name="adj3" fmla="val 16667"/>
            </a:avLst>
          </a:prstGeom>
          <a:solidFill>
            <a:schemeClr val="accent4">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smtClean="0">
                <a:solidFill>
                  <a:srgbClr val="FF6600"/>
                </a:solidFill>
                <a:latin typeface="Copperplate Gothic Light" panose="020E0507020206020404" pitchFamily="34" charset="0"/>
              </a:rPr>
              <a:t>RESHUFFLE THE BOARD</a:t>
            </a:r>
          </a:p>
          <a:p>
            <a:pPr algn="ctr"/>
            <a:r>
              <a:rPr lang="fr-FR" sz="900" b="1" dirty="0" smtClean="0">
                <a:solidFill>
                  <a:srgbClr val="FF6600"/>
                </a:solidFill>
                <a:latin typeface="Copperplate Gothic Light" panose="020E0507020206020404" pitchFamily="34" charset="0"/>
              </a:rPr>
              <a:t>FOR 1 COIN ?</a:t>
            </a:r>
          </a:p>
          <a:p>
            <a:pPr algn="ctr"/>
            <a:endParaRPr lang="fr-FR" sz="1400" b="1" dirty="0" smtClean="0">
              <a:solidFill>
                <a:srgbClr val="FF6600"/>
              </a:solidFill>
              <a:latin typeface="Copperplate Gothic Light" panose="020E0507020206020404" pitchFamily="34" charset="0"/>
            </a:endParaRPr>
          </a:p>
        </p:txBody>
      </p:sp>
      <p:sp>
        <p:nvSpPr>
          <p:cNvPr id="39" name="Rounded Rectangle 37"/>
          <p:cNvSpPr/>
          <p:nvPr/>
        </p:nvSpPr>
        <p:spPr>
          <a:xfrm>
            <a:off x="7121236" y="4495800"/>
            <a:ext cx="442450" cy="141514"/>
          </a:xfrm>
          <a:prstGeom prst="roundRect">
            <a:avLst/>
          </a:prstGeom>
          <a:solidFill>
            <a:srgbClr val="008000">
              <a:alpha val="77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YES</a:t>
            </a:r>
            <a:endParaRPr lang="en-US" sz="900" dirty="0">
              <a:latin typeface="Times"/>
              <a:cs typeface="Times"/>
            </a:endParaRPr>
          </a:p>
        </p:txBody>
      </p:sp>
      <p:sp>
        <p:nvSpPr>
          <p:cNvPr id="40" name="Rounded Rectangle 37"/>
          <p:cNvSpPr/>
          <p:nvPr/>
        </p:nvSpPr>
        <p:spPr>
          <a:xfrm>
            <a:off x="7772400" y="4495800"/>
            <a:ext cx="442450" cy="141514"/>
          </a:xfrm>
          <a:prstGeom prst="roundRect">
            <a:avLst/>
          </a:prstGeom>
          <a:solidFill>
            <a:srgbClr val="FF0000">
              <a:alpha val="9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latin typeface="Times"/>
                <a:cs typeface="Times"/>
              </a:rPr>
              <a:t>NO</a:t>
            </a:r>
            <a:endParaRPr lang="en-US" sz="900" dirty="0">
              <a:latin typeface="Times"/>
              <a:cs typeface="Times"/>
            </a:endParaRPr>
          </a:p>
        </p:txBody>
      </p:sp>
      <p:sp>
        <p:nvSpPr>
          <p:cNvPr id="41" name="Rounded Rectangle 37"/>
          <p:cNvSpPr/>
          <p:nvPr/>
        </p:nvSpPr>
        <p:spPr>
          <a:xfrm>
            <a:off x="22860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2" name="Rounded Rectangle 37"/>
          <p:cNvSpPr/>
          <p:nvPr/>
        </p:nvSpPr>
        <p:spPr>
          <a:xfrm>
            <a:off x="5257800" y="4343400"/>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4</a:t>
            </a:r>
            <a:endParaRPr lang="en-US" sz="600" dirty="0">
              <a:latin typeface="Arial"/>
              <a:cs typeface="Arial"/>
            </a:endParaRPr>
          </a:p>
        </p:txBody>
      </p:sp>
      <p:sp>
        <p:nvSpPr>
          <p:cNvPr id="45" name="Rounded Rectangle 37"/>
          <p:cNvSpPr/>
          <p:nvPr/>
        </p:nvSpPr>
        <p:spPr>
          <a:xfrm>
            <a:off x="5105400" y="914598"/>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6" name="Rounded Rectangle 37"/>
          <p:cNvSpPr/>
          <p:nvPr/>
        </p:nvSpPr>
        <p:spPr>
          <a:xfrm>
            <a:off x="8305800" y="914598"/>
            <a:ext cx="381000" cy="228402"/>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Arial"/>
                <a:cs typeface="Arial"/>
              </a:rPr>
              <a:t>Lives</a:t>
            </a:r>
          </a:p>
          <a:p>
            <a:pPr algn="ctr"/>
            <a:r>
              <a:rPr lang="en-US" sz="600" dirty="0" smtClean="0">
                <a:latin typeface="Arial"/>
                <a:cs typeface="Arial"/>
              </a:rPr>
              <a:t>5</a:t>
            </a:r>
            <a:endParaRPr lang="en-US" sz="600" dirty="0">
              <a:latin typeface="Arial"/>
              <a:cs typeface="Arial"/>
            </a:endParaRPr>
          </a:p>
        </p:txBody>
      </p:sp>
      <p:sp>
        <p:nvSpPr>
          <p:cNvPr id="47" name="Étoile à 7 branches 46"/>
          <p:cNvSpPr/>
          <p:nvPr/>
        </p:nvSpPr>
        <p:spPr>
          <a:xfrm>
            <a:off x="6096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48" name="Étoile à 7 branches 47"/>
          <p:cNvSpPr/>
          <p:nvPr/>
        </p:nvSpPr>
        <p:spPr>
          <a:xfrm>
            <a:off x="3581400" y="4572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0" name="Étoile à 7 branches 49"/>
          <p:cNvSpPr/>
          <p:nvPr/>
        </p:nvSpPr>
        <p:spPr>
          <a:xfrm>
            <a:off x="3505200" y="1143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1" name="Étoile à 7 branches 50"/>
          <p:cNvSpPr/>
          <p:nvPr/>
        </p:nvSpPr>
        <p:spPr>
          <a:xfrm>
            <a:off x="6629400" y="1143000"/>
            <a:ext cx="152400" cy="152400"/>
          </a:xfrm>
          <a:prstGeom prst="star7">
            <a:avLst/>
          </a:prstGeom>
          <a:solidFill>
            <a:schemeClr val="accent2">
              <a:lumMod val="75000"/>
            </a:schemeClr>
          </a:solidFill>
          <a:ln>
            <a:noFill/>
          </a:ln>
          <a:effectLst>
            <a:glow rad="101600">
              <a:schemeClr val="accent6">
                <a:alpha val="75000"/>
              </a:schemeClr>
            </a:glow>
          </a:effectLst>
          <a:scene3d>
            <a:camera prst="orthographicFront"/>
            <a:lightRig rig="threePt" dir="t"/>
          </a:scene3d>
          <a:sp3d>
            <a:bevelT prst="relaxedInse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dirty="0">
              <a:latin typeface="Copperplate Gothic Light" panose="020E0507020206020404" pitchFamily="34" charset="0"/>
            </a:endParaRPr>
          </a:p>
        </p:txBody>
      </p:sp>
      <p:sp>
        <p:nvSpPr>
          <p:cNvPr id="53" name="Rounded Rectangle 37"/>
          <p:cNvSpPr/>
          <p:nvPr/>
        </p:nvSpPr>
        <p:spPr>
          <a:xfrm>
            <a:off x="23622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4" name="Rounded Rectangle 37"/>
          <p:cNvSpPr/>
          <p:nvPr/>
        </p:nvSpPr>
        <p:spPr>
          <a:xfrm>
            <a:off x="5334000" y="6400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8" name="Rounded Rectangle 37"/>
          <p:cNvSpPr/>
          <p:nvPr/>
        </p:nvSpPr>
        <p:spPr>
          <a:xfrm>
            <a:off x="52578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sp>
        <p:nvSpPr>
          <p:cNvPr id="59" name="Rounded Rectangle 37"/>
          <p:cNvSpPr/>
          <p:nvPr/>
        </p:nvSpPr>
        <p:spPr>
          <a:xfrm>
            <a:off x="8382000" y="2971800"/>
            <a:ext cx="381000" cy="381000"/>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smtClean="0">
                <a:latin typeface="Arial"/>
                <a:cs typeface="Arial"/>
              </a:rPr>
              <a:t>cust</a:t>
            </a:r>
            <a:endParaRPr lang="en-US" sz="600" dirty="0" smtClean="0">
              <a:latin typeface="Arial"/>
              <a:cs typeface="Arial"/>
            </a:endParaRPr>
          </a:p>
        </p:txBody>
      </p:sp>
      <p:pic>
        <p:nvPicPr>
          <p:cNvPr id="52" name="Image 51" descr="15hits &amp; seconds.jpg"/>
          <p:cNvPicPr>
            <a:picLocks noChangeAspect="1"/>
          </p:cNvPicPr>
          <p:nvPr/>
        </p:nvPicPr>
        <p:blipFill>
          <a:blip r:embed="rId7"/>
          <a:stretch>
            <a:fillRect/>
          </a:stretch>
        </p:blipFill>
        <p:spPr>
          <a:xfrm>
            <a:off x="6770966" y="2819400"/>
            <a:ext cx="1534834" cy="4572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1626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75000"/>
            <a:alpha val="85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14847</TotalTime>
  <Words>2548</Words>
  <Application>Microsoft Macintosh PowerPoint</Application>
  <PresentationFormat>Présentation à l'écran (4:3)</PresentationFormat>
  <Paragraphs>355</Paragraphs>
  <Slides>12</Slides>
  <Notes>12</Notes>
  <HiddenSlides>0</HiddenSlides>
  <MMClips>0</MMClips>
  <ScaleCrop>false</ScaleCrop>
  <HeadingPairs>
    <vt:vector size="4" baseType="variant">
      <vt:variant>
        <vt:lpstr>Modèle de conception</vt:lpstr>
      </vt:variant>
      <vt:variant>
        <vt:i4>1</vt:i4>
      </vt:variant>
      <vt:variant>
        <vt:lpstr>Titres des diapositives</vt:lpstr>
      </vt:variant>
      <vt:variant>
        <vt:i4>12</vt:i4>
      </vt:variant>
    </vt:vector>
  </HeadingPairs>
  <TitlesOfParts>
    <vt:vector size="13" baseType="lpstr">
      <vt:lpstr>Office Theme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vector>
  </TitlesOfParts>
  <Company>DHL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Matthieu Vermeulen (DHL Global Mail)</dc:creator>
  <cp:lastModifiedBy>Fabien Chevillon</cp:lastModifiedBy>
  <cp:revision>188</cp:revision>
  <dcterms:created xsi:type="dcterms:W3CDTF">2014-11-03T21:41:53Z</dcterms:created>
  <dcterms:modified xsi:type="dcterms:W3CDTF">2014-11-03T21:49:48Z</dcterms:modified>
</cp:coreProperties>
</file>