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730" r:id="rId3"/>
    <p:sldId id="732" r:id="rId4"/>
    <p:sldId id="733" r:id="rId5"/>
    <p:sldId id="637" r:id="rId6"/>
    <p:sldId id="644" r:id="rId7"/>
    <p:sldId id="645" r:id="rId8"/>
    <p:sldId id="666" r:id="rId9"/>
    <p:sldId id="734" r:id="rId10"/>
    <p:sldId id="735" r:id="rId11"/>
    <p:sldId id="707" r:id="rId12"/>
    <p:sldId id="577" r:id="rId13"/>
    <p:sldId id="724" r:id="rId14"/>
    <p:sldId id="725" r:id="rId15"/>
    <p:sldId id="73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347"/>
    <a:srgbClr val="FF00FF"/>
    <a:srgbClr val="FFB7FF"/>
    <a:srgbClr val="C2ECB6"/>
    <a:srgbClr val="B9FFED"/>
    <a:srgbClr val="00FFFF"/>
    <a:srgbClr val="FFFFFF"/>
    <a:srgbClr val="FFFF00"/>
    <a:srgbClr val="FFF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-6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674F-5005-4363-B463-466733034726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D8955-C44E-4BB2-8B1B-02AC9B998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1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3200" b="1">
                <a:solidFill>
                  <a:srgbClr val="0047D6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 lIns="468000" rIns="396000"/>
          <a:lstStyle>
            <a:lvl1pPr latinLnBrk="0" hangingPunct="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800">
                <a:solidFill>
                  <a:srgbClr val="004DE6"/>
                </a:solidFill>
                <a:latin typeface="Lucida Sans Unicode" pitchFamily="34" charset="0"/>
                <a:cs typeface="Lucida Sans Unicode" pitchFamily="34" charset="0"/>
              </a:defRPr>
            </a:lvl1pPr>
            <a:lvl2pPr latinLnBrk="0" hangingPunct="0">
              <a:spcBef>
                <a:spcPts val="0"/>
              </a:spcBef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972000" indent="-228600" latinLnBrk="0" hangingPunct="0"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360000" indent="0" latinLnBrk="0" hangingPunct="0">
              <a:spcBef>
                <a:spcPts val="0"/>
              </a:spcBef>
              <a:buNone/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400">
                <a:latin typeface="Lucida Sans Unicode" pitchFamily="34" charset="0"/>
                <a:cs typeface="Lucida Sans Unicode" pitchFamily="34" charset="0"/>
              </a:defRPr>
            </a:lvl4pPr>
            <a:lvl5pPr latinLnBrk="0" hangingPunct="0">
              <a:tabLst>
                <a:tab pos="360000" algn="l"/>
                <a:tab pos="720000" algn="l"/>
                <a:tab pos="1080000" algn="l"/>
                <a:tab pos="1440000" algn="l"/>
                <a:tab pos="1800000" algn="l"/>
                <a:tab pos="2160000" algn="l"/>
              </a:tabLst>
              <a:defRPr sz="1400"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43372" y="6492899"/>
            <a:ext cx="5000628" cy="365125"/>
          </a:xfrm>
        </p:spPr>
        <p:txBody>
          <a:bodyPr/>
          <a:lstStyle/>
          <a:p>
            <a:r>
              <a:rPr lang="en-US" altLang="ko-KR" dirty="0" smtClean="0">
                <a:latin typeface="Eras Bold ITC" pitchFamily="34" charset="0"/>
              </a:rPr>
              <a:t>3D Graphics Fundamentals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fld id="{8B856EBC-F1CA-45BC-BDE4-1F09D0D7BB82}" type="slidenum">
              <a:rPr lang="en-US" altLang="ko-KR" smtClean="0"/>
              <a:pPr/>
              <a:t>‹#›</a:t>
            </a:fld>
            <a:r>
              <a:rPr lang="en-US" altLang="ko-KR" dirty="0" smtClean="0"/>
              <a:t>)</a:t>
            </a:r>
            <a:endParaRPr lang="en-US" altLang="ko-KR" dirty="0">
              <a:latin typeface="Eras Bold ITC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7F34F-7E53-4797-BAC9-0E1D4CF4C670}" type="datetimeFigureOut">
              <a:rPr lang="ko-KR" altLang="en-US" smtClean="0"/>
              <a:pPr/>
              <a:t>2019-04-16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DAE3-DE78-4A15-B38F-5CCAA9B6F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387603"/>
            <a:ext cx="7772400" cy="1470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3200" b="1" dirty="0" smtClean="0">
                <a:solidFill>
                  <a:srgbClr val="FF0066"/>
                </a:solidFill>
                <a:latin typeface="Lucida Sans Unicode" pitchFamily="34" charset="0"/>
              </a:rPr>
              <a:t>Game Programming with Unity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b="1" smtClean="0">
                <a:solidFill>
                  <a:schemeClr val="tx2"/>
                </a:solidFill>
                <a:latin typeface="Eras Bold ITC" pitchFamily="34" charset="0"/>
              </a:rPr>
              <a:t>응용 프로그램 관리</a:t>
            </a:r>
            <a:r>
              <a:rPr lang="en-US" altLang="ko-KR" b="1" smtClean="0">
                <a:solidFill>
                  <a:schemeClr val="tx2"/>
                </a:solidFill>
                <a:latin typeface="Eras Bold ITC" pitchFamily="34" charset="0"/>
              </a:rPr>
              <a:t>, </a:t>
            </a:r>
            <a:r>
              <a:rPr lang="ko-KR" altLang="en-US" b="1" smtClean="0">
                <a:solidFill>
                  <a:schemeClr val="tx2"/>
                </a:solidFill>
                <a:latin typeface="Eras Bold ITC" pitchFamily="34" charset="0"/>
              </a:rPr>
              <a:t>시간</a:t>
            </a:r>
            <a:endParaRPr lang="en-US" altLang="ko-KR" b="1" dirty="0" smtClean="0">
              <a:solidFill>
                <a:schemeClr val="tx2"/>
              </a:solidFill>
              <a:latin typeface="Eras Bold ITC" pitchFamily="34" charset="0"/>
            </a:endParaRPr>
          </a:p>
          <a:p>
            <a:pPr lvl="0"/>
            <a:r>
              <a:rPr lang="en-US" altLang="ko-KR" b="1" smtClean="0">
                <a:solidFill>
                  <a:schemeClr val="tx2"/>
                </a:solidFill>
                <a:latin typeface="Eras Bold ITC" pitchFamily="34" charset="0"/>
              </a:rPr>
              <a:t>(Application, Time)</a:t>
            </a:r>
            <a:endParaRPr lang="en-US" altLang="ko-KR" b="1" dirty="0">
              <a:solidFill>
                <a:schemeClr val="tx2"/>
              </a:solidFill>
              <a:latin typeface="Eras Bold ITC" pitchFamily="34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리소스 클래스</a:t>
            </a:r>
            <a:r>
              <a:rPr lang="en-US" altLang="ko-KR" b="1" dirty="0" smtClean="0"/>
              <a:t>(Resources)</a:t>
            </a:r>
          </a:p>
          <a:p>
            <a:pPr lvl="1"/>
            <a:r>
              <a:rPr lang="en-US" altLang="ko-KR" dirty="0"/>
              <a:t>	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7504" y="1172087"/>
            <a:ext cx="8928992" cy="262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/>
              <a:t>void Start() {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("All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(typeof(UnityEngine.Object</a:t>
            </a:r>
            <a:r>
              <a:rPr lang="en-US" altLang="ko-KR" sz="1400"/>
              <a:t>)).Length);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("All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&lt;UnityEngine.Object</a:t>
            </a:r>
            <a:r>
              <a:rPr lang="en-US" altLang="ko-KR" sz="1400"/>
              <a:t>&gt;().Length);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("Textures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(typeof(Texture</a:t>
            </a:r>
            <a:r>
              <a:rPr lang="en-US" altLang="ko-KR" sz="1400"/>
              <a:t>)).Length); </a:t>
            </a:r>
            <a:endParaRPr lang="en-US" altLang="ko-KR" sz="1400" smtClean="0"/>
          </a:p>
          <a:p>
            <a:r>
              <a:rPr lang="en-US" altLang="ko-KR" sz="1400" smtClean="0"/>
              <a:t>   print</a:t>
            </a:r>
            <a:r>
              <a:rPr lang="en-US" altLang="ko-KR" sz="1400"/>
              <a:t>("Textures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&lt;Texture</a:t>
            </a:r>
            <a:r>
              <a:rPr lang="en-US" altLang="ko-KR" sz="1400"/>
              <a:t>&gt;().Length</a:t>
            </a:r>
            <a:r>
              <a:rPr lang="en-US" altLang="ko-KR" sz="1400" smtClean="0"/>
              <a:t>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("GameObjects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(typeof(GameObject</a:t>
            </a:r>
            <a:r>
              <a:rPr lang="en-US" altLang="ko-KR" sz="1400"/>
              <a:t>)).Length);</a:t>
            </a:r>
          </a:p>
          <a:p>
            <a:r>
              <a:rPr lang="en-US" altLang="ko-KR" sz="1400"/>
              <a:t>   print("GameObjects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&lt;GameObject</a:t>
            </a:r>
            <a:r>
              <a:rPr lang="en-US" altLang="ko-KR" sz="1400"/>
              <a:t>&gt;().Length);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("AudioClips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(typeof(AudioClip</a:t>
            </a:r>
            <a:r>
              <a:rPr lang="en-US" altLang="ko-KR" sz="1400"/>
              <a:t>)).Length);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("Meshes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(typeof(Mesh</a:t>
            </a:r>
            <a:r>
              <a:rPr lang="en-US" altLang="ko-KR" sz="1400"/>
              <a:t>)).Length);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("Materials " + </a:t>
            </a:r>
            <a:r>
              <a:rPr lang="en-US" altLang="ko-KR" sz="1400" smtClean="0"/>
              <a:t>Resources.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FindObjectsOfTypeAll</a:t>
            </a:r>
            <a:r>
              <a:rPr lang="en-US" altLang="ko-KR" sz="1400" smtClean="0"/>
              <a:t>(typeof(Material</a:t>
            </a:r>
            <a:r>
              <a:rPr lang="en-US" altLang="ko-KR" sz="1400"/>
              <a:t>)).Length);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print</a:t>
            </a:r>
            <a:r>
              <a:rPr lang="en-US" altLang="ko-KR" sz="1400"/>
              <a:t>("Components " + Resources.</a:t>
            </a:r>
            <a:r>
              <a:rPr lang="en-US" altLang="ko-KR" sz="1400" b="1">
                <a:solidFill>
                  <a:srgbClr val="C00000"/>
                </a:solidFill>
              </a:rPr>
              <a:t>FindObjectsOfTypeAll</a:t>
            </a:r>
            <a:r>
              <a:rPr lang="en-US" altLang="ko-KR" sz="1400"/>
              <a:t>(typeof(Component)).Length); </a:t>
            </a:r>
            <a:endParaRPr lang="en-US" altLang="ko-KR" sz="1400" smtClean="0"/>
          </a:p>
          <a:p>
            <a:r>
              <a:rPr lang="en-US" altLang="ko-KR" sz="1400" smtClean="0"/>
              <a:t>}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504" y="5051596"/>
            <a:ext cx="8928992" cy="178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/>
              <a:t>Texture2D[] </a:t>
            </a:r>
            <a:r>
              <a:rPr lang="en-US" altLang="ko-KR" sz="1400" smtClean="0"/>
              <a:t>textures;</a:t>
            </a:r>
          </a:p>
          <a:p>
            <a:r>
              <a:rPr lang="en-US" altLang="ko-KR" sz="1400"/>
              <a:t>public Sprite </a:t>
            </a:r>
            <a:r>
              <a:rPr lang="en-US" altLang="ko-KR" sz="1400" smtClean="0"/>
              <a:t>sprite;</a:t>
            </a:r>
            <a:endParaRPr lang="en-US" altLang="ko-KR" sz="1400"/>
          </a:p>
          <a:p>
            <a:r>
              <a:rPr lang="en-US" altLang="ko-KR" sz="1400" smtClean="0"/>
              <a:t>void </a:t>
            </a:r>
            <a:r>
              <a:rPr lang="en-US" altLang="ko-KR" sz="1400" dirty="0"/>
              <a:t>Start() </a:t>
            </a:r>
            <a:r>
              <a:rPr lang="en-US" altLang="ko-KR" sz="1400"/>
              <a:t>{ </a:t>
            </a:r>
            <a:r>
              <a:rPr lang="en-US" altLang="ko-KR" sz="1400" smtClean="0"/>
              <a:t> </a:t>
            </a:r>
            <a:endParaRPr lang="en-US" altLang="ko-KR" sz="1400" dirty="0" smtClean="0"/>
          </a:p>
          <a:p>
            <a:r>
              <a:rPr lang="en-US" altLang="ko-KR" sz="1400" smtClean="0"/>
              <a:t>   textures </a:t>
            </a:r>
            <a:r>
              <a:rPr lang="en-US" altLang="ko-KR" sz="1400"/>
              <a:t>= </a:t>
            </a:r>
            <a:r>
              <a:rPr lang="en-US" altLang="ko-KR" sz="1400" dirty="0"/>
              <a:t>(Texture2D[]) </a:t>
            </a:r>
            <a:r>
              <a:rPr lang="en-US" altLang="ko-KR" sz="1400" dirty="0" err="1"/>
              <a:t>Resources.</a:t>
            </a:r>
            <a:r>
              <a:rPr lang="en-US" altLang="ko-KR" sz="1400" b="1" dirty="0" err="1">
                <a:solidFill>
                  <a:srgbClr val="C00000"/>
                </a:solidFill>
              </a:rPr>
              <a:t>LoadAll</a:t>
            </a:r>
            <a:r>
              <a:rPr lang="en-US" altLang="ko-KR" sz="1400" dirty="0"/>
              <a:t>("Textures</a:t>
            </a:r>
            <a:r>
              <a:rPr lang="en-US" altLang="ko-KR" sz="1400"/>
              <a:t>"); </a:t>
            </a:r>
            <a:endParaRPr lang="en-US" altLang="ko-KR" sz="1400" smtClean="0"/>
          </a:p>
          <a:p>
            <a:r>
              <a:rPr lang="en-US" altLang="ko-KR" sz="1400" smtClean="0"/>
              <a:t>   …</a:t>
            </a:r>
          </a:p>
          <a:p>
            <a:r>
              <a:rPr lang="en-US" altLang="ko-KR" sz="1400" smtClean="0"/>
              <a:t>   sprite </a:t>
            </a:r>
            <a:r>
              <a:rPr lang="en-US" altLang="ko-KR" sz="1400"/>
              <a:t>= Resources.</a:t>
            </a:r>
            <a:r>
              <a:rPr lang="en-US" altLang="ko-KR" sz="1400" b="1">
                <a:solidFill>
                  <a:srgbClr val="C00000"/>
                </a:solidFill>
              </a:rPr>
              <a:t>Load</a:t>
            </a:r>
            <a:r>
              <a:rPr lang="en-US" altLang="ko-KR" sz="1400"/>
              <a:t>&lt;Sprite&gt;("Pickup");</a:t>
            </a:r>
          </a:p>
          <a:p>
            <a:r>
              <a:rPr lang="en-US" altLang="ko-KR" sz="1400" smtClean="0"/>
              <a:t>   sprite </a:t>
            </a:r>
            <a:r>
              <a:rPr lang="en-US" altLang="ko-KR" sz="1400"/>
              <a:t>= Resources.</a:t>
            </a:r>
            <a:r>
              <a:rPr lang="en-US" altLang="ko-KR" sz="1400" b="1">
                <a:solidFill>
                  <a:srgbClr val="C00000"/>
                </a:solidFill>
              </a:rPr>
              <a:t>Load</a:t>
            </a:r>
            <a:r>
              <a:rPr lang="en-US" altLang="ko-KR" sz="1400"/>
              <a:t>("Pickup", typeof(Sprite)) </a:t>
            </a:r>
            <a:r>
              <a:rPr lang="en-US" altLang="ko-KR" sz="1400" b="1">
                <a:solidFill>
                  <a:srgbClr val="0000FF"/>
                </a:solidFill>
              </a:rPr>
              <a:t>as Sprite</a:t>
            </a:r>
            <a:r>
              <a:rPr lang="en-US" altLang="ko-KR" sz="1400"/>
              <a:t>;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06083" y="3849841"/>
            <a:ext cx="8928992" cy="115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void Start()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GameObject </a:t>
            </a:r>
            <a:r>
              <a:rPr lang="en-US" altLang="ko-KR" sz="1400" dirty="0"/>
              <a:t>go = </a:t>
            </a:r>
            <a:r>
              <a:rPr lang="en-US" altLang="ko-KR" sz="1400" dirty="0" smtClean="0"/>
              <a:t>GameObject.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CreatePrimitive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PrimitiveType.Cube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Renderer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renderer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go.</a:t>
            </a:r>
            <a:r>
              <a:rPr lang="en-US" altLang="ko-KR" sz="1400" b="1" dirty="0" err="1">
                <a:solidFill>
                  <a:srgbClr val="C00000"/>
                </a:solidFill>
              </a:rPr>
              <a:t>GetComponent</a:t>
            </a:r>
            <a:r>
              <a:rPr lang="en-US" altLang="ko-KR" sz="1400" dirty="0"/>
              <a:t>&lt;Renderer</a:t>
            </a:r>
            <a:r>
              <a:rPr lang="en-US" altLang="ko-KR" sz="1400" dirty="0" smtClean="0"/>
              <a:t>&gt;() as Renderer;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renderer.material.mainTexture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Resources.</a:t>
            </a:r>
            <a:r>
              <a:rPr lang="en-US" altLang="ko-KR" sz="1400" b="1" dirty="0">
                <a:solidFill>
                  <a:srgbClr val="C00000"/>
                </a:solidFill>
              </a:rPr>
              <a:t>Load</a:t>
            </a:r>
            <a:r>
              <a:rPr lang="en-US" altLang="ko-KR" sz="1400" dirty="0"/>
              <a:t>("glass") </a:t>
            </a:r>
            <a:r>
              <a:rPr lang="en-US" altLang="ko-KR" sz="1400" b="1" dirty="0">
                <a:solidFill>
                  <a:srgbClr val="0000FF"/>
                </a:solidFill>
              </a:rPr>
              <a:t>as Texture</a:t>
            </a:r>
            <a:r>
              <a:rPr lang="en-US" altLang="ko-KR" sz="1400"/>
              <a:t>;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18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smtClean="0"/>
              <a:t>시간</a:t>
            </a:r>
            <a:r>
              <a:rPr lang="en-US" altLang="ko-KR" smtClean="0"/>
              <a:t>(Time) </a:t>
            </a:r>
            <a:r>
              <a:rPr lang="ko-KR" altLang="en-US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  <a:solidFill>
            <a:schemeClr val="bg1"/>
          </a:solidFill>
        </p:spPr>
        <p:txBody>
          <a:bodyPr/>
          <a:lstStyle/>
          <a:p>
            <a:r>
              <a:rPr lang="ko-KR" altLang="en-US" b="1" dirty="0" smtClean="0"/>
              <a:t>시간 관리자</a:t>
            </a:r>
            <a:r>
              <a:rPr lang="en-US" altLang="ko-KR" b="1" dirty="0" smtClean="0"/>
              <a:t>(Time Manager)</a:t>
            </a:r>
          </a:p>
          <a:p>
            <a:pPr lvl="1">
              <a:spcBef>
                <a:spcPts val="0"/>
              </a:spcBef>
            </a:pPr>
            <a:r>
              <a:rPr lang="en-US" altLang="ko-KR" b="1" dirty="0">
                <a:solidFill>
                  <a:srgbClr val="C00000"/>
                </a:solidFill>
                <a:latin typeface="+mn-lt"/>
              </a:rPr>
              <a:t>Edit ▶ Project Settings ▶ </a:t>
            </a:r>
            <a:r>
              <a:rPr lang="en-US" altLang="ko-KR" b="1" dirty="0" smtClean="0">
                <a:solidFill>
                  <a:srgbClr val="C00000"/>
                </a:solidFill>
                <a:latin typeface="+mn-lt"/>
              </a:rPr>
              <a:t>Time</a:t>
            </a:r>
          </a:p>
          <a:p>
            <a:pPr lvl="1">
              <a:spcBef>
                <a:spcPts val="0"/>
              </a:spcBef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내의 시간을 제어하기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위한 설정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71284"/>
              </p:ext>
            </p:extLst>
          </p:nvPr>
        </p:nvGraphicFramePr>
        <p:xfrm>
          <a:off x="246348" y="2315164"/>
          <a:ext cx="8651304" cy="1554480"/>
        </p:xfrm>
        <a:graphic>
          <a:graphicData uri="http://schemas.openxmlformats.org/drawingml/2006/table">
            <a:tbl>
              <a:tblPr/>
              <a:tblGrid>
                <a:gridCol w="2660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1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Fixed </a:t>
                      </a:r>
                      <a:r>
                        <a:rPr lang="en-US" sz="1400" dirty="0" err="1"/>
                        <a:t>Timestep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물리 계산과 </a:t>
                      </a:r>
                      <a:r>
                        <a:rPr lang="en-US" altLang="ko-KR" sz="14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FixedUpdate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() 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이벤트가 계산되는 시간 간격</a:t>
                      </a:r>
                      <a:endParaRPr lang="en-US" altLang="ko-KR" sz="14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/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처리에 독립적임</a:t>
                      </a:r>
                      <a:endParaRPr lang="en-US" sz="14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Maximum Allowed </a:t>
                      </a:r>
                      <a:r>
                        <a:rPr lang="en-US" sz="1400" dirty="0" err="1"/>
                        <a:t>Timestep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처리 시간 간격의 최대값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프레임 레이트가 가장 낮을 때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물리 계산과 </a:t>
                      </a:r>
                      <a:r>
                        <a:rPr lang="en-US" altLang="ko-KR" sz="14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FixedUpdate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() 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이벤트가 오랫동안 실행되지 않을 수 있음</a:t>
                      </a:r>
                      <a:endParaRPr lang="en-US" altLang="ko-KR" sz="14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Time Scale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흘러가는 속력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(1: 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실시간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2: 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배 빨라짐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0: 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게임의 시간이 정지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(Pause</a:t>
                      </a:r>
                      <a:r>
                        <a:rPr lang="en-US" altLang="ko-KR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물리 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계산이 실행되지 않음</a:t>
                      </a:r>
                      <a:endParaRPr lang="en-US" sz="14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052736"/>
            <a:ext cx="3114675" cy="1104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6348" y="3933056"/>
            <a:ext cx="8651304" cy="2462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Fixed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Timestep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0.01(10ms)</a:t>
            </a: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물리 계산과 애니메이션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FixedUpdate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()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이벤트는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10ms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마다 실행됨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Frame Time ≋ 33ms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물리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계산과 애니메이션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FixedUpdate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()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이벤트는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렌더링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비해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 더 실행됨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Frame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 ≋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40~50ms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물리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계산과 애니메이션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FixedUpdate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()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이벤트는 </a:t>
            </a:r>
            <a:r>
              <a:rPr lang="ko-KR" altLang="en-US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렌더링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r>
              <a:rPr lang="en-US" altLang="ko-KR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비해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4~5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 더 실행됨</a:t>
            </a:r>
            <a:endParaRPr lang="en-US" altLang="ko-KR" sz="140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Maximum Allowed </a:t>
            </a:r>
            <a:r>
              <a:rPr lang="en-US" altLang="ko-KR" sz="14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Timestep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100ms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물리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계산과 애니메이션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FixedUpdate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()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이벤트는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렌더링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r>
              <a:rPr lang="en-US" altLang="ko-KR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비해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 더 실행됨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Maximum Allowed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Timestep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= 3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0ms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물리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계산과 애니메이션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en-US" altLang="ko-KR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FixedUpdate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()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이벤트는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렌더링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r>
              <a:rPr lang="en-US" altLang="ko-KR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비해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 더 실행됨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83512" y="1519250"/>
            <a:ext cx="2988000" cy="180000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</a:t>
            </a:r>
            <a:r>
              <a:rPr lang="en-US" altLang="ko-KR"/>
              <a:t>(Time)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시</a:t>
            </a:r>
            <a:r>
              <a:rPr lang="ko-KR" altLang="en-US" b="1" dirty="0"/>
              <a:t>간</a:t>
            </a:r>
            <a:r>
              <a:rPr lang="en-US" altLang="ko-KR" b="1" dirty="0" smtClean="0"/>
              <a:t>(Time)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시간 정보를 표현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71039"/>
              </p:ext>
            </p:extLst>
          </p:nvPr>
        </p:nvGraphicFramePr>
        <p:xfrm>
          <a:off x="107504" y="1484783"/>
          <a:ext cx="8928992" cy="5328592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37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time</a:t>
                      </a: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프레임이 시작된 시간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시간은 게임이 시작된 후 몇 초가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지났는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가를 나타냄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timeSinceLevelLoad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프레임이 시작된 시간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</a:p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시간은 마지막 레벨이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후 몇 초가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지났는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가를 나타냄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deltaTime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마지막 프레임에 소요된 시간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일반적으로 게임을 프레임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레이트에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독립적으로 만들기 위해 사용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fixedTime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마지막</a:t>
                      </a: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FixedUpdate</a:t>
                      </a: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()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함수가 시작된 시간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시간은 게임이 시작된 후 몇 초가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지났는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가를 나타냄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fixedDeltaTime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물리와 고정 프레임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레이트를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위한 시간 간격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</a:p>
                    <a:p>
                      <a:r>
                        <a:rPr lang="en-US" altLang="ko-KR" sz="14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FixedUpdate</a:t>
                      </a:r>
                      <a:r>
                        <a:rPr lang="en-US" altLang="ko-KR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() 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함수가</a:t>
                      </a:r>
                      <a:r>
                        <a:rPr lang="en-US" altLang="ko-KR" sz="14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호출되는 간격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maximumDeltaTime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하나의 프레임을 위한 최대 시간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물리와 고정 프레임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레이트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갱신은 이 시간 동안에만 일어남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416">
                <a:tc>
                  <a:txBody>
                    <a:bodyPr/>
                    <a:lstStyle/>
                    <a:p>
                      <a:r>
                        <a:rPr lang="en-US" sz="1400" dirty="0" err="1"/>
                        <a:t>smoothDeltaTime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Time.deltaTime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부드럽게 처리하여</a:t>
                      </a: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833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timeScale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반환할 시간에 곱해질 값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시간을 느리게 또는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빠르게하기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위해 사용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realtimeSinceStartup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제외한 모든 시간에 곱해짐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fixedDeltaTime</a:t>
                      </a:r>
                      <a:r>
                        <a:rPr lang="ko-KR" altLang="en-US" sz="14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 수정할 것</a:t>
                      </a:r>
                      <a:endParaRPr lang="en-US" altLang="ko-KR" sz="14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0.0: 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멈추고 </a:t>
                      </a:r>
                      <a:r>
                        <a:rPr lang="en-US" altLang="ko-KR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FixedUpdate()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는 호출되지 않음</a:t>
                      </a:r>
                      <a:r>
                        <a:rPr lang="en-US" altLang="ko-KR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0.5: 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시간이 </a:t>
                      </a:r>
                      <a:r>
                        <a:rPr lang="en-US" altLang="ko-KR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4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배 느려짐</a:t>
                      </a:r>
                      <a:endParaRPr lang="en-US" altLang="ko-KR" sz="14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altLang="ko-KR" sz="1400" smtClean="0"/>
                        <a:t>Time.unscaledTime</a:t>
                      </a:r>
                      <a:endParaRPr lang="en-US" sz="1400" b="1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프레임의 시작 시간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게임이 시작된 이후 몇 초가 지났는가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), </a:t>
                      </a:r>
                      <a:r>
                        <a:rPr lang="en-US" altLang="ko-KR" sz="1400" b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endParaRPr lang="en-US" altLang="ko-KR" sz="140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Time.timescale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영향을 받지 않음</a:t>
                      </a: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9424028"/>
                  </a:ext>
                </a:extLst>
              </a:tr>
              <a:tr h="262416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frameCount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프레임 횟수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416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realtimeSinceStartup</a:t>
                      </a:r>
                      <a:endParaRPr lang="en-US" sz="1400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게임이 시작된 다음 지나간 실제 시간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037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captureFramerate</a:t>
                      </a:r>
                      <a:endParaRPr lang="en-US" sz="1400" b="1" dirty="0"/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0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보다 큰 값으로 설정하면 시간은 실제 시간과 관계없이 한 프레임에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(1.0/</a:t>
                      </a:r>
                      <a:r>
                        <a:rPr lang="en-US" altLang="ko-KR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captureFramerate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만큼 늘어남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동영상 촬영에 유용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b="1" baseline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endParaRPr lang="en-US" altLang="ko-KR" sz="1400" b="1" dirty="0" smtClean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3519" marR="43519" marT="21759" marB="21759" anchor="ctr">
                    <a:lnL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</a:t>
            </a:r>
            <a:r>
              <a:rPr lang="en-US" altLang="ko-KR"/>
              <a:t>(Time)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시간 관리</a:t>
            </a:r>
            <a:endParaRPr lang="en-US" altLang="ko-KR" b="1" dirty="0" smtClean="0"/>
          </a:p>
          <a:p>
            <a:pPr lvl="1">
              <a:spcBef>
                <a:spcPts val="0"/>
              </a:spcBef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Update()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함수에서 입력과 이벤트를 처리할 수 있음</a:t>
            </a:r>
            <a:r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일반적으로 게임의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프레임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레이트는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상수가 아님에 유의할 것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79512" y="1790537"/>
            <a:ext cx="878497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smtClean="0"/>
              <a:t>Example </a:t>
            </a:r>
            <a:r>
              <a:rPr lang="en-US" altLang="ko-KR" sz="1400" dirty="0"/>
              <a:t>: MonoBehaviour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public </a:t>
            </a:r>
            <a:r>
              <a:rPr lang="en-US" altLang="ko-KR" sz="1400" dirty="0"/>
              <a:t>float </a:t>
            </a:r>
            <a:r>
              <a:rPr lang="en-US" altLang="ko-KR" sz="1400" dirty="0" err="1" smtClean="0"/>
              <a:t>distancePerFrame</a:t>
            </a:r>
            <a:r>
              <a:rPr lang="en-US" altLang="ko-KR" sz="1400" dirty="0" smtClean="0"/>
              <a:t> = 1.0f;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void </a:t>
            </a:r>
            <a:r>
              <a:rPr lang="en-US" altLang="ko-KR" sz="1400" dirty="0"/>
              <a:t>Update()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transform.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Translate</a:t>
            </a:r>
            <a:r>
              <a:rPr lang="en-US" altLang="ko-KR" sz="1400" dirty="0" smtClean="0"/>
              <a:t>(0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distancePerFrame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 </a:t>
            </a:r>
          </a:p>
          <a:p>
            <a:r>
              <a:rPr lang="en-US" altLang="ko-KR" sz="1400" dirty="0" smtClean="0"/>
              <a:t>} 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3254132"/>
            <a:ext cx="878497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public class Example : MonoBehaviour { </a:t>
            </a:r>
          </a:p>
          <a:p>
            <a:r>
              <a:rPr lang="en-US" altLang="ko-KR" sz="1400"/>
              <a:t>   public float </a:t>
            </a:r>
            <a:r>
              <a:rPr lang="en-US" altLang="ko-KR" sz="1400" smtClean="0"/>
              <a:t>distancePer</a:t>
            </a:r>
            <a:r>
              <a:rPr lang="en-US" altLang="ko-KR" sz="1400"/>
              <a:t>Second</a:t>
            </a:r>
            <a:r>
              <a:rPr lang="en-US" altLang="ko-KR" sz="1400" smtClean="0"/>
              <a:t> </a:t>
            </a:r>
            <a:r>
              <a:rPr lang="en-US" altLang="ko-KR" sz="1400"/>
              <a:t>= </a:t>
            </a:r>
            <a:r>
              <a:rPr lang="en-US" altLang="ko-KR" sz="1400" smtClean="0"/>
              <a:t>3.0f</a:t>
            </a:r>
            <a:r>
              <a:rPr lang="en-US" altLang="ko-KR" sz="1400"/>
              <a:t>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void </a:t>
            </a:r>
            <a:r>
              <a:rPr lang="en-US" altLang="ko-KR" sz="1400" dirty="0"/>
              <a:t>Update() { </a:t>
            </a:r>
            <a:endParaRPr lang="en-US" altLang="ko-KR" sz="1400" dirty="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transform.</a:t>
            </a:r>
            <a:r>
              <a:rPr lang="en-US" altLang="ko-KR" sz="1400" b="1" smtClean="0">
                <a:solidFill>
                  <a:srgbClr val="C00000"/>
                </a:solidFill>
              </a:rPr>
              <a:t>Translate</a:t>
            </a:r>
            <a:r>
              <a:rPr lang="en-US" altLang="ko-KR" sz="1400" smtClean="0"/>
              <a:t>(0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distancePerSecond</a:t>
            </a:r>
            <a:r>
              <a:rPr lang="en-US" altLang="ko-KR" sz="1400" dirty="0"/>
              <a:t> * </a:t>
            </a:r>
            <a:r>
              <a:rPr lang="en-US" altLang="ko-KR" sz="1400" b="1" err="1">
                <a:solidFill>
                  <a:srgbClr val="0000FF"/>
                </a:solidFill>
              </a:rPr>
              <a:t>Time.deltaTime</a:t>
            </a:r>
            <a:r>
              <a:rPr lang="en-US" altLang="ko-KR" sz="1400" smtClean="0"/>
              <a:t>); 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프레임 레이트에 비례하게 이동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}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9" name="폭발 1 8"/>
          <p:cNvSpPr/>
          <p:nvPr/>
        </p:nvSpPr>
        <p:spPr>
          <a:xfrm>
            <a:off x="5724128" y="1744932"/>
            <a:ext cx="3312368" cy="1368152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불규칙한 </a:t>
            </a:r>
            <a:r>
              <a:rPr lang="ko-KR" altLang="en-US" sz="140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속력으로 </a:t>
            </a:r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이동</a:t>
            </a:r>
            <a:endParaRPr lang="en-US" altLang="ko-KR" sz="140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/>
            <a:r>
              <a:rPr lang="ko-KR" altLang="en-US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왜</a:t>
            </a:r>
            <a:r>
              <a:rPr lang="en-US" altLang="ko-KR" sz="140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lang="en-US" altLang="ko-KR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4717727"/>
            <a:ext cx="8784976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public </a:t>
            </a:r>
            <a:r>
              <a:rPr lang="en-US" altLang="ko-KR" sz="1400"/>
              <a:t>class </a:t>
            </a:r>
            <a:r>
              <a:rPr lang="en-US" altLang="ko-KR" sz="1400" smtClean="0"/>
              <a:t>Example </a:t>
            </a:r>
            <a:r>
              <a:rPr lang="en-US" altLang="ko-KR" sz="1400" dirty="0"/>
              <a:t>: MonoBehaviour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void </a:t>
            </a:r>
            <a:r>
              <a:rPr lang="en-US" altLang="ko-KR" sz="1400" dirty="0"/>
              <a:t>Pause()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Time.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timeScale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0.0f;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void </a:t>
            </a:r>
            <a:r>
              <a:rPr lang="en-US" altLang="ko-KR" sz="1400" dirty="0"/>
              <a:t>Resume()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Time.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timeScale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1.0f</a:t>
            </a:r>
            <a:r>
              <a:rPr lang="en-US" altLang="ko-KR" sz="1400" smtClean="0"/>
              <a:t>; 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Time.</a:t>
            </a:r>
            <a:r>
              <a:rPr lang="en-US" altLang="ko-KR" sz="1400" b="1" smtClean="0">
                <a:solidFill>
                  <a:srgbClr val="C00000"/>
                </a:solidFill>
              </a:rPr>
              <a:t>timeScale</a:t>
            </a:r>
            <a:r>
              <a:rPr lang="en-US" altLang="ko-KR" sz="1400" smtClean="0"/>
              <a:t> </a:t>
            </a:r>
            <a:r>
              <a:rPr lang="en-US" altLang="ko-KR" sz="1400"/>
              <a:t>= </a:t>
            </a:r>
            <a:r>
              <a:rPr lang="en-US" altLang="ko-KR" sz="1400" smtClean="0"/>
              <a:t>3.0f</a:t>
            </a:r>
            <a:r>
              <a:rPr lang="en-US" altLang="ko-KR" sz="1400"/>
              <a:t>; </a:t>
            </a:r>
            <a:r>
              <a:rPr lang="en-US" altLang="ko-KR"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</a:t>
            </a:r>
            <a:r>
              <a:rPr lang="ko-KR" altLang="en-US"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프레임 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레이트가 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배가 되지는 않음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 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프레임의 시간 간격이 커짐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sz="1400" smtClean="0"/>
              <a:t>   </a:t>
            </a:r>
            <a:r>
              <a:rPr lang="en-US" altLang="ko-KR" sz="1400" dirty="0" smtClean="0"/>
              <a:t>} </a:t>
            </a:r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8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</a:t>
            </a:r>
            <a:r>
              <a:rPr lang="en-US" altLang="ko-KR"/>
              <a:t>(Time)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</a:t>
            </a:r>
            <a:r>
              <a:rPr lang="en-US" altLang="ko-KR" b="1" dirty="0"/>
              <a:t>(Time) </a:t>
            </a:r>
            <a:r>
              <a:rPr lang="ko-KR" altLang="en-US" b="1" dirty="0"/>
              <a:t>클래스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504" y="1268760"/>
            <a:ext cx="892899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public class Example : MonoBehaviour </a:t>
            </a:r>
            <a:endParaRPr lang="en-US" altLang="ko-KR" sz="1400" smtClean="0"/>
          </a:p>
          <a:p>
            <a:r>
              <a:rPr lang="en-US" altLang="ko-KR" sz="1400" smtClean="0"/>
              <a:t>{ </a:t>
            </a:r>
            <a:endParaRPr lang="en-US" altLang="ko-KR" sz="1400"/>
          </a:p>
          <a:p>
            <a:r>
              <a:rPr lang="en-US" altLang="ko-KR" sz="1400" smtClean="0"/>
              <a:t>   void </a:t>
            </a:r>
            <a:r>
              <a:rPr lang="en-US" altLang="ko-KR" sz="1400" dirty="0"/>
              <a:t>Update () { </a:t>
            </a:r>
            <a:endParaRPr lang="en-US" altLang="ko-KR" sz="1400" dirty="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if </a:t>
            </a:r>
            <a:r>
              <a:rPr lang="en-US" altLang="ko-KR" sz="1400" dirty="0"/>
              <a:t>(</a:t>
            </a:r>
            <a:r>
              <a:rPr lang="en-US" altLang="ko-KR" sz="1400" dirty="0" smtClean="0"/>
              <a:t>Input.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GetButtonDown</a:t>
            </a:r>
            <a:r>
              <a:rPr lang="en-US" altLang="ko-KR" sz="1400" dirty="0" smtClean="0"/>
              <a:t>("</a:t>
            </a:r>
            <a:r>
              <a:rPr lang="en-US" altLang="ko-KR" sz="1400" dirty="0"/>
              <a:t>Fire1")) { </a:t>
            </a:r>
            <a:endParaRPr lang="en-US" altLang="ko-KR" sz="1400" dirty="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</a:t>
            </a:r>
            <a:r>
              <a:rPr lang="en-US" altLang="ko-KR" sz="1400" dirty="0" smtClean="0"/>
              <a:t>Time.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timeScale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(Time.timeScale == </a:t>
            </a:r>
            <a:r>
              <a:rPr lang="en-US" altLang="ko-KR" sz="1400" dirty="0" smtClean="0"/>
              <a:t>1.0f) </a:t>
            </a:r>
            <a:r>
              <a:rPr lang="en-US" altLang="ko-KR" sz="1400" smtClean="0"/>
              <a:t>? 0.7f </a:t>
            </a:r>
            <a:r>
              <a:rPr lang="en-US" altLang="ko-KR" sz="1400" dirty="0" smtClean="0"/>
              <a:t>: 1.0f;    </a:t>
            </a:r>
          </a:p>
          <a:p>
            <a:r>
              <a:rPr lang="en-US" altLang="ko-KR" sz="1400" smtClean="0"/>
              <a:t>         </a:t>
            </a:r>
            <a:r>
              <a:rPr lang="en-US" altLang="ko-KR" sz="1400" dirty="0" smtClean="0"/>
              <a:t>Time.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fixedDeltaTime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0.02 * Time.timeScale</a:t>
            </a:r>
            <a:r>
              <a:rPr lang="en-US" altLang="ko-KR" sz="1400"/>
              <a:t>; 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     }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 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7504" y="3417381"/>
            <a:ext cx="8928992" cy="3323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public </a:t>
            </a:r>
            <a:r>
              <a:rPr lang="en-US" altLang="ko-KR" sz="1400"/>
              <a:t>class </a:t>
            </a:r>
            <a:r>
              <a:rPr lang="en-US" altLang="ko-KR" sz="1400" smtClean="0"/>
              <a:t>Example </a:t>
            </a:r>
            <a:r>
              <a:rPr lang="en-US" altLang="ko-KR" sz="1400" dirty="0"/>
              <a:t>: </a:t>
            </a:r>
            <a:r>
              <a:rPr lang="en-US" altLang="ko-KR" sz="1400"/>
              <a:t>MonoBehaviour </a:t>
            </a:r>
            <a:endParaRPr lang="en-US" altLang="ko-KR" sz="1400" smtClean="0"/>
          </a:p>
          <a:p>
            <a:r>
              <a:rPr lang="en-US" altLang="ko-KR" sz="1400" smtClean="0"/>
              <a:t>{ </a:t>
            </a:r>
            <a:endParaRPr lang="en-US" altLang="ko-KR" sz="1400" dirty="0" smtClean="0"/>
          </a:p>
          <a:p>
            <a:r>
              <a:rPr lang="en-US" altLang="ko-KR" sz="1400" dirty="0" smtClean="0"/>
              <a:t>   string </a:t>
            </a:r>
            <a:r>
              <a:rPr lang="en-US" altLang="ko-KR" sz="1400" dirty="0"/>
              <a:t>folder = "</a:t>
            </a:r>
            <a:r>
              <a:rPr lang="en-US" altLang="ko-KR" sz="1400" dirty="0" err="1"/>
              <a:t>ScreenshotFolder</a:t>
            </a:r>
            <a:r>
              <a:rPr lang="en-US" altLang="ko-KR" sz="1400" dirty="0"/>
              <a:t>";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frameRate</a:t>
            </a:r>
            <a:r>
              <a:rPr lang="en-US" altLang="ko-KR" sz="1400" dirty="0"/>
              <a:t> = 25;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void </a:t>
            </a:r>
            <a:r>
              <a:rPr lang="en-US" altLang="ko-KR" sz="1400" dirty="0"/>
              <a:t>Start 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Time.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captureFramerate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frameRate</a:t>
            </a:r>
            <a:r>
              <a:rPr lang="en-US" altLang="ko-KR" sz="1400"/>
              <a:t>; 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//1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초에 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25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캡쳐</a:t>
            </a:r>
            <a:endParaRPr lang="en-US" altLang="ko-KR" sz="14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/>
              <a:t>System.IO.Directory.</a:t>
            </a:r>
            <a:r>
              <a:rPr lang="en-US" altLang="ko-KR" sz="1400" b="1" dirty="0" err="1">
                <a:solidFill>
                  <a:srgbClr val="C00000"/>
                </a:solidFill>
              </a:rPr>
              <a:t>CreateDirectory</a:t>
            </a:r>
            <a:r>
              <a:rPr lang="en-US" altLang="ko-KR" sz="1400" dirty="0"/>
              <a:t>(folder);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 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void </a:t>
            </a:r>
            <a:r>
              <a:rPr lang="en-US" altLang="ko-KR" sz="1400" dirty="0"/>
              <a:t>Update () {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string </a:t>
            </a:r>
            <a:r>
              <a:rPr lang="en-US" altLang="ko-KR" sz="1400" dirty="0"/>
              <a:t>name = </a:t>
            </a:r>
            <a:r>
              <a:rPr lang="en-US" altLang="ko-KR" sz="1400" dirty="0" err="1"/>
              <a:t>string.Format</a:t>
            </a:r>
            <a:r>
              <a:rPr lang="en-US" altLang="ko-KR" sz="1400" dirty="0"/>
              <a:t>("{0}/{1:D04} shot.png", folder, </a:t>
            </a:r>
            <a:r>
              <a:rPr lang="en-US" altLang="ko-KR" sz="1400" dirty="0" err="1" smtClean="0"/>
              <a:t>Time.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frameCount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Application.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CaptureScreenshot</a:t>
            </a:r>
            <a:r>
              <a:rPr lang="en-US" altLang="ko-KR" sz="1400" dirty="0" smtClean="0"/>
              <a:t>(name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} </a:t>
            </a:r>
          </a:p>
          <a:p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189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픽킹</a:t>
            </a:r>
            <a:r>
              <a:rPr lang="en-US" altLang="ko-KR" dirty="0" smtClean="0"/>
              <a:t>(Picking)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/>
              <a:t>픽</a:t>
            </a:r>
            <a:r>
              <a:rPr lang="ko-KR" altLang="en-US" b="1" dirty="0" err="1"/>
              <a:t>킹</a:t>
            </a:r>
            <a:r>
              <a:rPr lang="en-US" altLang="ko-KR" b="1" dirty="0" smtClean="0"/>
              <a:t>(Picking)</a:t>
            </a:r>
          </a:p>
          <a:p>
            <a:endParaRPr lang="en-US" altLang="ko-KR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0928" y="1766759"/>
            <a:ext cx="9000000" cy="115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OnMouseDown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 smtClean="0"/>
              <a:t>   Ray </a:t>
            </a:r>
            <a:r>
              <a:rPr lang="en-US" altLang="ko-KR" sz="1400" dirty="0" err="1"/>
              <a:t>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Camera.main.</a:t>
            </a:r>
            <a:r>
              <a:rPr lang="en-US" altLang="ko-KR" sz="1400" b="1" dirty="0" err="1">
                <a:solidFill>
                  <a:srgbClr val="C00000"/>
                </a:solidFill>
              </a:rPr>
              <a:t>ScreenPointToRay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Input.mousePosition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RaycastHit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hit;</a:t>
            </a:r>
          </a:p>
          <a:p>
            <a:r>
              <a:rPr lang="en-US" altLang="ko-KR" sz="1400" dirty="0" smtClean="0"/>
              <a:t>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Physics.</a:t>
            </a:r>
            <a:r>
              <a:rPr lang="en-US" altLang="ko-KR" sz="1400" b="1" dirty="0" err="1">
                <a:solidFill>
                  <a:srgbClr val="C00000"/>
                </a:solidFill>
              </a:rPr>
              <a:t>Raycast</a:t>
            </a:r>
            <a:r>
              <a:rPr lang="en-US" altLang="ko-KR" sz="1400" dirty="0"/>
              <a:t>(ray, out hit, 1000</a:t>
            </a:r>
            <a:r>
              <a:rPr lang="en-US" altLang="ko-KR" sz="1400" dirty="0" smtClean="0"/>
              <a:t>)) print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hit.collider.gameObject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}</a:t>
            </a:r>
            <a:r>
              <a:rPr lang="en-US" altLang="ko-KR" sz="1400" dirty="0"/>
              <a:t>	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0928" y="2960376"/>
            <a:ext cx="9000000" cy="180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OnGUI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Event e = </a:t>
            </a:r>
            <a:r>
              <a:rPr lang="en-US" altLang="ko-KR" sz="1400" dirty="0" err="1"/>
              <a:t>Event.current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smtClean="0"/>
              <a:t>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e.type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EventType.MouseDown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Ray </a:t>
            </a:r>
            <a:r>
              <a:rPr lang="en-US" altLang="ko-KR" sz="1400" dirty="0" err="1"/>
              <a:t>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Camera.main.</a:t>
            </a:r>
            <a:r>
              <a:rPr lang="en-US" altLang="ko-KR" sz="1400" b="1" dirty="0" err="1">
                <a:solidFill>
                  <a:srgbClr val="C00000"/>
                </a:solidFill>
              </a:rPr>
              <a:t>ScreenPointToRay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Input.mousePosition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RaycastHit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hit;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Physics.</a:t>
            </a:r>
            <a:r>
              <a:rPr lang="en-US" altLang="ko-KR" sz="1400" b="1" dirty="0" err="1">
                <a:solidFill>
                  <a:srgbClr val="C00000"/>
                </a:solidFill>
              </a:rPr>
              <a:t>Raycast</a:t>
            </a:r>
            <a:r>
              <a:rPr lang="en-US" altLang="ko-KR" sz="1400" dirty="0"/>
              <a:t>(ray, out hit, 1000)) </a:t>
            </a:r>
            <a:r>
              <a:rPr lang="en-US" altLang="ko-KR" sz="1400" dirty="0" smtClean="0"/>
              <a:t>print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hit.collider.gameObject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smtClean="0"/>
              <a:t>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0928" y="4808200"/>
            <a:ext cx="9000000" cy="2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public class example : MonoBehaviour {</a:t>
            </a:r>
            <a:br>
              <a:rPr lang="en-US" altLang="ko-KR" sz="1400" dirty="0"/>
            </a:br>
            <a:r>
              <a:rPr lang="en-US" altLang="ko-KR" sz="1400" dirty="0" smtClean="0"/>
              <a:t>   public 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 particle;</a:t>
            </a:r>
            <a:br>
              <a:rPr lang="en-US" altLang="ko-KR" sz="1400" dirty="0"/>
            </a:br>
            <a:r>
              <a:rPr lang="en-US" altLang="ko-KR" sz="1400" dirty="0" smtClean="0"/>
              <a:t>   void </a:t>
            </a:r>
            <a:r>
              <a:rPr lang="en-US" altLang="ko-KR" sz="1400" dirty="0"/>
              <a:t>Update() {</a:t>
            </a:r>
            <a:br>
              <a:rPr lang="en-US" altLang="ko-KR" sz="1400" dirty="0"/>
            </a:br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Input.GetButtonDown</a:t>
            </a:r>
            <a:r>
              <a:rPr lang="en-US" altLang="ko-KR" sz="1400" dirty="0"/>
              <a:t>("Fire1")) {</a:t>
            </a:r>
            <a:br>
              <a:rPr lang="en-US" altLang="ko-KR" sz="1400" dirty="0"/>
            </a:br>
            <a:r>
              <a:rPr lang="en-US" altLang="ko-KR" sz="1400" dirty="0" smtClean="0"/>
              <a:t>         Ray </a:t>
            </a:r>
            <a:r>
              <a:rPr lang="en-US" altLang="ko-KR" sz="1400" dirty="0" err="1"/>
              <a:t>ray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Camera.main.ScreenPointToRay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Input.mousePosition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 smtClean="0"/>
              <a:t>   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Physics.Raycast</a:t>
            </a:r>
            <a:r>
              <a:rPr lang="en-US" altLang="ko-KR" sz="1400" dirty="0"/>
              <a:t>(ray</a:t>
            </a:r>
            <a:r>
              <a:rPr lang="en-US" altLang="ko-KR" sz="1400" dirty="0" smtClean="0"/>
              <a:t>)) Instantiate(particle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transform.position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transform.rotation</a:t>
            </a:r>
            <a:r>
              <a:rPr lang="en-US" altLang="ko-KR" sz="1400" dirty="0"/>
              <a:t>) as </a:t>
            </a:r>
            <a:r>
              <a:rPr lang="en-US" altLang="ko-KR" sz="1400" dirty="0" err="1"/>
              <a:t>GameObject</a:t>
            </a:r>
            <a:r>
              <a:rPr lang="en-US" altLang="ko-KR" sz="1400" dirty="0" smtClean="0"/>
              <a:t>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en-US" altLang="ko-KR" sz="14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563888" y="2793120"/>
            <a:ext cx="2786340" cy="738664"/>
          </a:xfrm>
          <a:prstGeom prst="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스크린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좌측 하단이 원점</a:t>
            </a:r>
            <a:endParaRPr lang="en-US" altLang="ko-KR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뷰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포트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좌측 하단이 원점</a:t>
            </a:r>
            <a:endParaRPr lang="en-US" altLang="ko-KR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GUI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좌측 상단이 원점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8" y="1196752"/>
            <a:ext cx="9000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Ray </a:t>
            </a:r>
            <a:r>
              <a:rPr lang="en-US" altLang="ko-KR" sz="1400" dirty="0" err="1" smtClean="0"/>
              <a:t>Camera.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ScreenPointToRay</a:t>
            </a:r>
            <a:r>
              <a:rPr lang="en-US" altLang="ko-KR" sz="1400" dirty="0" smtClean="0"/>
              <a:t>(Vector3 </a:t>
            </a:r>
            <a:r>
              <a:rPr lang="en-US" altLang="ko-KR" sz="1400" dirty="0"/>
              <a:t>position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Physics.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Raycast</a:t>
            </a:r>
            <a:r>
              <a:rPr lang="en-US" altLang="ko-KR" sz="1400" dirty="0" smtClean="0"/>
              <a:t>(Ray </a:t>
            </a:r>
            <a:r>
              <a:rPr lang="en-US" altLang="ko-KR" sz="1400" dirty="0" err="1"/>
              <a:t>ray</a:t>
            </a:r>
            <a:r>
              <a:rPr lang="en-US" altLang="ko-KR" sz="1400" dirty="0" smtClean="0"/>
              <a:t>, out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RaycastHit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hitInfo</a:t>
            </a:r>
            <a:r>
              <a:rPr lang="en-US" altLang="ko-KR" sz="1400" dirty="0" smtClean="0"/>
              <a:t>, float distance,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layerMask</a:t>
            </a:r>
            <a:r>
              <a:rPr lang="en-US" altLang="ko-KR" sz="1400" dirty="0" smtClean="0"/>
              <a:t>);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104964" y="1037239"/>
            <a:ext cx="1574470" cy="307777"/>
          </a:xfrm>
          <a:prstGeom prst="rect">
            <a:avLst/>
          </a:prstGeom>
          <a:ln w="158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광선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월드 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좌표계</a:t>
            </a:r>
            <a:endParaRPr lang="ko-KR" altLang="en-US" sz="1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164288" y="1460298"/>
          <a:ext cx="1728192" cy="240768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3655">
                <a:tc>
                  <a:txBody>
                    <a:bodyPr/>
                    <a:lstStyle/>
                    <a:p>
                      <a:r>
                        <a:rPr lang="en-US" sz="1200" dirty="0"/>
                        <a:t>point</a:t>
                      </a:r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barycentricCoordinate</a:t>
                      </a:r>
                      <a:endParaRPr lang="en-US" sz="1200" dirty="0"/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/>
                        <a:t>distance</a:t>
                      </a:r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triangleIndex</a:t>
                      </a:r>
                      <a:endParaRPr lang="en-US" sz="1200" dirty="0"/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textureCoord</a:t>
                      </a:r>
                      <a:endParaRPr lang="en-US" sz="1200" dirty="0"/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/>
                        <a:t>textureCoord2</a:t>
                      </a:r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lightmapCoord</a:t>
                      </a:r>
                      <a:endParaRPr lang="en-US" sz="1200" dirty="0"/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/>
                        <a:t>collider</a:t>
                      </a:r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rigidbody</a:t>
                      </a:r>
                      <a:endParaRPr lang="en-US" sz="1200" dirty="0"/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63655">
                <a:tc>
                  <a:txBody>
                    <a:bodyPr/>
                    <a:lstStyle/>
                    <a:p>
                      <a:r>
                        <a:rPr lang="en-US" sz="1200" dirty="0"/>
                        <a:t>transform</a:t>
                      </a:r>
                    </a:p>
                  </a:txBody>
                  <a:tcPr marL="46800" marR="468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67744" y="898739"/>
            <a:ext cx="3568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마우스로 </a:t>
            </a:r>
            <a:r>
              <a:rPr lang="ko-KR" altLang="en-US" sz="1200" dirty="0" err="1" smtClean="0"/>
              <a:t>클릭했을때</a:t>
            </a:r>
            <a:r>
              <a:rPr lang="ko-KR" altLang="en-US" sz="1200" dirty="0" smtClean="0"/>
              <a:t> 그 </a:t>
            </a:r>
            <a:r>
              <a:rPr lang="ko-KR" altLang="en-US" sz="1200" dirty="0" err="1" smtClean="0"/>
              <a:t>오버젝트를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찾아내는것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53241" y="1774399"/>
            <a:ext cx="3546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OnMouse</a:t>
            </a:r>
            <a:r>
              <a:rPr lang="ko-KR" altLang="en-US" sz="1200" dirty="0" smtClean="0"/>
              <a:t>함수는 클릭 대상 </a:t>
            </a:r>
            <a:r>
              <a:rPr lang="ko-KR" altLang="en-US" sz="1200" dirty="0" err="1" smtClean="0"/>
              <a:t>오버젝트만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알수있음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29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플레이어 설정</a:t>
            </a:r>
            <a:r>
              <a:rPr lang="en-US" altLang="ko-KR" b="1" dirty="0" smtClean="0"/>
              <a:t>(Player Settings)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lt"/>
              </a:rPr>
              <a:t>Edit ▶ Project Settings ▶ </a:t>
            </a:r>
            <a:r>
              <a:rPr lang="en-US" altLang="ko-KR" b="1" dirty="0" smtClean="0">
                <a:solidFill>
                  <a:srgbClr val="C00000"/>
                </a:solidFill>
                <a:latin typeface="+mn-lt"/>
              </a:rPr>
              <a:t>Player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latin typeface="+mn-lt"/>
              </a:rPr>
              <a:t>File </a:t>
            </a:r>
            <a:r>
              <a:rPr lang="en-US" altLang="ko-KR" b="1" dirty="0">
                <a:solidFill>
                  <a:srgbClr val="C00000"/>
                </a:solidFill>
                <a:latin typeface="+mn-lt"/>
              </a:rPr>
              <a:t>▶ </a:t>
            </a:r>
            <a:r>
              <a:rPr lang="en-US" altLang="ko-KR" b="1" dirty="0" smtClean="0">
                <a:solidFill>
                  <a:srgbClr val="C00000"/>
                </a:solidFill>
                <a:latin typeface="+mn-lt"/>
              </a:rPr>
              <a:t>Build Settings…</a:t>
            </a:r>
            <a:endParaRPr lang="en-US" altLang="ko-KR" dirty="0">
              <a:latin typeface="+mn-lt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505667" y="6414393"/>
            <a:ext cx="900000" cy="189756"/>
          </a:xfrm>
          <a:prstGeom prst="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8160" y="3930537"/>
            <a:ext cx="676184" cy="189756"/>
          </a:xfrm>
          <a:prstGeom prst="rect">
            <a:avLst/>
          </a:prstGeom>
          <a:noFill/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569665"/>
            <a:ext cx="4740022" cy="517170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2662"/>
            <a:ext cx="2628900" cy="409575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9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</a:t>
            </a:r>
            <a:r>
              <a:rPr lang="en-US" altLang="ko-KR" smtClean="0"/>
              <a:t>) </a:t>
            </a:r>
            <a:r>
              <a:rPr lang="ko-KR" altLang="en-US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씬 클래스</a:t>
            </a:r>
            <a:r>
              <a:rPr lang="en-US" altLang="ko-KR" b="1" dirty="0" smtClean="0"/>
              <a:t>(Scene)</a:t>
            </a:r>
          </a:p>
          <a:p>
            <a:pPr lvl="1">
              <a:spcBef>
                <a:spcPts val="0"/>
              </a:spcBef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씬 관리 클래스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씬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(.unity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실행 자료 구조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UnityEngine.SceneManagement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네임 스페이스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spcBef>
                <a:spcPts val="0"/>
              </a:spcBef>
            </a:pP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en-US" altLang="ko-KR" dirty="0"/>
              <a:t>	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4444"/>
              </p:ext>
            </p:extLst>
          </p:nvPr>
        </p:nvGraphicFramePr>
        <p:xfrm>
          <a:off x="107504" y="3933056"/>
          <a:ext cx="8928992" cy="12192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GetRootGameObjects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씬의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모든 루트 게임 객체들을 반환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IsValid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씬이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유효한가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operator 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두 개의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씬이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다른가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operator 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두 개의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씬이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같은가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57698"/>
              </p:ext>
            </p:extLst>
          </p:nvPr>
        </p:nvGraphicFramePr>
        <p:xfrm>
          <a:off x="107504" y="1988840"/>
          <a:ext cx="8928992" cy="18288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buildIndex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씬에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대한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빌드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설정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Build Settings)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인덱스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AssetBundle</a:t>
                      </a:r>
                      <a:r>
                        <a:rPr 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로드한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씬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-1),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isDirty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씬이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변경되었는가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bool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isLoaded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씬이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로드되었는가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씬의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이름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/>
                        <a:t>path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씬의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상대적 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(“Assets/MyScenes/MyScene.unity”), </a:t>
                      </a:r>
                      <a:r>
                        <a:rPr lang="en-US" altLang="ko-KR" sz="1400" baseline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rootCount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씬의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루트 변환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Transform)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개수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971" y="1090281"/>
            <a:ext cx="809625" cy="8477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07505" y="5270248"/>
            <a:ext cx="8928992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GameObject[] </a:t>
            </a:r>
            <a:r>
              <a:rPr lang="en-US" altLang="ko-KR" sz="1400" b="1" dirty="0" err="1">
                <a:solidFill>
                  <a:srgbClr val="C00000"/>
                </a:solidFill>
              </a:rPr>
              <a:t>GetRootGameObjects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r>
              <a:rPr lang="en-US" altLang="ko-KR" sz="1400" dirty="0"/>
              <a:t>void </a:t>
            </a:r>
            <a:r>
              <a:rPr lang="en-US" altLang="ko-KR" sz="1400" b="1" dirty="0" err="1">
                <a:solidFill>
                  <a:srgbClr val="C00000"/>
                </a:solidFill>
              </a:rPr>
              <a:t>GetRootGameObjects</a:t>
            </a:r>
            <a:r>
              <a:rPr lang="en-US" altLang="ko-KR" sz="1400" dirty="0"/>
              <a:t>(List&lt;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rootGameObjects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>bool </a:t>
            </a:r>
            <a:r>
              <a:rPr lang="en-US" altLang="ko-KR" sz="1400" b="1" dirty="0" err="1">
                <a:solidFill>
                  <a:srgbClr val="C00000"/>
                </a:solidFill>
              </a:rPr>
              <a:t>IsValid</a:t>
            </a:r>
            <a:r>
              <a:rPr lang="en-US" altLang="ko-KR" sz="1400" dirty="0"/>
              <a:t>();</a:t>
            </a:r>
            <a:endParaRPr lang="en-US" altLang="ko-KR" sz="1400" dirty="0" smtClean="0"/>
          </a:p>
          <a:p>
            <a:r>
              <a:rPr lang="en-US" altLang="ko-KR" sz="1400" dirty="0" smtClean="0"/>
              <a:t>static </a:t>
            </a:r>
            <a:r>
              <a:rPr lang="en-US" altLang="ko-KR" sz="1400" dirty="0"/>
              <a:t>bool operator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==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Scene lhs, Scene </a:t>
            </a:r>
            <a:r>
              <a:rPr lang="en-US" altLang="ko-KR" sz="1400" dirty="0" err="1"/>
              <a:t>rhs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r>
              <a:rPr lang="en-US" altLang="ko-KR" sz="1400" dirty="0" smtClean="0"/>
              <a:t>static </a:t>
            </a:r>
            <a:r>
              <a:rPr lang="en-US" altLang="ko-KR" sz="1400" dirty="0"/>
              <a:t>bool operator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!=</a:t>
            </a:r>
            <a:r>
              <a:rPr lang="en-US" altLang="ko-KR" sz="1400" dirty="0" smtClean="0"/>
              <a:t>(Scene </a:t>
            </a:r>
            <a:r>
              <a:rPr lang="en-US" altLang="ko-KR" sz="1400" dirty="0"/>
              <a:t>lhs, </a:t>
            </a:r>
            <a:r>
              <a:rPr lang="en-US" altLang="ko-KR" sz="1400" dirty="0" smtClean="0"/>
              <a:t>Scene </a:t>
            </a:r>
            <a:r>
              <a:rPr lang="en-US" altLang="ko-KR" sz="1400" dirty="0" err="1"/>
              <a:t>rhs</a:t>
            </a:r>
            <a:r>
              <a:rPr lang="en-US" altLang="ko-KR" sz="1400" dirty="0"/>
              <a:t>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73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</a:t>
            </a:r>
            <a:r>
              <a:rPr lang="en-US" altLang="ko-KR" smtClean="0"/>
              <a:t>) </a:t>
            </a:r>
            <a:r>
              <a:rPr lang="ko-KR" altLang="en-US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씬 관리자 클래스</a:t>
            </a:r>
            <a:r>
              <a:rPr lang="en-US" altLang="ko-KR" b="1" dirty="0" smtClean="0"/>
              <a:t>(</a:t>
            </a:r>
            <a:r>
              <a:rPr lang="en-US" altLang="ko-KR" b="1" dirty="0" err="1"/>
              <a:t>SceneManager</a:t>
            </a:r>
            <a:r>
              <a:rPr lang="en-US" altLang="ko-KR" b="1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씬 관리 클래스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UnityEngine.SceneManagement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네임 스페이스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en-US" altLang="ko-KR" dirty="0"/>
              <a:t>	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87157"/>
              </p:ext>
            </p:extLst>
          </p:nvPr>
        </p:nvGraphicFramePr>
        <p:xfrm>
          <a:off x="107504" y="1720192"/>
          <a:ext cx="8928992" cy="60960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sceneCount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전체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씬의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개수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sceneCountInBuildSettings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빌드 설정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Build Settings)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씬 개수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40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endParaRPr lang="en-US" sz="140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36786"/>
              </p:ext>
            </p:extLst>
          </p:nvPr>
        </p:nvGraphicFramePr>
        <p:xfrm>
          <a:off x="107504" y="2380456"/>
          <a:ext cx="8928992" cy="335280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CreateScene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새로운 씬을 생성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GetActiveScene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활성화된 씬을 반환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GetSceneAt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 관리자의 리스트에서 인덱스에 해당하는 씬을 반환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GetSceneByName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 관리자의 리스트에서 씬의 이름으로 검색하여 씬을 반환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GetSceneByPath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 관리자의 리스트에서 애셋 경로를 갖는 씬을 검색하여 씬을 반환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LoadScene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씬의 이름 또는 빌드 설정의 인덱스로 씬을 로드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LoadSceneAsync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씬을 비동기적으로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백그라운드에서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로드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MergeScenes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씬을 병합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모든 게임 객체를 옮김</a:t>
                      </a:r>
                      <a:r>
                        <a:rPr lang="en-US" altLang="ko-KR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), </a:t>
                      </a:r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병합이 완료되면 소스 씬을 제거함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MoveGameObjectToScene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씬의 루트 게임 객체를 새로운 씬으로 옮김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/>
                        <a:t>SetActiveScene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씬을 활성화시킴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C00000"/>
                          </a:solidFill>
                        </a:rPr>
                        <a:t>UnloadScene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주어진 씬과 관련된 모든 게임 객체를 언로드함</a:t>
                      </a:r>
                      <a:endParaRPr lang="en-US" sz="14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5786100"/>
            <a:ext cx="892899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static void </a:t>
            </a:r>
            <a:r>
              <a:rPr lang="en-US" altLang="ko-KR" sz="1400" b="1" dirty="0" err="1">
                <a:solidFill>
                  <a:srgbClr val="C00000"/>
                </a:solidFill>
              </a:rPr>
              <a:t>LoadScene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buildIndex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LoadSceneMode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mode = </a:t>
            </a:r>
            <a:r>
              <a:rPr lang="en-US" altLang="ko-KR" sz="1400" b="1" dirty="0" err="1">
                <a:solidFill>
                  <a:srgbClr val="0000FF"/>
                </a:solidFill>
              </a:rPr>
              <a:t>LoadSceneMode</a:t>
            </a:r>
            <a:r>
              <a:rPr lang="en-US" altLang="ko-KR" sz="1400" dirty="0" err="1"/>
              <a:t>.Single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 smtClean="0"/>
              <a:t>static </a:t>
            </a:r>
            <a:r>
              <a:rPr lang="en-US" altLang="ko-KR" sz="1400" dirty="0"/>
              <a:t>void </a:t>
            </a:r>
            <a:r>
              <a:rPr lang="en-US" altLang="ko-KR" sz="1400" b="1" dirty="0" err="1">
                <a:solidFill>
                  <a:srgbClr val="C00000"/>
                </a:solidFill>
              </a:rPr>
              <a:t>LoadScene</a:t>
            </a:r>
            <a:r>
              <a:rPr lang="en-US" altLang="ko-KR" sz="1400" dirty="0"/>
              <a:t>(string </a:t>
            </a:r>
            <a:r>
              <a:rPr lang="en-US" altLang="ko-KR" sz="1400" dirty="0" smtClean="0"/>
              <a:t>name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LoadSceneMode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mode = </a:t>
            </a:r>
            <a:r>
              <a:rPr lang="en-US" altLang="ko-KR" sz="1400" dirty="0" err="1"/>
              <a:t>LoadSceneMode.Single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r>
              <a:rPr lang="en-US" altLang="ko-KR" sz="1400" dirty="0"/>
              <a:t>static bool </a:t>
            </a:r>
            <a:r>
              <a:rPr lang="en-US" altLang="ko-KR" sz="1400" b="1" dirty="0" err="1">
                <a:solidFill>
                  <a:srgbClr val="C00000"/>
                </a:solidFill>
              </a:rPr>
              <a:t>UnloadScene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sceneBuildIndex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 smtClean="0"/>
              <a:t>static </a:t>
            </a:r>
            <a:r>
              <a:rPr lang="en-US" altLang="ko-KR" sz="1400" dirty="0"/>
              <a:t>bool </a:t>
            </a:r>
            <a:r>
              <a:rPr lang="en-US" altLang="ko-KR" sz="1400" b="1" dirty="0" err="1">
                <a:solidFill>
                  <a:srgbClr val="C00000"/>
                </a:solidFill>
              </a:rPr>
              <a:t>UnloadScene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sceneName</a:t>
            </a:r>
            <a:r>
              <a:rPr lang="en-US" altLang="ko-KR" sz="1400" dirty="0"/>
              <a:t>);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64073"/>
              </p:ext>
            </p:extLst>
          </p:nvPr>
        </p:nvGraphicFramePr>
        <p:xfrm>
          <a:off x="7596336" y="5941898"/>
          <a:ext cx="946448" cy="609600"/>
        </p:xfrm>
        <a:graphic>
          <a:graphicData uri="http://schemas.openxmlformats.org/drawingml/2006/table">
            <a:tbl>
              <a:tblPr/>
              <a:tblGrid>
                <a:gridCol w="9464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0133">
                <a:tc>
                  <a:txBody>
                    <a:bodyPr/>
                    <a:lstStyle/>
                    <a:p>
                      <a:r>
                        <a:rPr lang="en-US" sz="1400" dirty="0"/>
                        <a:t>Single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133">
                <a:tc>
                  <a:txBody>
                    <a:bodyPr/>
                    <a:lstStyle/>
                    <a:p>
                      <a:r>
                        <a:rPr lang="en-US" sz="1400" dirty="0"/>
                        <a:t>Additive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</a:t>
            </a:r>
            <a:r>
              <a:rPr lang="en-US" altLang="ko-KR" smtClean="0"/>
              <a:t>) </a:t>
            </a:r>
            <a:r>
              <a:rPr lang="ko-KR" altLang="en-US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응용 프로그램 </a:t>
            </a:r>
            <a:r>
              <a:rPr lang="ko-KR" altLang="en-US" b="1" smtClean="0"/>
              <a:t>런타임 클래스</a:t>
            </a:r>
            <a:r>
              <a:rPr lang="en-US" altLang="ko-KR" b="1" dirty="0" smtClean="0"/>
              <a:t>(Application)</a:t>
            </a:r>
          </a:p>
          <a:p>
            <a:pPr lvl="1">
              <a:spcBef>
                <a:spcPts val="0"/>
              </a:spcBef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응용 프로그램의 실행 데이터 관리 클래스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en-US" altLang="ko-KR" dirty="0"/>
              <a:t>	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02457"/>
              </p:ext>
            </p:extLst>
          </p:nvPr>
        </p:nvGraphicFramePr>
        <p:xfrm>
          <a:off x="107504" y="1544600"/>
          <a:ext cx="8928992" cy="121920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FF"/>
                          </a:solidFill>
                        </a:rPr>
                        <a:t>LoadLevel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 또는 인덱스 사용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Build Setting...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해야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씬이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LoadLevelAdditive</a:t>
                      </a:r>
                      <a:endParaRPr lang="en-US" sz="1400" dirty="0"/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 또는 인덱스 사용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레벨의 객체들을 유지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LoadLevelAsync</a:t>
                      </a:r>
                      <a:endParaRPr lang="en-US" sz="1400" dirty="0"/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레벨을 백그라운드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쓰레드에서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비동기적으로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로드함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LoadLevelAdditiveAsync</a:t>
                      </a:r>
                      <a:endParaRPr lang="en-US" sz="1400" dirty="0"/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레벨을 백그라운드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쓰레드에서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비동기적으로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현재 레벨의 객체들을 유지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82845"/>
              </p:ext>
            </p:extLst>
          </p:nvPr>
        </p:nvGraphicFramePr>
        <p:xfrm>
          <a:off x="107504" y="2852936"/>
          <a:ext cx="8928992" cy="3399604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13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Quit</a:t>
                      </a: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응용 프로그램을 종료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뷰에서는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효과없음</a:t>
                      </a:r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빌드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버전에서 적용됨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CancelQuit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응용 프로그램을 종료를 취소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게임이 종료될 때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스플래쉬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화면을 보여줄 때 유용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GetStreamProgressForLevel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인덱스 또는 문자열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다운로드가 얼만큼 진행되었는가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float</a:t>
                      </a: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[0</a:t>
                      </a:r>
                      <a:r>
                        <a:rPr lang="en-US" sz="14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...1].</a:t>
                      </a: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CanStreamedLevelBeLoaded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스트림화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된 레벨이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로드될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 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CaptureScreenshot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 이름으로 화면을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캡쳐함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(PNG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파일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HasProLicense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프로 버전의 라이선스를 사용하는가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</a:t>
                      </a:r>
                      <a:endParaRPr lang="ko-KR" alt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ExternalCall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함수를 호출</a:t>
                      </a:r>
                      <a:r>
                        <a:rPr lang="en-US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sz="1400" b="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Web Player </a:t>
                      </a:r>
                      <a:r>
                        <a:rPr lang="ko-KR" altLang="en-US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b="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ExternalEval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스크립트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스니핏을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계산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(Web Player </a:t>
                      </a:r>
                      <a:r>
                        <a:rPr lang="ko-KR" altLang="en-US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OpenURL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브라우저에서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URL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을 연결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/>
                        <a:t>RegisterLogCallback</a:t>
                      </a: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 메시지에서 호출될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델리게이트를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등록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RegisterLogCallbackThreaded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로그 메시지에서 호출될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델리게이트를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등록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다른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쓰레드에서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altLang="ko-KR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RequestUserAuthorization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플레이어에서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웹캠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또는 마이크로폰을 사용할 수 있는 허가를 요청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181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HasUserAuthorization</a:t>
                      </a:r>
                      <a:endParaRPr lang="en-US" sz="1400" dirty="0"/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플레이어에서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웹캠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또는 마이크로폰을 사용할 수 있는 가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24074" marB="24074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6396334"/>
            <a:ext cx="8928992" cy="3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delegate </a:t>
            </a:r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Application.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LogCallback</a:t>
            </a:r>
            <a:r>
              <a:rPr lang="en-US" altLang="ko-KR" sz="1400" dirty="0" smtClean="0"/>
              <a:t>(string condition, string </a:t>
            </a:r>
            <a:r>
              <a:rPr lang="en-US" altLang="ko-KR" sz="1400" dirty="0" err="1" smtClean="0"/>
              <a:t>stackTrace</a:t>
            </a:r>
            <a:r>
              <a:rPr lang="en-US" altLang="ko-KR" sz="1400" dirty="0" smtClean="0"/>
              <a:t>, LogType </a:t>
            </a:r>
            <a:r>
              <a:rPr lang="en-US" altLang="ko-KR" sz="1400" dirty="0"/>
              <a:t>type</a:t>
            </a:r>
            <a:r>
              <a:rPr lang="en-US" altLang="ko-KR" sz="1400" dirty="0" smtClean="0"/>
              <a:t>);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86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응용 프로그램 </a:t>
            </a:r>
            <a:r>
              <a:rPr lang="ko-KR" altLang="en-US" b="1" smtClean="0"/>
              <a:t>런타임 클래스</a:t>
            </a:r>
            <a:r>
              <a:rPr lang="en-US" altLang="ko-KR" b="1" dirty="0" smtClean="0"/>
              <a:t>(Application)</a:t>
            </a:r>
            <a:r>
              <a:rPr lang="en-US" altLang="ko-KR" dirty="0"/>
              <a:t>	</a:t>
            </a:r>
            <a:endParaRPr lang="en-US" altLang="ko-KR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97107"/>
              </p:ext>
            </p:extLst>
          </p:nvPr>
        </p:nvGraphicFramePr>
        <p:xfrm>
          <a:off x="107504" y="1206390"/>
          <a:ext cx="8928992" cy="5606976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362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loadedLevel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마지막에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레벨의 인덱스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loadedLevelName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마지막에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레벨의 이름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altLang="ko-KR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isLoadingLevel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레벨이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로드되었는가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FF"/>
                          </a:solidFill>
                        </a:rPr>
                        <a:t>levelCount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사용가능한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전체 레벨의 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/>
                        <a:t>streamedBytes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유니티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웹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스트림에서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몇 바이트가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다운로드되었는가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isPlaying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실행 중인가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isEditor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유니티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편집기에서 실행 중인가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isWebPlayer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플레이어에서 실행 중인가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/>
                        <a:t>platform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게임이 실행되고 있는 플랫폼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RuntimePlatform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runInBackground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응용 프로그램이 백그라운드에 있을 때 실행되도록 하는가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dataPath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 데이터 폴더의 경로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streamingAssetsPath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“</a:t>
                      </a:r>
                      <a:r>
                        <a:rPr 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StreamingAssets</a:t>
                      </a:r>
                      <a:r>
                        <a:rPr 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”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폴더에 대한 경로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전용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persistentDataPath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실행들 사이에 저장되어야 하는 데이터의 저장 경로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</a:t>
                      </a:r>
                      <a:r>
                        <a:rPr lang="ko-KR" altLang="en-US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altLang="ko-KR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temporaryCachePath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임시 데이터가 저장될 디렉터리에 대한 경로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</a:t>
                      </a:r>
                      <a:r>
                        <a:rPr lang="ko-KR" altLang="en-US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altLang="ko-KR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srcValue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플레이어 데이터 파일에 대한 상대적 경로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</a:t>
                      </a:r>
                      <a:r>
                        <a:rPr lang="ko-KR" altLang="en-US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altLang="ko-KR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absoluteURL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웹 플레이어 데이터 파일에 대한 절대적 경로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읽기 </a:t>
                      </a:r>
                      <a:r>
                        <a:rPr lang="ko-KR" altLang="en-US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전용</a:t>
                      </a:r>
                      <a:r>
                        <a:rPr lang="en-US" altLang="ko-KR" sz="140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unityVersion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유니티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런타임 라이브러리의 버전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webSecurityEnabled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유니티의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웹 플레이어 보안 모델이 활성화되었는가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targetFrameRate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게임의 목표 프레임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레이트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systemLanguage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운영체제가 사용하는 언어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SystemLanguage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backgroundLoadingPriority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백그라운드 로딩 </a:t>
                      </a:r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쓰레드의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우선순위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Thread</a:t>
                      </a:r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Priority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internetReachability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디바이스에서 현재 가능한 인터넷 연결의 유형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NetworkReachability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/>
                        <a:t>genuine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빌드된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후에 응용 프로그램이 변경되었는가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변경되면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false),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</a:t>
                      </a:r>
                      <a:endParaRPr lang="en-US" sz="1400" dirty="0">
                        <a:solidFill>
                          <a:srgbClr val="0000FF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genuineCheckAvailable</a:t>
                      </a:r>
                      <a:endParaRPr lang="en-US" sz="1400" dirty="0"/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응용 프로그램의 변경이 확인될 수 있는가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확인 가능하면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true), </a:t>
                      </a:r>
                      <a:r>
                        <a:rPr lang="en-US" altLang="ko-KR" sz="1400" dirty="0" err="1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bool</a:t>
                      </a:r>
                      <a:endParaRPr lang="en-US" sz="14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응용 프로그램 런타임 데이터 클래스</a:t>
            </a:r>
            <a:r>
              <a:rPr lang="en-US" altLang="ko-KR" b="1" dirty="0" smtClean="0"/>
              <a:t>(Application)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844824"/>
            <a:ext cx="8928000" cy="4832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public </a:t>
            </a:r>
            <a:r>
              <a:rPr lang="en-US" altLang="ko-KR" sz="1400"/>
              <a:t>class </a:t>
            </a:r>
            <a:r>
              <a:rPr lang="en-US" altLang="ko-KR" sz="1400" smtClean="0"/>
              <a:t>Example </a:t>
            </a:r>
            <a:r>
              <a:rPr lang="en-US" altLang="ko-KR" sz="1400" dirty="0"/>
              <a:t>: MonoBehaviour {</a:t>
            </a:r>
            <a:br>
              <a:rPr lang="en-US" altLang="ko-KR" sz="1400" dirty="0"/>
            </a:br>
            <a:r>
              <a:rPr lang="en-US" altLang="ko-KR" sz="1400" dirty="0" smtClean="0"/>
              <a:t>   public </a:t>
            </a:r>
            <a:r>
              <a:rPr lang="en-US" altLang="ko-KR" sz="1400" dirty="0"/>
              <a:t>float </a:t>
            </a:r>
            <a:r>
              <a:rPr lang="en-US" altLang="ko-KR" sz="1400" dirty="0" err="1"/>
              <a:t>showSplashTimeout</a:t>
            </a:r>
            <a:r>
              <a:rPr lang="en-US" altLang="ko-KR" sz="1400" dirty="0"/>
              <a:t> = 2.0F;</a:t>
            </a:r>
            <a:br>
              <a:rPr lang="en-US" altLang="ko-KR" sz="1400" dirty="0"/>
            </a:br>
            <a:r>
              <a:rPr lang="en-US" altLang="ko-KR" sz="1400" dirty="0" smtClean="0"/>
              <a:t>   private 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allowQuitting</a:t>
            </a:r>
            <a:r>
              <a:rPr lang="en-US" altLang="ko-KR" sz="1400" dirty="0"/>
              <a:t> = false</a:t>
            </a:r>
            <a:r>
              <a:rPr lang="en-US" altLang="ko-KR" sz="1400" dirty="0" smtClean="0"/>
              <a:t>;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void </a:t>
            </a:r>
            <a:r>
              <a:rPr lang="en-US" altLang="ko-KR" sz="1400" dirty="0"/>
              <a:t>Awake() {</a:t>
            </a:r>
            <a:br>
              <a:rPr lang="en-US" altLang="ko-KR" sz="1400" dirty="0"/>
            </a:br>
            <a:r>
              <a:rPr lang="en-US" altLang="ko-KR" sz="1400" dirty="0" smtClean="0"/>
              <a:t>     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DontDestroyOnLoad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gameObject</a:t>
            </a:r>
            <a:r>
              <a:rPr lang="en-US" altLang="ko-KR" sz="1400" dirty="0" smtClean="0"/>
              <a:t>);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void </a:t>
            </a:r>
            <a:r>
              <a:rPr lang="en-US" altLang="ko-KR" sz="1400" dirty="0" err="1"/>
              <a:t>OnApplicationQuit</a:t>
            </a:r>
            <a:r>
              <a:rPr lang="en-US" altLang="ko-KR" sz="1400" dirty="0"/>
              <a:t>() {</a:t>
            </a:r>
            <a:br>
              <a:rPr lang="en-US" altLang="ko-KR" sz="1400" dirty="0"/>
            </a:br>
            <a:r>
              <a:rPr lang="en-US" altLang="ko-KR" sz="1400" dirty="0" smtClean="0"/>
              <a:t>      if </a:t>
            </a:r>
            <a:r>
              <a:rPr lang="en-US" altLang="ko-KR" sz="1400" dirty="0"/>
              <a:t>(Application.</a:t>
            </a:r>
            <a:r>
              <a:rPr lang="en-US" altLang="ko-KR" sz="1400" b="1" dirty="0">
                <a:solidFill>
                  <a:srgbClr val="0000FF"/>
                </a:solidFill>
              </a:rPr>
              <a:t>loadedLevelName</a:t>
            </a:r>
            <a:r>
              <a:rPr lang="en-US" altLang="ko-KR" sz="1400" dirty="0"/>
              <a:t>.ToLower() </a:t>
            </a:r>
            <a:r>
              <a:rPr lang="en-US" altLang="ko-KR" sz="1400"/>
              <a:t>!= </a:t>
            </a:r>
            <a:r>
              <a:rPr lang="en-US" altLang="ko-KR" sz="1400" smtClean="0"/>
              <a:t>“FinalSplash</a:t>
            </a:r>
            <a:r>
              <a:rPr lang="en-US" altLang="ko-KR" sz="1400" dirty="0" smtClean="0"/>
              <a:t>")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StartCoroutine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DelayedQuit</a:t>
            </a:r>
            <a:r>
              <a:rPr lang="en-US" altLang="ko-KR" sz="1400" dirty="0"/>
              <a:t>");</a:t>
            </a:r>
            <a:br>
              <a:rPr lang="en-US" altLang="ko-KR" sz="1400" dirty="0"/>
            </a:br>
            <a:r>
              <a:rPr lang="en-US" altLang="ko-KR" sz="1400" dirty="0" smtClean="0"/>
              <a:t>      if </a:t>
            </a:r>
            <a:r>
              <a:rPr lang="en-US" altLang="ko-KR" sz="1400" dirty="0"/>
              <a:t>(!</a:t>
            </a:r>
            <a:r>
              <a:rPr lang="en-US" altLang="ko-KR" sz="1400" dirty="0" err="1" smtClean="0"/>
              <a:t>allowQuitting</a:t>
            </a:r>
            <a:r>
              <a:rPr lang="en-US" altLang="ko-KR" sz="1400" dirty="0" smtClean="0"/>
              <a:t>) Application.CancelQuit();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IEnumerator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DelayedQuit</a:t>
            </a:r>
            <a:r>
              <a:rPr lang="en-US" altLang="ko-KR" sz="1400" dirty="0"/>
              <a:t>() {</a:t>
            </a:r>
            <a:br>
              <a:rPr lang="en-US" altLang="ko-KR" sz="1400" dirty="0"/>
            </a:br>
            <a:r>
              <a:rPr lang="en-US" altLang="ko-KR" sz="1400" dirty="0" smtClean="0"/>
              <a:t>      Application.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LoadLevel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finalsplash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yield </a:t>
            </a:r>
            <a:r>
              <a:rPr lang="en-US" altLang="ko-KR" sz="1400" dirty="0"/>
              <a:t>return new </a:t>
            </a:r>
            <a:r>
              <a:rPr lang="en-US" altLang="ko-KR" sz="1400" b="1" dirty="0" err="1">
                <a:solidFill>
                  <a:srgbClr val="C00000"/>
                </a:solidFill>
              </a:rPr>
              <a:t>WaitForSeconds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showSplashTimeout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   </a:t>
            </a:r>
            <a:r>
              <a:rPr lang="en-US" altLang="ko-KR" sz="1400" dirty="0" err="1" smtClean="0"/>
              <a:t>allowQuitting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true;</a:t>
            </a:r>
            <a:br>
              <a:rPr lang="en-US" altLang="ko-KR" sz="1400" dirty="0"/>
            </a:br>
            <a:r>
              <a:rPr lang="en-US" altLang="ko-KR" sz="1400" dirty="0" smtClean="0"/>
              <a:t>      Application.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Quit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 smtClean="0"/>
              <a:t>  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196752"/>
            <a:ext cx="89289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static void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LoadLevel</a:t>
            </a:r>
            <a:r>
              <a:rPr lang="en-US" altLang="ko-KR" sz="1400" dirty="0" smtClean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index);</a:t>
            </a:r>
            <a:endParaRPr lang="en-US" altLang="ko-KR" sz="1400" dirty="0"/>
          </a:p>
          <a:p>
            <a:r>
              <a:rPr lang="en-US" altLang="ko-KR" sz="1400" dirty="0"/>
              <a:t>static void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LoadLevel</a:t>
            </a:r>
            <a:r>
              <a:rPr lang="en-US" altLang="ko-KR" sz="1400" dirty="0" smtClean="0"/>
              <a:t>(string name);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1308865"/>
            <a:ext cx="4359207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dirty="0" smtClean="0"/>
              <a:t>void MonoBehaviour.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OnLevelWasLoaded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level);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635896" y="2923487"/>
            <a:ext cx="45720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400" dirty="0"/>
              <a:t>static </a:t>
            </a:r>
            <a:r>
              <a:rPr lang="en-US" altLang="ko-KR" sz="1400" dirty="0" smtClean="0"/>
              <a:t>void</a:t>
            </a:r>
            <a:r>
              <a:rPr lang="en-US" altLang="ko-KR" sz="1400" dirty="0"/>
              <a:t> </a:t>
            </a:r>
            <a:r>
              <a:rPr lang="en-US" altLang="ko-KR" sz="1400" dirty="0" err="1" smtClean="0"/>
              <a:t>Object.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DontDestroyOnLoad</a:t>
            </a:r>
            <a:r>
              <a:rPr lang="en-US" altLang="ko-KR" sz="1400" dirty="0" smtClean="0"/>
              <a:t>(Object target);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672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응용 프로그램 런타임 데이터 클래스</a:t>
            </a:r>
            <a:r>
              <a:rPr lang="en-US" altLang="ko-KR" b="1" dirty="0" smtClean="0"/>
              <a:t>(Application)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4002" y="1746501"/>
            <a:ext cx="8928992" cy="1590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/>
          <a:p>
            <a:r>
              <a:rPr lang="en-US" altLang="ko-KR" sz="1400" dirty="0"/>
              <a:t>public class example : MonoBehaviour {</a:t>
            </a:r>
            <a:br>
              <a:rPr lang="en-US" altLang="ko-KR" sz="1400" dirty="0"/>
            </a:b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IEnumerator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Start() {</a:t>
            </a:r>
            <a:br>
              <a:rPr lang="en-US" altLang="ko-KR" sz="1400" dirty="0"/>
            </a:br>
            <a:r>
              <a:rPr lang="en-US" altLang="ko-KR" sz="1400" dirty="0" smtClean="0"/>
              <a:t>      AsyncOperation 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 = Application.</a:t>
            </a:r>
            <a:r>
              <a:rPr lang="en-US" altLang="ko-KR" sz="1400" b="1" dirty="0">
                <a:solidFill>
                  <a:srgbClr val="C00000"/>
                </a:solidFill>
              </a:rPr>
              <a:t>LoadLevelAsync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MyBigLevel</a:t>
            </a:r>
            <a:r>
              <a:rPr lang="en-US" altLang="ko-KR" sz="1400" dirty="0"/>
              <a:t>");</a:t>
            </a:r>
            <a:br>
              <a:rPr lang="en-US" altLang="ko-KR" sz="1400" dirty="0"/>
            </a:br>
            <a:r>
              <a:rPr lang="en-US" altLang="ko-KR" sz="1400" dirty="0" smtClean="0"/>
              <a:t>      yield 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async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 smtClean="0"/>
              <a:t>      Debug.Log</a:t>
            </a:r>
            <a:r>
              <a:rPr lang="en-US" altLang="ko-KR" sz="1400" dirty="0"/>
              <a:t>("Loading complete");</a:t>
            </a:r>
            <a:br>
              <a:rPr lang="en-US" altLang="ko-KR" sz="1400" dirty="0"/>
            </a:br>
            <a:r>
              <a:rPr lang="en-US" altLang="ko-KR" sz="1400" dirty="0" smtClean="0"/>
              <a:t>  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4498" y="3967168"/>
            <a:ext cx="8928000" cy="284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r>
              <a:rPr lang="en-US" altLang="ko-KR" sz="1400" dirty="0"/>
              <a:t>public class example : MonoBehaviour {</a:t>
            </a:r>
            <a:br>
              <a:rPr lang="en-US" altLang="ko-KR" sz="1400" dirty="0"/>
            </a:br>
            <a:r>
              <a:rPr lang="en-US" altLang="ko-KR" sz="1400" dirty="0" smtClean="0"/>
              <a:t>   public </a:t>
            </a:r>
            <a:r>
              <a:rPr lang="en-US" altLang="ko-KR" sz="1400" dirty="0"/>
              <a:t>string output = "";</a:t>
            </a:r>
            <a:br>
              <a:rPr lang="en-US" altLang="ko-KR" sz="1400" dirty="0"/>
            </a:br>
            <a:r>
              <a:rPr lang="en-US" altLang="ko-KR" sz="1400" dirty="0" smtClean="0"/>
              <a:t>   public </a:t>
            </a:r>
            <a:r>
              <a:rPr lang="en-US" altLang="ko-KR" sz="1400" dirty="0"/>
              <a:t>string stack = </a:t>
            </a:r>
            <a:r>
              <a:rPr lang="en-US" altLang="ko-KR" sz="1400" dirty="0" smtClean="0"/>
              <a:t>"";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void </a:t>
            </a:r>
            <a:r>
              <a:rPr lang="en-US" altLang="ko-KR" sz="1400" dirty="0" err="1"/>
              <a:t>OnEnable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Application.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RegisterLogCallback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HandleLog</a:t>
            </a:r>
            <a:r>
              <a:rPr lang="en-US" altLang="ko-KR" sz="1400" dirty="0" smtClean="0"/>
              <a:t>); 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void </a:t>
            </a:r>
            <a:r>
              <a:rPr lang="en-US" altLang="ko-KR" sz="1400" dirty="0" err="1"/>
              <a:t>OnDisable</a:t>
            </a:r>
            <a:r>
              <a:rPr lang="en-US" altLang="ko-KR" sz="1400" dirty="0"/>
              <a:t>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Application.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RegisterLogCallback</a:t>
            </a:r>
            <a:r>
              <a:rPr lang="en-US" altLang="ko-KR" sz="1400" dirty="0" smtClean="0"/>
              <a:t>(null); }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   void </a:t>
            </a:r>
            <a:r>
              <a:rPr lang="en-US" altLang="ko-KR" sz="1400" dirty="0" err="1"/>
              <a:t>HandleLog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logString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stackTrace</a:t>
            </a:r>
            <a:r>
              <a:rPr lang="en-US" altLang="ko-KR" sz="1400" dirty="0"/>
              <a:t>, LogType type) {</a:t>
            </a:r>
            <a:br>
              <a:rPr lang="en-US" altLang="ko-KR" sz="1400" dirty="0"/>
            </a:br>
            <a:r>
              <a:rPr lang="en-US" altLang="ko-KR" sz="1400" dirty="0" smtClean="0"/>
              <a:t>      output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logString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 smtClean="0"/>
              <a:t>      stack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stackTrace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 smtClean="0"/>
              <a:t>  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4002" y="1185029"/>
            <a:ext cx="89289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r>
              <a:rPr lang="en-US" altLang="ko-KR" sz="1400" dirty="0" smtClean="0"/>
              <a:t>static </a:t>
            </a:r>
            <a:r>
              <a:rPr lang="en-US" altLang="ko-KR" sz="1400" dirty="0" err="1" smtClean="0"/>
              <a:t>AsyncOperation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LoadLevelAsync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index);</a:t>
            </a:r>
            <a:endParaRPr lang="en-US" altLang="ko-KR" sz="1400" dirty="0"/>
          </a:p>
          <a:p>
            <a:r>
              <a:rPr lang="en-US" altLang="ko-KR" sz="1400" dirty="0"/>
              <a:t>static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AsyncOperation</a:t>
            </a:r>
            <a:r>
              <a:rPr lang="en-US" altLang="ko-KR" sz="1400" dirty="0" smtClean="0"/>
              <a:t>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LoadLevelAsync</a:t>
            </a:r>
            <a:r>
              <a:rPr lang="en-US" altLang="ko-KR" sz="1400" dirty="0" smtClean="0"/>
              <a:t>(string name);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193330"/>
              </p:ext>
            </p:extLst>
          </p:nvPr>
        </p:nvGraphicFramePr>
        <p:xfrm>
          <a:off x="7020272" y="1271681"/>
          <a:ext cx="1882552" cy="1141440"/>
        </p:xfrm>
        <a:graphic>
          <a:graphicData uri="http://schemas.openxmlformats.org/drawingml/2006/table">
            <a:tbl>
              <a:tblPr/>
              <a:tblGrid>
                <a:gridCol w="1882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91091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isDone</a:t>
                      </a:r>
                      <a:endParaRPr 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91">
                <a:tc>
                  <a:txBody>
                    <a:bodyPr/>
                    <a:lstStyle/>
                    <a:p>
                      <a:r>
                        <a:rPr lang="en-US" sz="1400" dirty="0"/>
                        <a:t>progress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091"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091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allowSceneActivation</a:t>
                      </a:r>
                      <a:endParaRPr 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4002" y="3391145"/>
            <a:ext cx="89289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36000" bIns="36000">
            <a:noAutofit/>
          </a:bodyPr>
          <a:lstStyle/>
          <a:p>
            <a:r>
              <a:rPr lang="en-US" altLang="ko-KR" sz="1400" dirty="0"/>
              <a:t>static </a:t>
            </a:r>
            <a:r>
              <a:rPr lang="en-US" altLang="ko-KR" sz="1400" dirty="0" smtClean="0"/>
              <a:t>void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RegisterLogCallback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Application.</a:t>
            </a:r>
            <a:r>
              <a:rPr lang="en-US" altLang="ko-KR" sz="1400" b="1" dirty="0" err="1" smtClean="0"/>
              <a:t>LogCallback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handler</a:t>
            </a:r>
            <a:r>
              <a:rPr lang="en-US" altLang="ko-KR" sz="1400" dirty="0" smtClean="0"/>
              <a:t>); </a:t>
            </a:r>
          </a:p>
          <a:p>
            <a:r>
              <a:rPr lang="en-US" altLang="ko-KR" sz="1400" b="1" dirty="0"/>
              <a:t>delegate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void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LogCallback</a:t>
            </a:r>
            <a:r>
              <a:rPr lang="en-US" altLang="ko-KR" sz="1400" dirty="0" smtClean="0"/>
              <a:t>(string condition, string </a:t>
            </a:r>
            <a:r>
              <a:rPr lang="en-US" altLang="ko-KR" sz="1400" dirty="0" err="1" smtClean="0"/>
              <a:t>stackTrace</a:t>
            </a:r>
            <a:r>
              <a:rPr lang="en-US" altLang="ko-KR" sz="1400" dirty="0" smtClean="0"/>
              <a:t>,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LogType</a:t>
            </a:r>
            <a:r>
              <a:rPr lang="en-US" altLang="ko-KR" sz="1400" dirty="0" smtClean="0"/>
              <a:t> type); </a:t>
            </a:r>
            <a:endParaRPr lang="en-US" altLang="ko-KR" sz="1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6902"/>
              </p:ext>
            </p:extLst>
          </p:nvPr>
        </p:nvGraphicFramePr>
        <p:xfrm>
          <a:off x="7812360" y="3429780"/>
          <a:ext cx="1090464" cy="1426800"/>
        </p:xfrm>
        <a:graphic>
          <a:graphicData uri="http://schemas.openxmlformats.org/drawingml/2006/table">
            <a:tbl>
              <a:tblPr/>
              <a:tblGrid>
                <a:gridCol w="1090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868">
                <a:tc>
                  <a:txBody>
                    <a:bodyPr/>
                    <a:lstStyle/>
                    <a:p>
                      <a:r>
                        <a:rPr lang="en-US" sz="1400" dirty="0"/>
                        <a:t>Error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868">
                <a:tc>
                  <a:txBody>
                    <a:bodyPr/>
                    <a:lstStyle/>
                    <a:p>
                      <a:r>
                        <a:rPr lang="en-US" sz="1400" dirty="0"/>
                        <a:t>Assert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868">
                <a:tc>
                  <a:txBody>
                    <a:bodyPr/>
                    <a:lstStyle/>
                    <a:p>
                      <a:r>
                        <a:rPr lang="en-US" sz="1400" dirty="0"/>
                        <a:t>Warning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868"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868">
                <a:tc>
                  <a:txBody>
                    <a:bodyPr/>
                    <a:lstStyle/>
                    <a:p>
                      <a:r>
                        <a:rPr lang="en-US" sz="1400" dirty="0"/>
                        <a:t>Exception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 프로그램</a:t>
            </a:r>
            <a:r>
              <a:rPr lang="en-US" altLang="ko-KR"/>
              <a:t>(Application) </a:t>
            </a:r>
            <a:r>
              <a:rPr lang="ko-KR" altLang="en-US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602"/>
          </a:xfrm>
        </p:spPr>
        <p:txBody>
          <a:bodyPr/>
          <a:lstStyle/>
          <a:p>
            <a:r>
              <a:rPr lang="ko-KR" altLang="en-US" b="1" dirty="0" smtClean="0"/>
              <a:t>리소스 클래스</a:t>
            </a:r>
            <a:r>
              <a:rPr lang="en-US" altLang="ko-KR" b="1" dirty="0" smtClean="0"/>
              <a:t>(Resources)</a:t>
            </a:r>
          </a:p>
          <a:p>
            <a:pPr lvl="1"/>
            <a:r>
              <a:rPr lang="ko-KR" altLang="en-US" dirty="0" err="1" smtClean="0"/>
              <a:t>애셋</a:t>
            </a:r>
            <a:r>
              <a:rPr lang="ko-KR" altLang="en-US" dirty="0" smtClean="0"/>
              <a:t> 또는 객체들을 찾고 접근할 수 있도록 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[Assets]/Resources </a:t>
            </a:r>
            <a:r>
              <a:rPr lang="ko-KR" altLang="en-US" dirty="0" smtClean="0"/>
              <a:t>폴더의 </a:t>
            </a:r>
            <a:r>
              <a:rPr lang="ko-KR" altLang="en-US" dirty="0" err="1" smtClean="0"/>
              <a:t>애셋을</a:t>
            </a:r>
            <a:r>
              <a:rPr lang="ko-KR" altLang="en-US" dirty="0" smtClean="0"/>
              <a:t> 관리할 수 있음</a:t>
            </a:r>
            <a:r>
              <a:rPr lang="en-US" altLang="ko-KR" dirty="0"/>
              <a:t>	</a:t>
            </a:r>
            <a:endParaRPr lang="en-US" altLang="ko-KR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347826"/>
              </p:ext>
            </p:extLst>
          </p:nvPr>
        </p:nvGraphicFramePr>
        <p:xfrm>
          <a:off x="107504" y="1757814"/>
          <a:ext cx="8928992" cy="182880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FindObjectsOfTypeAll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특정한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자료형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(Type)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갖는 모든 객체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프리팹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재질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메쉬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…)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들의 리스트를 반환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/>
                        <a:t>Load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리소스 폴더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Resources)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애셋을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로드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LoadAll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리소스 폴더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(Resources)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모든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애셋을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로드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LoadAsync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리소스 폴더</a:t>
                      </a:r>
                      <a:r>
                        <a:rPr lang="en-US" altLang="ko-KR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(Resources)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애셋을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비동기적으로 로드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/>
                        <a:t>UnloadAsset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메모리에서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애셋을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언로드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3624">
                <a:tc>
                  <a:txBody>
                    <a:bodyPr/>
                    <a:lstStyle/>
                    <a:p>
                      <a:r>
                        <a:rPr lang="en-US" sz="1400" dirty="0" err="1"/>
                        <a:t>UnloadUnusedAssets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사용하지 않는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애셋을</a:t>
                      </a:r>
                      <a:r>
                        <a:rPr lang="ko-KR" altLang="en-US" sz="14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메모리에서 </a:t>
                      </a:r>
                      <a:r>
                        <a:rPr lang="ko-KR" altLang="en-US" sz="14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언로드</a:t>
                      </a:r>
                      <a:endParaRPr lang="en-US" sz="14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07504" y="3700770"/>
            <a:ext cx="8928992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/>
              <a:t>static </a:t>
            </a:r>
            <a:r>
              <a:rPr lang="en-US" altLang="ko-KR" sz="1400" dirty="0"/>
              <a:t>Object </a:t>
            </a:r>
            <a:r>
              <a:rPr lang="en-US" altLang="ko-KR" sz="1400" b="1" dirty="0">
                <a:solidFill>
                  <a:srgbClr val="C00000"/>
                </a:solidFill>
              </a:rPr>
              <a:t>Load</a:t>
            </a:r>
            <a:r>
              <a:rPr lang="en-US" altLang="ko-KR" sz="1400" dirty="0"/>
              <a:t>(string path</a:t>
            </a:r>
            <a:r>
              <a:rPr lang="en-US" altLang="ko-KR" sz="1400"/>
              <a:t>); 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 smtClean="0"/>
              <a:t>static </a:t>
            </a:r>
            <a:r>
              <a:rPr lang="en-US" altLang="ko-KR" sz="1400" dirty="0"/>
              <a:t>Object </a:t>
            </a:r>
            <a:r>
              <a:rPr lang="en-US" altLang="ko-KR" sz="1400" b="1" dirty="0">
                <a:solidFill>
                  <a:srgbClr val="C00000"/>
                </a:solidFill>
              </a:rPr>
              <a:t>Load</a:t>
            </a:r>
            <a:r>
              <a:rPr lang="en-US" altLang="ko-KR" sz="1400" dirty="0"/>
              <a:t>(string path, </a:t>
            </a:r>
            <a:r>
              <a:rPr lang="en-US" altLang="ko-KR" sz="1400"/>
              <a:t>Type </a:t>
            </a:r>
            <a:r>
              <a:rPr lang="en-US" altLang="ko-KR" sz="1400" smtClean="0"/>
              <a:t>type); 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//typeof()</a:t>
            </a:r>
            <a:endParaRPr lang="en-US" altLang="ko-KR" sz="1400" smtClean="0"/>
          </a:p>
          <a:p>
            <a:r>
              <a:rPr lang="en-US" altLang="ko-KR" sz="1400" smtClean="0"/>
              <a:t>static </a:t>
            </a:r>
            <a:r>
              <a:rPr lang="en-US" altLang="ko-KR" sz="1400" b="1"/>
              <a:t>T</a:t>
            </a:r>
            <a:r>
              <a:rPr lang="en-US" altLang="ko-KR" sz="1400"/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Load</a:t>
            </a:r>
            <a:r>
              <a:rPr lang="en-US" altLang="ko-KR" sz="1400" smtClean="0"/>
              <a:t>&lt;</a:t>
            </a:r>
            <a:r>
              <a:rPr lang="en-US" altLang="ko-KR" sz="1400" b="1"/>
              <a:t>T</a:t>
            </a:r>
            <a:r>
              <a:rPr lang="en-US" altLang="ko-KR" sz="1400" smtClean="0"/>
              <a:t>&gt;(</a:t>
            </a:r>
            <a:r>
              <a:rPr lang="en-US" altLang="ko-KR" sz="1400"/>
              <a:t>string path);</a:t>
            </a:r>
            <a:endParaRPr lang="en-US" altLang="ko-KR" sz="1400" dirty="0" smtClean="0"/>
          </a:p>
          <a:p>
            <a:r>
              <a:rPr lang="en-US" altLang="ko-KR" sz="1400" dirty="0"/>
              <a:t>static </a:t>
            </a:r>
            <a:r>
              <a:rPr lang="en-US" altLang="ko-KR" sz="1400" b="1" dirty="0">
                <a:solidFill>
                  <a:srgbClr val="0000FF"/>
                </a:solidFill>
              </a:rPr>
              <a:t>ResourceRequest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LoadAsync</a:t>
            </a:r>
            <a:r>
              <a:rPr lang="en-US" altLang="ko-KR" sz="1400" dirty="0"/>
              <a:t>(string path); </a:t>
            </a:r>
            <a:endParaRPr lang="en-US" altLang="ko-KR" sz="1400" dirty="0" smtClean="0"/>
          </a:p>
          <a:p>
            <a:r>
              <a:rPr lang="en-US" altLang="ko-KR" sz="1400" dirty="0"/>
              <a:t>static </a:t>
            </a:r>
            <a:r>
              <a:rPr lang="en-US" altLang="ko-KR" sz="1400" b="1" dirty="0">
                <a:solidFill>
                  <a:srgbClr val="0000FF"/>
                </a:solidFill>
              </a:rPr>
              <a:t>ResourceRequest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LoadAsync</a:t>
            </a:r>
            <a:r>
              <a:rPr lang="en-US" altLang="ko-KR" sz="1400" dirty="0"/>
              <a:t>(string </a:t>
            </a:r>
            <a:r>
              <a:rPr lang="en-US" altLang="ko-KR" sz="1400" dirty="0" smtClean="0"/>
              <a:t>path, </a:t>
            </a:r>
            <a:r>
              <a:rPr lang="en-US" altLang="ko-KR" sz="1400"/>
              <a:t>Type </a:t>
            </a:r>
            <a:r>
              <a:rPr lang="en-US" altLang="ko-KR" sz="1400" smtClean="0"/>
              <a:t>type);</a:t>
            </a:r>
          </a:p>
          <a:p>
            <a:r>
              <a:rPr lang="en-US" altLang="ko-KR" sz="1400"/>
              <a:t>static </a:t>
            </a:r>
            <a:r>
              <a:rPr lang="en-US" altLang="ko-KR" sz="1400" b="1">
                <a:solidFill>
                  <a:srgbClr val="0000FF"/>
                </a:solidFill>
              </a:rPr>
              <a:t>ResourceRequest</a:t>
            </a:r>
            <a:r>
              <a:rPr lang="en-US" altLang="ko-KR" sz="1400"/>
              <a:t> </a:t>
            </a:r>
            <a:r>
              <a:rPr lang="en-US" altLang="ko-KR" sz="1400" b="1" smtClean="0">
                <a:solidFill>
                  <a:srgbClr val="C00000"/>
                </a:solidFill>
              </a:rPr>
              <a:t>LoadAsync</a:t>
            </a:r>
            <a:r>
              <a:rPr lang="en-US" altLang="ko-KR" sz="1400"/>
              <a:t>&lt;T</a:t>
            </a:r>
            <a:r>
              <a:rPr lang="en-US" altLang="ko-KR" sz="1400" smtClean="0"/>
              <a:t>&gt;(</a:t>
            </a:r>
            <a:r>
              <a:rPr lang="en-US" altLang="ko-KR" sz="1400"/>
              <a:t>string path);</a:t>
            </a:r>
            <a:endParaRPr lang="en-US" altLang="ko-KR" sz="1400" dirty="0"/>
          </a:p>
          <a:p>
            <a:r>
              <a:rPr lang="en-US" altLang="ko-KR" sz="1400" dirty="0"/>
              <a:t>static </a:t>
            </a:r>
            <a:r>
              <a:rPr lang="en-US" altLang="ko-KR" sz="1400" dirty="0" smtClean="0"/>
              <a:t>Object[]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LoadAll</a:t>
            </a:r>
            <a:r>
              <a:rPr lang="en-US" altLang="ko-KR" sz="1400" dirty="0" smtClean="0"/>
              <a:t>(string </a:t>
            </a:r>
            <a:r>
              <a:rPr lang="en-US" altLang="ko-KR" sz="1400" dirty="0"/>
              <a:t>path); </a:t>
            </a:r>
          </a:p>
          <a:p>
            <a:r>
              <a:rPr lang="en-US" altLang="ko-KR" sz="1400" dirty="0"/>
              <a:t>static </a:t>
            </a:r>
            <a:r>
              <a:rPr lang="en-US" altLang="ko-KR" sz="1400" dirty="0" smtClean="0"/>
              <a:t>Object[]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LoadAll</a:t>
            </a:r>
            <a:r>
              <a:rPr lang="en-US" altLang="ko-KR" sz="1400" dirty="0" smtClean="0"/>
              <a:t>(string </a:t>
            </a:r>
            <a:r>
              <a:rPr lang="en-US" altLang="ko-KR" sz="1400" dirty="0"/>
              <a:t>path, </a:t>
            </a:r>
            <a:r>
              <a:rPr lang="en-US" altLang="ko-KR" sz="1400"/>
              <a:t>Type </a:t>
            </a:r>
            <a:r>
              <a:rPr lang="en-US" altLang="ko-KR" sz="1400" smtClean="0"/>
              <a:t>type);</a:t>
            </a:r>
          </a:p>
          <a:p>
            <a:r>
              <a:rPr lang="en-US" altLang="ko-KR" sz="1400"/>
              <a:t>static T[] </a:t>
            </a:r>
            <a:r>
              <a:rPr lang="en-US" altLang="ko-KR" sz="1400" b="1" smtClean="0">
                <a:solidFill>
                  <a:srgbClr val="C00000"/>
                </a:solidFill>
              </a:rPr>
              <a:t>LoadAll</a:t>
            </a:r>
            <a:r>
              <a:rPr lang="en-US" altLang="ko-KR" sz="1400" smtClean="0"/>
              <a:t>&lt;T&gt;(string </a:t>
            </a:r>
            <a:r>
              <a:rPr lang="en-US" altLang="ko-KR" sz="1400"/>
              <a:t>path);</a:t>
            </a:r>
            <a:endParaRPr lang="en-US" altLang="ko-KR" sz="14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/>
              <a:t>static void </a:t>
            </a:r>
            <a:r>
              <a:rPr lang="en-US" altLang="ko-KR" sz="1400" b="1" dirty="0">
                <a:solidFill>
                  <a:srgbClr val="C00000"/>
                </a:solidFill>
              </a:rPr>
              <a:t>UnloadAsset</a:t>
            </a:r>
            <a:r>
              <a:rPr lang="en-US" altLang="ko-KR" sz="1400" dirty="0"/>
              <a:t>(Object </a:t>
            </a:r>
            <a:r>
              <a:rPr lang="en-US" altLang="ko-KR" sz="1400" err="1"/>
              <a:t>assetToUnload</a:t>
            </a:r>
            <a:r>
              <a:rPr lang="en-US" altLang="ko-KR" sz="1400" smtClean="0"/>
              <a:t>);</a:t>
            </a:r>
          </a:p>
          <a:p>
            <a:r>
              <a:rPr lang="en-US" altLang="ko-KR" sz="1400"/>
              <a:t>static Object[] </a:t>
            </a:r>
            <a:r>
              <a:rPr lang="en-US" altLang="ko-KR" sz="1400" b="1">
                <a:solidFill>
                  <a:srgbClr val="C00000"/>
                </a:solidFill>
              </a:rPr>
              <a:t>FindObjectsOfTypeAll</a:t>
            </a:r>
            <a:r>
              <a:rPr lang="en-US" altLang="ko-KR" sz="1400"/>
              <a:t>(Type type); </a:t>
            </a:r>
            <a:r>
              <a:rPr lang="en-US" altLang="ko-KR"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//Assets </a:t>
            </a:r>
            <a:r>
              <a:rPr lang="ko-KR" altLang="en-US"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폴더와 하위 폴더의 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애셋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들을 </a:t>
            </a:r>
            <a:r>
              <a:rPr lang="ko-KR" altLang="en-US"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반환</a:t>
            </a:r>
            <a:endParaRPr lang="en-US" altLang="ko-KR" sz="14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/>
              <a:t>static T[] </a:t>
            </a:r>
            <a:r>
              <a:rPr lang="en-US" altLang="ko-KR" sz="1400" b="1">
                <a:solidFill>
                  <a:srgbClr val="C00000"/>
                </a:solidFill>
              </a:rPr>
              <a:t>FindObjectsOfTypeAll</a:t>
            </a:r>
            <a:r>
              <a:rPr lang="en-US" altLang="ko-KR" sz="1400"/>
              <a:t>&lt;T</a:t>
            </a:r>
            <a:r>
              <a:rPr lang="en-US" altLang="ko-KR" sz="1400" smtClean="0"/>
              <a:t>&gt;();</a:t>
            </a:r>
            <a:endParaRPr lang="ko-KR" altLang="en-US" sz="140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48024"/>
              </p:ext>
            </p:extLst>
          </p:nvPr>
        </p:nvGraphicFramePr>
        <p:xfrm>
          <a:off x="6948264" y="4293094"/>
          <a:ext cx="1800200" cy="124680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7762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asset</a:t>
                      </a:r>
                      <a:endParaRPr lang="en-US" sz="14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762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allowSceneActivation</a:t>
                      </a:r>
                      <a:endParaRPr lang="en-US" sz="14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762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isDone</a:t>
                      </a:r>
                      <a:endParaRPr lang="en-US" sz="14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762"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762">
                <a:tc>
                  <a:txBody>
                    <a:bodyPr/>
                    <a:lstStyle/>
                    <a:p>
                      <a:r>
                        <a:rPr lang="en-US" sz="1400" dirty="0"/>
                        <a:t>progress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7504" y="6461101"/>
            <a:ext cx="892899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static Object[] </a:t>
            </a:r>
            <a:r>
              <a:rPr lang="en-US" altLang="ko-KR" sz="1400" smtClean="0"/>
              <a:t>Object.</a:t>
            </a:r>
            <a:r>
              <a:rPr lang="en-US" altLang="ko-KR" sz="1400" b="1" smtClean="0">
                <a:solidFill>
                  <a:srgbClr val="C00000"/>
                </a:solidFill>
              </a:rPr>
              <a:t>FindObjectsOfType</a:t>
            </a:r>
            <a:r>
              <a:rPr lang="en-US" altLang="ko-KR" sz="1400" smtClean="0"/>
              <a:t>(Type </a:t>
            </a:r>
            <a:r>
              <a:rPr lang="en-US" altLang="ko-KR" sz="1400"/>
              <a:t>type); 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//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활성화된 </a:t>
            </a:r>
            <a:r>
              <a:rPr lang="ko-KR" altLang="en-US"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객체들을 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반환</a:t>
            </a:r>
            <a:r>
              <a:rPr lang="en-US" altLang="ko-KR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애셋은 반환하지 않음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015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185063</TotalTime>
  <Words>2104</Words>
  <Application>Microsoft Office PowerPoint</Application>
  <PresentationFormat>화면 슬라이드 쇼(4:3)</PresentationFormat>
  <Paragraphs>403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Game Programming with Unity</vt:lpstr>
      <vt:lpstr>응용 프로그램(Application) 관리</vt:lpstr>
      <vt:lpstr>응용 프로그램(Application) 관리</vt:lpstr>
      <vt:lpstr>응용 프로그램(Application) 관리</vt:lpstr>
      <vt:lpstr>응용 프로그램(Application) 관리</vt:lpstr>
      <vt:lpstr>응용 프로그램(Application) 관리</vt:lpstr>
      <vt:lpstr>응용 프로그램(Application) 관리</vt:lpstr>
      <vt:lpstr>응용 프로그램(Application) 관리</vt:lpstr>
      <vt:lpstr>응용 프로그램(Application) 관리</vt:lpstr>
      <vt:lpstr>응용 프로그램(Application) 관리</vt:lpstr>
      <vt:lpstr>시간(Time) 관리</vt:lpstr>
      <vt:lpstr>시간(Time) 관리</vt:lpstr>
      <vt:lpstr>시간(Time) 관리</vt:lpstr>
      <vt:lpstr>시간(Time) 관리</vt:lpstr>
      <vt:lpstr>픽킹(Picking)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Programming with DirectX</dc:title>
  <dc:creator>Louis</dc:creator>
  <cp:lastModifiedBy>구건모</cp:lastModifiedBy>
  <cp:revision>2036</cp:revision>
  <dcterms:created xsi:type="dcterms:W3CDTF">2008-02-29T10:17:37Z</dcterms:created>
  <dcterms:modified xsi:type="dcterms:W3CDTF">2019-04-16T10:02:54Z</dcterms:modified>
</cp:coreProperties>
</file>