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9" r:id="rId2"/>
    <p:sldId id="281" r:id="rId3"/>
    <p:sldId id="282" r:id="rId4"/>
    <p:sldId id="312" r:id="rId5"/>
    <p:sldId id="313" r:id="rId6"/>
    <p:sldId id="289" r:id="rId7"/>
    <p:sldId id="350" r:id="rId8"/>
    <p:sldId id="351" r:id="rId9"/>
    <p:sldId id="290" r:id="rId10"/>
    <p:sldId id="291" r:id="rId11"/>
    <p:sldId id="352" r:id="rId12"/>
    <p:sldId id="353" r:id="rId13"/>
    <p:sldId id="354" r:id="rId14"/>
    <p:sldId id="355" r:id="rId15"/>
    <p:sldId id="35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6" r:id="rId27"/>
    <p:sldId id="307" r:id="rId28"/>
    <p:sldId id="308" r:id="rId29"/>
    <p:sldId id="309" r:id="rId30"/>
    <p:sldId id="310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277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282"/>
            <p14:sldId id="312"/>
            <p14:sldId id="313"/>
            <p14:sldId id="289"/>
            <p14:sldId id="350"/>
            <p14:sldId id="351"/>
            <p14:sldId id="290"/>
            <p14:sldId id="291"/>
            <p14:sldId id="352"/>
            <p14:sldId id="353"/>
            <p14:sldId id="354"/>
            <p14:sldId id="355"/>
            <p14:sldId id="3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6"/>
            <p14:sldId id="307"/>
            <p14:sldId id="308"/>
            <p14:sldId id="309"/>
            <p14:sldId id="310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2" d="100"/>
          <a:sy n="82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5DB69-3F38-794D-AB0C-4075625D25CB}" type="slidenum">
              <a:rPr lang="en-AU"/>
              <a:pPr/>
              <a:t>18</a:t>
            </a:fld>
            <a:endParaRPr lang="en-A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C27D6-51C5-4043-8B6C-C6DD9B55653B}" type="slidenum">
              <a:rPr lang="en-AU"/>
              <a:pPr/>
              <a:t>21</a:t>
            </a:fld>
            <a:endParaRPr lang="en-A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18AC6-56A9-5745-BEC1-BB0B53D0FFCA}" type="slidenum">
              <a:rPr lang="en-AU"/>
              <a:pPr/>
              <a:t>24</a:t>
            </a:fld>
            <a:endParaRPr lang="en-A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28227-22B5-F44C-888C-053DF8E4B331}" type="slidenum">
              <a:rPr lang="en-AU"/>
              <a:pPr/>
              <a:t>27</a:t>
            </a:fld>
            <a:endParaRPr lang="en-AU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0D3D3-8332-F84D-BD2D-2ACDA2094CD5}" type="slidenum">
              <a:rPr lang="en-AU"/>
              <a:pPr/>
              <a:t>28</a:t>
            </a:fld>
            <a:endParaRPr lang="en-AU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4567D-CEFE-E945-B690-CE0A2E7C4282}" type="slidenum">
              <a:rPr lang="en-AU"/>
              <a:pPr/>
              <a:t>32</a:t>
            </a:fld>
            <a:endParaRPr lang="en-A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1596B-059B-E64A-813F-35DE982FD81B}" type="slidenum">
              <a:rPr lang="en-AU"/>
              <a:pPr/>
              <a:t>34</a:t>
            </a:fld>
            <a:endParaRPr lang="en-A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1835"/>
            <a:ext cx="5028161" cy="41163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777" tIns="45889" rIns="91777" bIns="45889"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7F00C-32D2-FA4C-9E88-00C3038A4FA2}" type="slidenum">
              <a:rPr lang="en-AU"/>
              <a:pPr/>
              <a:t>36</a:t>
            </a:fld>
            <a:endParaRPr lang="en-A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1835"/>
            <a:ext cx="5028161" cy="41163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777" tIns="45889" rIns="91777" bIns="45889"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D3D4F-CE4E-544D-AE50-812652B654D0}" type="slidenum">
              <a:rPr lang="en-AU"/>
              <a:pPr/>
              <a:t>37</a:t>
            </a:fld>
            <a:endParaRPr lang="en-A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3B94E-9059-344E-B524-87252EF7CCD3}" type="slidenum">
              <a:rPr lang="en-AU"/>
              <a:pPr/>
              <a:t>42</a:t>
            </a:fld>
            <a:endParaRPr lang="en-A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using transitions to advance through several slides. 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C2F6-4DB4-E445-A843-3710E5487106}" type="slidenum">
              <a:rPr lang="en-AU"/>
              <a:pPr/>
              <a:t>43</a:t>
            </a:fld>
            <a:endParaRPr lang="en-A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1EE4-2B3C-C74D-AD58-A9B0EEC050E0}" type="slidenum">
              <a:rPr lang="en-AU"/>
              <a:pPr/>
              <a:t>44</a:t>
            </a:fld>
            <a:endParaRPr lang="en-AU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7F868-E804-DB41-8D67-EC1405647FC2}" type="slidenum">
              <a:rPr lang="en-AU"/>
              <a:pPr/>
              <a:t>45</a:t>
            </a:fld>
            <a:endParaRPr lang="en-AU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19: Arrays (Part 2)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D3F00-280B-D846-85B7-B5226A49F07F}" type="slidenum">
              <a:rPr lang="en-AU"/>
              <a:pPr/>
              <a:t>49</a:t>
            </a:fld>
            <a:endParaRPr lang="en-AU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7E1CF-9FB6-3147-AC93-2D47D617EC8D}" type="slidenum">
              <a:rPr lang="en-AU"/>
              <a:pPr/>
              <a:t>6</a:t>
            </a:fld>
            <a:endParaRPr lang="en-AU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BAE77-EF3A-354C-AD0E-75DA8C8DA9D1}" type="slidenum">
              <a:rPr lang="en-AU"/>
              <a:pPr/>
              <a:t>9</a:t>
            </a:fld>
            <a:endParaRPr lang="en-A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6EFB8-5E13-A44D-BEB6-A89E8A44BF4F}" type="slidenum">
              <a:rPr lang="en-AU"/>
              <a:pPr/>
              <a:t>10</a:t>
            </a:fld>
            <a:endParaRPr lang="en-AU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CSE1301 Sem 2 - 2003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Lecture 18: Arrays (Part 1)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709BB-E330-484F-B3B5-C6B61AFA49E5}" type="slidenum">
              <a:rPr lang="en-AU"/>
              <a:pPr/>
              <a:t>17</a:t>
            </a:fld>
            <a:endParaRPr lang="en-A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7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42" y="4343546"/>
            <a:ext cx="5027916" cy="41136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Dr. Md. Al </a:t>
            </a:r>
            <a:r>
              <a:rPr lang="en-US" sz="2400" dirty="0" err="1" smtClean="0">
                <a:latin typeface="+mn-lt"/>
              </a:rPr>
              <a:t>Mamun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3FF4-7001-2A47-9842-AB26C2AA4972}" type="slidenum">
              <a:rPr lang="en-US"/>
              <a:pPr/>
              <a:t>10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may be initialized with a list of suitable values</a:t>
            </a:r>
          </a:p>
          <a:p>
            <a:r>
              <a:rPr lang="en-US" dirty="0"/>
              <a:t>No need to specify the number of elements for a 1D (1-dimensional) </a:t>
            </a:r>
            <a:r>
              <a:rPr lang="en-US" dirty="0" smtClean="0"/>
              <a:t>array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nb-NO" sz="2800" dirty="0" smtClean="0"/>
              <a:t>double </a:t>
            </a:r>
            <a:r>
              <a:rPr lang="nb-NO" sz="2800" dirty="0" err="1"/>
              <a:t>balance</a:t>
            </a:r>
            <a:r>
              <a:rPr lang="nb-NO" sz="2800" dirty="0"/>
              <a:t>[5] = {1000.0, 2.0, 3.4, 17.0, 50.0}; </a:t>
            </a:r>
            <a:endParaRPr lang="nb-NO" sz="2800" dirty="0" smtClean="0"/>
          </a:p>
          <a:p>
            <a:pPr marL="0" indent="0">
              <a:buNone/>
            </a:pPr>
            <a:endParaRPr lang="nb-NO" sz="2800" dirty="0"/>
          </a:p>
          <a:p>
            <a:pPr marL="0" indent="0">
              <a:buNone/>
            </a:pPr>
            <a:r>
              <a:rPr lang="nb-NO" dirty="0"/>
              <a:t>double </a:t>
            </a:r>
            <a:r>
              <a:rPr lang="nb-NO" dirty="0" err="1"/>
              <a:t>balance</a:t>
            </a:r>
            <a:r>
              <a:rPr lang="nb-NO" dirty="0"/>
              <a:t>[] = {1000.0, 2.0, 3.4, 17.0, 50.0};</a:t>
            </a:r>
            <a:br>
              <a:rPr lang="nb-NO" dirty="0"/>
            </a:b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270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0            1           2             3            4</a:t>
            </a:r>
          </a:p>
          <a:p>
            <a:pPr marL="0" indent="0">
              <a:buNone/>
            </a:pPr>
            <a:r>
              <a:rPr lang="en-US" dirty="0" smtClean="0"/>
              <a:t>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23272"/>
              </p:ext>
            </p:extLst>
          </p:nvPr>
        </p:nvGraphicFramePr>
        <p:xfrm>
          <a:off x="2286000" y="3429000"/>
          <a:ext cx="6324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/>
                <a:gridCol w="1264920"/>
                <a:gridCol w="1264920"/>
                <a:gridCol w="1264920"/>
                <a:gridCol w="126492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1000.00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4647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96413"/>
            <a:ext cx="80772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element is accessed by indexing the array name. This is done by placing the index of the element within square brackets after the name of the array. 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alance[0]=1000.00;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alance[1]=2.00;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alance[2]=3.4;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alance[3]=17.00;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alance[4]=50.00;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134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double </a:t>
            </a:r>
            <a:r>
              <a:rPr lang="en-US" dirty="0"/>
              <a:t>salary = balance</a:t>
            </a:r>
            <a:r>
              <a:rPr lang="en-US" dirty="0" smtClean="0"/>
              <a:t>[0]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0529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229600" cy="4880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#include &lt;</a:t>
            </a:r>
            <a:r>
              <a:rPr lang="en-US" sz="2600" dirty="0" err="1"/>
              <a:t>stdio.h</a:t>
            </a:r>
            <a:r>
              <a:rPr lang="en-US" sz="2600" dirty="0"/>
              <a:t>&gt; 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main () { 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n[ 10 ]; /* n is an array of 10 integers */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/>
              <a:t>i,j</a:t>
            </a:r>
            <a:r>
              <a:rPr lang="en-US" sz="2600" dirty="0"/>
              <a:t>; /* initialize elements of array n to 0 */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for </a:t>
            </a:r>
            <a:r>
              <a:rPr lang="en-US" sz="2600" dirty="0"/>
              <a:t>( </a:t>
            </a:r>
            <a:r>
              <a:rPr lang="en-US" sz="2600" dirty="0" err="1"/>
              <a:t>i</a:t>
            </a:r>
            <a:r>
              <a:rPr lang="en-US" sz="2600" dirty="0"/>
              <a:t> = 0; </a:t>
            </a:r>
            <a:r>
              <a:rPr lang="en-US" sz="2600" dirty="0" err="1"/>
              <a:t>i</a:t>
            </a:r>
            <a:r>
              <a:rPr lang="en-US" sz="2600" dirty="0"/>
              <a:t> &lt; 10; </a:t>
            </a:r>
            <a:r>
              <a:rPr lang="en-US" sz="2600" dirty="0" err="1"/>
              <a:t>i</a:t>
            </a:r>
            <a:r>
              <a:rPr lang="en-US" sz="2600" dirty="0"/>
              <a:t>++ ) </a:t>
            </a:r>
            <a:r>
              <a:rPr lang="en-US" sz="2600" dirty="0" smtClean="0"/>
              <a:t>{ </a:t>
            </a:r>
          </a:p>
          <a:p>
            <a:pPr marL="0" indent="0">
              <a:buNone/>
            </a:pPr>
            <a:r>
              <a:rPr lang="en-US" sz="2600" dirty="0" smtClean="0"/>
              <a:t>	n</a:t>
            </a:r>
            <a:r>
              <a:rPr lang="en-US" sz="2600" dirty="0"/>
              <a:t>[ </a:t>
            </a:r>
            <a:r>
              <a:rPr lang="en-US" sz="2600" dirty="0" err="1"/>
              <a:t>i</a:t>
            </a:r>
            <a:r>
              <a:rPr lang="en-US" sz="2600" dirty="0"/>
              <a:t> ] = </a:t>
            </a:r>
            <a:r>
              <a:rPr lang="en-US" sz="2600" dirty="0" err="1"/>
              <a:t>i</a:t>
            </a:r>
            <a:r>
              <a:rPr lang="en-US" sz="2600" dirty="0"/>
              <a:t> + 100; </a:t>
            </a:r>
            <a:r>
              <a:rPr lang="en-US" sz="2400" dirty="0"/>
              <a:t>/* set element at location </a:t>
            </a:r>
            <a:r>
              <a:rPr lang="en-US" sz="2400" dirty="0" err="1"/>
              <a:t>i</a:t>
            </a:r>
            <a:r>
              <a:rPr lang="en-US" sz="2400" dirty="0"/>
              <a:t> to </a:t>
            </a:r>
            <a:r>
              <a:rPr lang="en-US" sz="2400" dirty="0" err="1"/>
              <a:t>i</a:t>
            </a:r>
            <a:r>
              <a:rPr lang="en-US" sz="2400" dirty="0"/>
              <a:t> + 100 */ </a:t>
            </a: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}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/* output each array element's value */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for </a:t>
            </a:r>
            <a:r>
              <a:rPr lang="en-US" sz="2600" dirty="0"/>
              <a:t>(j = 0; j &lt; 10; j++ ) {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printf</a:t>
            </a:r>
            <a:r>
              <a:rPr lang="en-US" sz="2600" dirty="0"/>
              <a:t>("Element[%d] = %d\n", j, n[j] );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}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return 0;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}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9614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err="1"/>
              <a:t>Element</a:t>
            </a:r>
            <a:r>
              <a:rPr lang="fr-FR" dirty="0"/>
              <a:t>[0] = 100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[1] = 101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[2] = 102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[3] = 103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[4] = 104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[5] = 105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[6] = 106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[7] = 107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[8] = 108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Element</a:t>
            </a:r>
            <a:r>
              <a:rPr lang="fr-FR" dirty="0"/>
              <a:t>[9] = 109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1314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E1B-275B-0147-9C60-B2D381853BD6}" type="slidenum">
              <a:rPr lang="en-US"/>
              <a:pPr/>
              <a:t>16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8600"/>
            <a:ext cx="6324600" cy="609600"/>
          </a:xfrm>
        </p:spPr>
        <p:txBody>
          <a:bodyPr/>
          <a:lstStyle/>
          <a:p>
            <a:r>
              <a:rPr lang="en-US" sz="3200"/>
              <a:t>Example: MonthlyRainfall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3352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Problem: using </a:t>
            </a:r>
            <a:r>
              <a:rPr lang="en-US" sz="2800" i="1" dirty="0"/>
              <a:t>Rainfall Table</a:t>
            </a:r>
          </a:p>
          <a:p>
            <a:pPr>
              <a:buFontTx/>
              <a:buChar char="•"/>
            </a:pPr>
            <a:r>
              <a:rPr lang="en-US" sz="2800" dirty="0"/>
              <a:t> input month</a:t>
            </a:r>
          </a:p>
          <a:p>
            <a:pPr>
              <a:buFontTx/>
              <a:buChar char="•"/>
            </a:pPr>
            <a:r>
              <a:rPr lang="en-US" sz="2800" dirty="0"/>
              <a:t> output mean </a:t>
            </a:r>
            <a:r>
              <a:rPr lang="en-US" sz="2800" dirty="0" smtClean="0"/>
              <a:t>rainfall for </a:t>
            </a:r>
            <a:r>
              <a:rPr lang="en-US" sz="2800" dirty="0"/>
              <a:t>that month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733800" y="1066800"/>
          <a:ext cx="45497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Document" r:id="rId4" imgW="3976200" imgH="4139280" progId="Word.Document.8">
                  <p:embed/>
                </p:oleObj>
              </mc:Choice>
              <mc:Fallback>
                <p:oleObj name="Document" r:id="rId4" imgW="3976200" imgH="413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066800"/>
                        <a:ext cx="45497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90639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FD1A-8346-A144-8509-ADA64666761B}" type="slidenum">
              <a:rPr lang="en-US"/>
              <a:pPr/>
              <a:t>17</a:t>
            </a:fld>
            <a:endParaRPr lang="en-US"/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686800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charset="0"/>
              </a:rPr>
              <a:t>#include &lt;stdio.h&gt;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int main()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int    month;</a:t>
            </a:r>
          </a:p>
          <a:p>
            <a:r>
              <a:rPr lang="en-US" sz="2000" b="1">
                <a:latin typeface="Courier New" charset="0"/>
              </a:rPr>
              <a:t>  int    table[12] = { 30, 40, 45, 95, 130, 220, </a:t>
            </a:r>
          </a:p>
          <a:p>
            <a:r>
              <a:rPr lang="en-US" sz="2000" b="1">
                <a:latin typeface="Courier New" charset="0"/>
              </a:rPr>
              <a:t>                      210, 185, 135, 80, 40, 45 };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printf("Enter month: ");</a:t>
            </a:r>
          </a:p>
          <a:p>
            <a:r>
              <a:rPr lang="en-US" sz="2000" b="1">
                <a:latin typeface="Courier New" charset="0"/>
              </a:rPr>
              <a:t>  scanf("%d", &amp;month);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printf("Average rainfall: %d mm.\n", table[month-1]);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return 0;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467600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rainfall1.c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noFill/>
          <a:ln/>
        </p:spPr>
        <p:txBody>
          <a:bodyPr/>
          <a:lstStyle/>
          <a:p>
            <a:r>
              <a:rPr lang="en-US" sz="3200"/>
              <a:t>Example (cont): MonthlyRainfall (v.1)</a:t>
            </a:r>
          </a:p>
        </p:txBody>
      </p:sp>
    </p:spTree>
    <p:extLst>
      <p:ext uri="{BB962C8B-B14F-4D97-AF65-F5344CB8AC3E}">
        <p14:creationId xmlns:p14="http://schemas.microsoft.com/office/powerpoint/2010/main" val="396784828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337A4-34E9-E54A-A03B-851733C4C1DA}" type="slidenum">
              <a:rPr lang="en-US"/>
              <a:pPr/>
              <a:t>18</a:t>
            </a:fld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8686800" cy="467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#include &lt;stdio.h&gt;</a:t>
            </a:r>
          </a:p>
          <a:p>
            <a:endParaRPr lang="en-US" sz="2000" b="1">
              <a:solidFill>
                <a:schemeClr val="bg2"/>
              </a:solidFill>
              <a:latin typeface="Courier New" charset="0"/>
            </a:endParaRP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int    month;</a:t>
            </a:r>
          </a:p>
          <a:p>
            <a:r>
              <a:rPr lang="en-US" sz="2000" b="1">
                <a:latin typeface="Courier New" charset="0"/>
              </a:rPr>
              <a:t>  int    table[12] = { 30, 40, 45, 95, 130, 220, </a:t>
            </a:r>
          </a:p>
          <a:p>
            <a:r>
              <a:rPr lang="en-US" sz="2000" b="1">
                <a:latin typeface="Courier New" charset="0"/>
              </a:rPr>
              <a:t>                      210, 185, 135, 80, 40, 45 };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printf("Enter month: ");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scanf("%d", &amp;month);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printf("Average rainfall: %d mm.\n",</a:t>
            </a:r>
            <a:r>
              <a:rPr lang="en-US" sz="2000" b="1">
                <a:latin typeface="Courier New" charset="0"/>
              </a:rPr>
              <a:t> table[month-1]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return 0;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7467600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rainfall1.c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  <a:noFill/>
          <a:ln/>
        </p:spPr>
        <p:txBody>
          <a:bodyPr/>
          <a:lstStyle/>
          <a:p>
            <a:r>
              <a:rPr lang="en-US" sz="3200"/>
              <a:t>Example (cont): MonthlyRainfall (v.1)</a:t>
            </a:r>
          </a:p>
        </p:txBody>
      </p:sp>
    </p:spTree>
    <p:extLst>
      <p:ext uri="{BB962C8B-B14F-4D97-AF65-F5344CB8AC3E}">
        <p14:creationId xmlns:p14="http://schemas.microsoft.com/office/powerpoint/2010/main" val="19052737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BEDC-CF0E-3B41-AD45-3672320D26F3}" type="slidenum">
              <a:rPr lang="en-US"/>
              <a:pPr/>
              <a:t>19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/ Output of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Library functions printf() and scanf() do not know about arrays</a:t>
            </a:r>
          </a:p>
          <a:p>
            <a:pPr>
              <a:buFontTx/>
              <a:buNone/>
            </a:pPr>
            <a:r>
              <a:rPr lang="en-US"/>
              <a:t>			So we have to do I/O ourselves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371600" y="3186113"/>
            <a:ext cx="838200" cy="471487"/>
          </a:xfrm>
          <a:prstGeom prst="notchedRightArrow">
            <a:avLst>
              <a:gd name="adj1" fmla="val 50000"/>
              <a:gd name="adj2" fmla="val 44444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6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ARRAY</a:t>
            </a:r>
          </a:p>
          <a:p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9DAF-BE1A-AF44-B60E-F614E81549CB}" type="slidenum">
              <a:rPr lang="en-US"/>
              <a:pPr/>
              <a:t>20</a:t>
            </a:fld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153400" cy="497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charset="0"/>
              </a:rPr>
              <a:t>#include &lt;stdio.h&gt;</a:t>
            </a:r>
          </a:p>
          <a:p>
            <a:r>
              <a:rPr lang="en-US" sz="2000" b="1">
                <a:latin typeface="Courier New" charset="0"/>
              </a:rPr>
              <a:t>#define  NMONTHS 12</a:t>
            </a:r>
          </a:p>
          <a:p>
            <a:endParaRPr lang="en-US" sz="2000" b="1">
              <a:solidFill>
                <a:srgbClr val="009900"/>
              </a:solidFill>
              <a:latin typeface="Courier New" charset="0"/>
            </a:endParaRPr>
          </a:p>
          <a:p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Store and print rainfall */</a:t>
            </a:r>
          </a:p>
          <a:p>
            <a:endParaRPr lang="en-US" sz="2000" b="1">
              <a:solidFill>
                <a:srgbClr val="33CC33"/>
              </a:solidFill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int main()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int data[NMONTHS];</a:t>
            </a:r>
          </a:p>
          <a:p>
            <a:r>
              <a:rPr lang="en-US" sz="2000" b="1">
                <a:latin typeface="Courier New" charset="0"/>
              </a:rPr>
              <a:t>  int month;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for ( month=0; month &lt; NMONTHS; month++ )</a:t>
            </a:r>
          </a:p>
          <a:p>
            <a:r>
              <a:rPr lang="en-US" sz="2000" b="1">
                <a:latin typeface="Courier New" charset="0"/>
              </a:rPr>
              <a:t>  {</a:t>
            </a:r>
          </a:p>
          <a:p>
            <a:r>
              <a:rPr lang="en-US" sz="2000" b="1">
                <a:latin typeface="Courier New" charset="0"/>
              </a:rPr>
              <a:t>     scanf("%d", &amp;data[month] );</a:t>
            </a:r>
          </a:p>
          <a:p>
            <a:r>
              <a:rPr lang="en-US" sz="2000" b="1">
                <a:latin typeface="Courier New" charset="0"/>
              </a:rPr>
              <a:t>  }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...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2390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rainio1.c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  <a:ln/>
        </p:spPr>
        <p:txBody>
          <a:bodyPr/>
          <a:lstStyle/>
          <a:p>
            <a:r>
              <a:rPr lang="en-US" sz="3200"/>
              <a:t>Example: IORainfall-1</a:t>
            </a:r>
          </a:p>
        </p:txBody>
      </p:sp>
    </p:spTree>
    <p:extLst>
      <p:ext uri="{BB962C8B-B14F-4D97-AF65-F5344CB8AC3E}">
        <p14:creationId xmlns:p14="http://schemas.microsoft.com/office/powerpoint/2010/main" val="16742905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8381-8407-0E49-A33A-B4DDD3827FC5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304800" y="1143000"/>
            <a:ext cx="8153400" cy="497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#include &lt;stdio.h&gt;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#define  NMONTHS 12</a:t>
            </a:r>
          </a:p>
          <a:p>
            <a:endParaRPr lang="en-US" sz="2000" b="1">
              <a:solidFill>
                <a:srgbClr val="6666FF"/>
              </a:solidFill>
              <a:latin typeface="Courier New" charset="0"/>
            </a:endParaRPr>
          </a:p>
          <a:p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Store and print rainfall */</a:t>
            </a:r>
          </a:p>
          <a:p>
            <a:endParaRPr lang="en-US" sz="2000" b="1">
              <a:solidFill>
                <a:srgbClr val="33CC33"/>
              </a:solidFill>
              <a:latin typeface="Courier New" charset="0"/>
            </a:endParaRP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int data[NMONTHS];</a:t>
            </a:r>
          </a:p>
          <a:p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int month;</a:t>
            </a:r>
          </a:p>
          <a:p>
            <a:r>
              <a:rPr lang="en-US" sz="2000" b="1">
                <a:latin typeface="Courier New" charset="0"/>
              </a:rPr>
              <a:t>  </a:t>
            </a:r>
          </a:p>
          <a:p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for (</a:t>
            </a:r>
            <a:r>
              <a:rPr lang="en-US" sz="2000" b="1">
                <a:latin typeface="Courier New" charset="0"/>
              </a:rPr>
              <a:t> month=0; month &lt; NMONTHS; month++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{</a:t>
            </a:r>
          </a:p>
          <a:p>
            <a:r>
              <a:rPr lang="en-US" sz="2000" b="1">
                <a:latin typeface="Courier New" charset="0"/>
              </a:rPr>
              <a:t>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scanf("%d",</a:t>
            </a:r>
            <a:r>
              <a:rPr lang="en-US" sz="2000" b="1">
                <a:latin typeface="Courier New" charset="0"/>
              </a:rPr>
              <a:t> &amp;data[month]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...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73152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rainio1.c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  <a:ln/>
        </p:spPr>
        <p:txBody>
          <a:bodyPr/>
          <a:lstStyle/>
          <a:p>
            <a:r>
              <a:rPr lang="en-US" sz="3200"/>
              <a:t>Example (cont): IORainfall-1</a:t>
            </a:r>
          </a:p>
        </p:txBody>
      </p:sp>
    </p:spTree>
    <p:extLst>
      <p:ext uri="{BB962C8B-B14F-4D97-AF65-F5344CB8AC3E}">
        <p14:creationId xmlns:p14="http://schemas.microsoft.com/office/powerpoint/2010/main" val="157852996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6ACA-781D-4140-B8B3-3E25FB72625C}" type="slidenum">
              <a:rPr lang="en-US"/>
              <a:pPr/>
              <a:t>22</a:t>
            </a:fld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53400" cy="558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charset="0"/>
              </a:rPr>
              <a:t>#include &lt;stdio.h&gt;</a:t>
            </a:r>
          </a:p>
          <a:p>
            <a:r>
              <a:rPr lang="en-US" sz="2000" b="1">
                <a:latin typeface="Courier New" charset="0"/>
              </a:rPr>
              <a:t>#define  NMONTHS 12</a:t>
            </a:r>
            <a:endParaRPr lang="en-US" sz="2000">
              <a:latin typeface="Courier New" charset="0"/>
            </a:endParaRPr>
          </a:p>
          <a:p>
            <a:r>
              <a:rPr lang="en-US" sz="2000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...</a:t>
            </a:r>
          </a:p>
          <a:p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January to December */</a:t>
            </a:r>
          </a:p>
          <a:p>
            <a:r>
              <a:rPr lang="en-US" sz="2000" b="1">
                <a:latin typeface="Courier New" charset="0"/>
              </a:rPr>
              <a:t>  for ( month=0; month &lt; NMONTHS; month++ )</a:t>
            </a:r>
          </a:p>
          <a:p>
            <a:r>
              <a:rPr lang="en-US" sz="2000" b="1">
                <a:latin typeface="Courier New" charset="0"/>
              </a:rPr>
              <a:t>  {</a:t>
            </a:r>
          </a:p>
          <a:p>
            <a:r>
              <a:rPr lang="en-US" sz="2000" b="1">
                <a:latin typeface="Courier New" charset="0"/>
              </a:rPr>
              <a:t>     printf( "%d ", data[month] );</a:t>
            </a:r>
          </a:p>
          <a:p>
            <a:r>
              <a:rPr lang="en-US" sz="2000" b="1">
                <a:latin typeface="Courier New" charset="0"/>
              </a:rPr>
              <a:t>  }</a:t>
            </a:r>
          </a:p>
          <a:p>
            <a:r>
              <a:rPr lang="en-US" sz="2000" b="1">
                <a:latin typeface="Courier New" charset="0"/>
              </a:rPr>
              <a:t>  printf("\n");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December to January */</a:t>
            </a:r>
          </a:p>
          <a:p>
            <a:r>
              <a:rPr lang="en-US" sz="2000" b="1">
                <a:latin typeface="Courier New" charset="0"/>
              </a:rPr>
              <a:t>  for ( month = NMONTHS - 1; month &gt;= 0; month-- )</a:t>
            </a:r>
          </a:p>
          <a:p>
            <a:r>
              <a:rPr lang="en-US" sz="2000" b="1">
                <a:latin typeface="Courier New" charset="0"/>
              </a:rPr>
              <a:t>  {</a:t>
            </a:r>
          </a:p>
          <a:p>
            <a:r>
              <a:rPr lang="en-US" sz="2000" b="1">
                <a:latin typeface="Courier New" charset="0"/>
              </a:rPr>
              <a:t>    printf( "%d ", data[month] );</a:t>
            </a:r>
          </a:p>
          <a:p>
            <a:r>
              <a:rPr lang="en-US" sz="2000" b="1">
                <a:latin typeface="Courier New" charset="0"/>
              </a:rPr>
              <a:t>  }</a:t>
            </a:r>
          </a:p>
          <a:p>
            <a:r>
              <a:rPr lang="en-US" sz="2000" b="1">
                <a:latin typeface="Courier New" charset="0"/>
              </a:rPr>
              <a:t>  printf("\n");</a:t>
            </a:r>
          </a:p>
          <a:p>
            <a:r>
              <a:rPr lang="en-US" sz="2000" b="1">
                <a:latin typeface="Courier New" charset="0"/>
              </a:rPr>
              <a:t>  return 0;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391400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rainio1.c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(cont): IORainfall-2 (v.1)</a:t>
            </a:r>
          </a:p>
        </p:txBody>
      </p:sp>
    </p:spTree>
    <p:extLst>
      <p:ext uri="{BB962C8B-B14F-4D97-AF65-F5344CB8AC3E}">
        <p14:creationId xmlns:p14="http://schemas.microsoft.com/office/powerpoint/2010/main" val="137435649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DC53-BD4F-A248-AF32-DAB8DE2ADC08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153400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#define  NMONTHS 12</a:t>
            </a:r>
            <a:endParaRPr lang="en-US" sz="200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January to December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for (</a:t>
            </a:r>
            <a:r>
              <a:rPr lang="en-US" sz="2000" b="1">
                <a:latin typeface="Courier New" charset="0"/>
              </a:rPr>
              <a:t> month=0; month &lt; NMONTHS; month++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printf( "%d ",</a:t>
            </a:r>
            <a:r>
              <a:rPr lang="en-US" sz="2000" b="1">
                <a:latin typeface="Courier New" charset="0"/>
              </a:rPr>
              <a:t> data[month]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printf("\n");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December to January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for (</a:t>
            </a:r>
            <a:r>
              <a:rPr lang="en-US" sz="2000" b="1">
                <a:latin typeface="Courier New" charset="0"/>
              </a:rPr>
              <a:t> month = NMONTHS - 1; month &gt;= 0; month--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printf( "%d ",</a:t>
            </a:r>
            <a:r>
              <a:rPr lang="en-US" sz="2000" b="1">
                <a:latin typeface="Courier New" charset="0"/>
              </a:rPr>
              <a:t> data[month]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printf("\n");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391400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rainio1.c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(cont): IORainfall-2 (v.1)</a:t>
            </a:r>
          </a:p>
        </p:txBody>
      </p:sp>
    </p:spTree>
    <p:extLst>
      <p:ext uri="{BB962C8B-B14F-4D97-AF65-F5344CB8AC3E}">
        <p14:creationId xmlns:p14="http://schemas.microsoft.com/office/powerpoint/2010/main" val="12613786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23F-78D2-D944-B524-5DC1315F384A}" type="slidenum">
              <a:rPr lang="en-US"/>
              <a:pPr/>
              <a:t>24</a:t>
            </a:fld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1534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#define  NMONTHS 12</a:t>
            </a: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January to December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for ( month=0; month &lt; NMONTHS; month++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printf( "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%5d 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>
                <a:latin typeface="Courier New" charset="0"/>
              </a:rPr>
              <a:t> , data[month] 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printf("\n");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  /* Print from December to January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for ( month = NMONTHS - 1; month &gt;= 0; month--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printf( "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%5d</a:t>
            </a:r>
            <a:r>
              <a:rPr lang="en-US" sz="2000" b="1">
                <a:latin typeface="Courier New" charset="0"/>
              </a:rPr>
              <a:t> </a:t>
            </a:r>
            <a:r>
              <a:rPr lang="ja-JP" altLang="en-US" sz="2000" b="1">
                <a:latin typeface="Arial"/>
              </a:rPr>
              <a:t>”</a:t>
            </a:r>
            <a:r>
              <a:rPr lang="en-US" sz="2000" b="1">
                <a:latin typeface="Courier New" charset="0"/>
              </a:rPr>
              <a:t> , data[month] 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printf("\n");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239000" y="59436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rainio2.c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(cont): IORainfall-2 (v.2)</a:t>
            </a:r>
          </a:p>
        </p:txBody>
      </p:sp>
    </p:spTree>
    <p:extLst>
      <p:ext uri="{BB962C8B-B14F-4D97-AF65-F5344CB8AC3E}">
        <p14:creationId xmlns:p14="http://schemas.microsoft.com/office/powerpoint/2010/main" val="54910811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02F0A-ED8B-F34E-80D5-0EA13E3BD57D}" type="slidenum">
              <a:rPr lang="en-US"/>
              <a:pPr/>
              <a:t>25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Indices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Arrays have a fixed size</a:t>
            </a:r>
          </a:p>
          <a:p>
            <a:r>
              <a:rPr lang="en-US"/>
              <a:t>There is no built-in way of checking if the supplied </a:t>
            </a:r>
            <a:r>
              <a:rPr lang="en-US">
                <a:solidFill>
                  <a:schemeClr val="accent2"/>
                </a:solidFill>
              </a:rPr>
              <a:t>index</a:t>
            </a:r>
            <a:r>
              <a:rPr lang="en-US"/>
              <a:t> is within </a:t>
            </a:r>
            <a:r>
              <a:rPr lang="en-US">
                <a:solidFill>
                  <a:schemeClr val="accent2"/>
                </a:solidFill>
              </a:rPr>
              <a:t>range</a:t>
            </a:r>
            <a:endParaRPr lang="en-US"/>
          </a:p>
          <a:p>
            <a:r>
              <a:rPr lang="en-US"/>
              <a:t>We must check for valid indices ourselves</a:t>
            </a:r>
          </a:p>
        </p:txBody>
      </p:sp>
    </p:spTree>
    <p:extLst>
      <p:ext uri="{BB962C8B-B14F-4D97-AF65-F5344CB8AC3E}">
        <p14:creationId xmlns:p14="http://schemas.microsoft.com/office/powerpoint/2010/main" val="555146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D060-8958-1B43-A837-4A0C9BAE10FA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Arrays to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981200"/>
            <a:ext cx="8915400" cy="4114800"/>
          </a:xfrm>
          <a:noFill/>
          <a:ln/>
        </p:spPr>
        <p:txBody>
          <a:bodyPr/>
          <a:lstStyle/>
          <a:p>
            <a:r>
              <a:rPr lang="en-US" sz="3600"/>
              <a:t>The array is passed </a:t>
            </a:r>
          </a:p>
          <a:p>
            <a:pPr lvl="1"/>
            <a:r>
              <a:rPr lang="en-US" sz="3200"/>
              <a:t>as an array of unspecified size (</a:t>
            </a:r>
            <a:r>
              <a:rPr lang="en-US" sz="3200" b="1">
                <a:solidFill>
                  <a:schemeClr val="accent2"/>
                </a:solidFill>
                <a:latin typeface="Courier New" charset="0"/>
              </a:rPr>
              <a:t>int array[]</a:t>
            </a:r>
            <a:r>
              <a:rPr lang="en-US" sz="3200"/>
              <a:t>)</a:t>
            </a:r>
            <a:br>
              <a:rPr lang="en-US" sz="3200"/>
            </a:br>
            <a:r>
              <a:rPr lang="en-US" sz="3200"/>
              <a:t>OR</a:t>
            </a:r>
          </a:p>
          <a:p>
            <a:pPr lvl="1"/>
            <a:r>
              <a:rPr lang="en-US" sz="3200"/>
              <a:t>as a pointer (</a:t>
            </a:r>
            <a:r>
              <a:rPr lang="en-US" sz="3200" b="1">
                <a:solidFill>
                  <a:schemeClr val="accent2"/>
                </a:solidFill>
                <a:latin typeface="Courier New" charset="0"/>
              </a:rPr>
              <a:t>int *array</a:t>
            </a:r>
            <a:r>
              <a:rPr lang="en-US" sz="3200"/>
              <a:t>)</a:t>
            </a:r>
          </a:p>
          <a:p>
            <a:r>
              <a:rPr lang="en-US" sz="3600"/>
              <a:t>Changes to the array within the function affect the </a:t>
            </a:r>
            <a:r>
              <a:rPr lang="ja-JP" altLang="en-US" sz="3600">
                <a:latin typeface="Arial"/>
              </a:rPr>
              <a:t>“</a:t>
            </a:r>
            <a:r>
              <a:rPr lang="en-US" sz="3600"/>
              <a:t>original</a:t>
            </a:r>
            <a:r>
              <a:rPr lang="ja-JP" altLang="en-US" sz="3600">
                <a:latin typeface="Arial"/>
              </a:rPr>
              <a:t>”</a:t>
            </a:r>
            <a:r>
              <a:rPr lang="en-US" sz="360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00643096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F610F-54FA-264D-978D-126AD20E07E5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6057900" cy="609600"/>
          </a:xfrm>
        </p:spPr>
        <p:txBody>
          <a:bodyPr/>
          <a:lstStyle/>
          <a:p>
            <a:pPr algn="l"/>
            <a:r>
              <a:rPr lang="en-US" sz="3200"/>
              <a:t>Example (cont): IORainfall-1 (v.3)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#define  NMONTHS 12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loadRain ( 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int arrayPtr[]</a:t>
            </a:r>
            <a:r>
              <a:rPr lang="en-US" sz="2000" b="1">
                <a:latin typeface="Courier New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int month;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for (month=0; month &lt; NMONTHS; month++)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scanf("%d", &amp;arrayPtr[month]);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467600" y="48768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rainio3.c</a:t>
            </a:r>
          </a:p>
        </p:txBody>
      </p:sp>
    </p:spTree>
    <p:extLst>
      <p:ext uri="{BB962C8B-B14F-4D97-AF65-F5344CB8AC3E}">
        <p14:creationId xmlns:p14="http://schemas.microsoft.com/office/powerpoint/2010/main" val="35668451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53BB-759A-6440-9EE4-F59A10870902}" type="slidenum">
              <a:rPr lang="en-US"/>
              <a:pPr/>
              <a:t>28</a:t>
            </a:fld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610600" cy="312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printRain ( 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const int arrayPtr[]</a:t>
            </a:r>
            <a:r>
              <a:rPr lang="en-US" sz="2000" b="1">
                <a:latin typeface="Courier New" charset="0"/>
              </a:rPr>
              <a:t>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int month;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for (month=0; month &lt; NMONTHS; month++)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printf("%5d", arrayPtr[month]);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printf("\n");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543800" y="44196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rainio3.c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(cont): IORainfall-2 (v.3)</a:t>
            </a:r>
          </a:p>
        </p:txBody>
      </p:sp>
    </p:spTree>
    <p:extLst>
      <p:ext uri="{BB962C8B-B14F-4D97-AF65-F5344CB8AC3E}">
        <p14:creationId xmlns:p14="http://schemas.microsoft.com/office/powerpoint/2010/main" val="39563496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336E2-6736-9C44-A998-27E1652BC32A}" type="slidenum">
              <a:rPr lang="en-US"/>
              <a:pPr/>
              <a:t>29</a:t>
            </a:fld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6700" y="1181100"/>
            <a:ext cx="86106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#define  NMONTHS 12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loadRain ( int arrayPtr[] 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printRain ( const int arrayPtr[] );</a:t>
            </a:r>
          </a:p>
          <a:p>
            <a:pPr>
              <a:lnSpc>
                <a:spcPct val="90000"/>
              </a:lnSpc>
            </a:pP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Store and print rainfall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int data[NMONTHS];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  loadRain(data);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  printRain(data);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return 0;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467600" y="5410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rainio3.c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(cont): IORainfall-3 (v.3)</a:t>
            </a:r>
          </a:p>
        </p:txBody>
      </p:sp>
    </p:spTree>
    <p:extLst>
      <p:ext uri="{BB962C8B-B14F-4D97-AF65-F5344CB8AC3E}">
        <p14:creationId xmlns:p14="http://schemas.microsoft.com/office/powerpoint/2010/main" val="11498804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Variable with Multiple Elements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8F1A-4B37-CB46-B850-9D2B21DA0D7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800100"/>
            <a:ext cx="7848600" cy="584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Courier New" charset="0"/>
              </a:rPr>
              <a:t>#include &lt;stdio.h&gt;</a:t>
            </a:r>
          </a:p>
          <a:p>
            <a:r>
              <a:rPr lang="en-US" sz="1400" b="1">
                <a:latin typeface="Courier New" charset="0"/>
              </a:rPr>
              <a:t>#define  NMONTHS 12</a:t>
            </a:r>
          </a:p>
          <a:p>
            <a:r>
              <a:rPr lang="en-US" sz="1400" b="1">
                <a:latin typeface="Courier New" charset="0"/>
              </a:rPr>
              <a:t>void loadRain ( int arrayPtr[] );</a:t>
            </a:r>
          </a:p>
          <a:p>
            <a:r>
              <a:rPr lang="en-US" sz="1400" b="1">
                <a:latin typeface="Courier New" charset="0"/>
              </a:rPr>
              <a:t>void printRain ( const int arrayPtr[] );</a:t>
            </a:r>
            <a:endParaRPr lang="en-US" sz="1400">
              <a:latin typeface="Courier New" charset="0"/>
            </a:endParaRPr>
          </a:p>
          <a:p>
            <a:r>
              <a:rPr lang="en-US" sz="1400" b="1">
                <a:solidFill>
                  <a:srgbClr val="009900"/>
                </a:solidFill>
                <a:latin typeface="Courier New" charset="0"/>
              </a:rPr>
              <a:t>/* Store and print rainfall */</a:t>
            </a:r>
          </a:p>
          <a:p>
            <a:r>
              <a:rPr lang="en-US" sz="1400" b="1">
                <a:latin typeface="Courier New" charset="0"/>
              </a:rPr>
              <a:t>int main()</a:t>
            </a:r>
          </a:p>
          <a:p>
            <a:r>
              <a:rPr lang="en-US" sz="1400" b="1">
                <a:latin typeface="Courier New" charset="0"/>
              </a:rPr>
              <a:t>{</a:t>
            </a:r>
          </a:p>
          <a:p>
            <a:r>
              <a:rPr lang="en-US" sz="1400" b="1">
                <a:latin typeface="Courier New" charset="0"/>
              </a:rPr>
              <a:t>  int data[NMONTHS]; </a:t>
            </a:r>
          </a:p>
          <a:p>
            <a:r>
              <a:rPr lang="en-US" sz="1400" b="1">
                <a:latin typeface="Courier New" charset="0"/>
              </a:rPr>
              <a:t>  loadRain(data);</a:t>
            </a:r>
          </a:p>
          <a:p>
            <a:r>
              <a:rPr lang="en-US" sz="1400" b="1">
                <a:latin typeface="Courier New" charset="0"/>
              </a:rPr>
              <a:t>  printRain(data); </a:t>
            </a:r>
          </a:p>
          <a:p>
            <a:r>
              <a:rPr lang="en-US" sz="1400" b="1">
                <a:latin typeface="Courier New" charset="0"/>
              </a:rPr>
              <a:t>  return 0;</a:t>
            </a:r>
          </a:p>
          <a:p>
            <a:r>
              <a:rPr lang="en-US" sz="1400" b="1">
                <a:latin typeface="Courier New" charset="0"/>
              </a:rPr>
              <a:t>}</a:t>
            </a:r>
          </a:p>
          <a:p>
            <a:r>
              <a:rPr lang="en-US" sz="1400" b="1">
                <a:solidFill>
                  <a:srgbClr val="009900"/>
                </a:solidFill>
                <a:latin typeface="Courier New" charset="0"/>
              </a:rPr>
              <a:t>/* Read in rainfall for each month*/</a:t>
            </a:r>
          </a:p>
          <a:p>
            <a:r>
              <a:rPr lang="en-US" sz="1400" b="1">
                <a:latin typeface="Courier New" charset="0"/>
              </a:rPr>
              <a:t>void loadRain ( int arrayPtr[] )</a:t>
            </a:r>
          </a:p>
          <a:p>
            <a:r>
              <a:rPr lang="en-US" sz="1400" b="1">
                <a:latin typeface="Courier New" charset="0"/>
              </a:rPr>
              <a:t>{</a:t>
            </a:r>
          </a:p>
          <a:p>
            <a:r>
              <a:rPr lang="en-US" sz="1400" b="1">
                <a:latin typeface="Courier New" charset="0"/>
              </a:rPr>
              <a:t>  int month;</a:t>
            </a:r>
          </a:p>
          <a:p>
            <a:r>
              <a:rPr lang="en-US" sz="1400" b="1">
                <a:latin typeface="Courier New" charset="0"/>
              </a:rPr>
              <a:t>  for (month=0; month &lt; NMONTHS; month++)</a:t>
            </a:r>
          </a:p>
          <a:p>
            <a:r>
              <a:rPr lang="en-US" sz="1400" b="1">
                <a:latin typeface="Courier New" charset="0"/>
              </a:rPr>
              <a:t>  {  scanf("%d", &amp;arrayPtr[month]);  }</a:t>
            </a:r>
          </a:p>
          <a:p>
            <a:r>
              <a:rPr lang="en-US" sz="1400" b="1">
                <a:latin typeface="Courier New" charset="0"/>
              </a:rPr>
              <a:t>}</a:t>
            </a:r>
          </a:p>
          <a:p>
            <a:r>
              <a:rPr lang="en-US" sz="1400" b="1">
                <a:solidFill>
                  <a:srgbClr val="009900"/>
                </a:solidFill>
                <a:latin typeface="Courier New" charset="0"/>
              </a:rPr>
              <a:t>/* Print rainfall for each month*/</a:t>
            </a:r>
          </a:p>
          <a:p>
            <a:r>
              <a:rPr lang="en-US" sz="1400" b="1">
                <a:latin typeface="Courier New" charset="0"/>
              </a:rPr>
              <a:t>void printRain ( const int arrayPtr[] )</a:t>
            </a:r>
          </a:p>
          <a:p>
            <a:r>
              <a:rPr lang="en-US" sz="1400" b="1">
                <a:latin typeface="Courier New" charset="0"/>
              </a:rPr>
              <a:t>{</a:t>
            </a:r>
          </a:p>
          <a:p>
            <a:r>
              <a:rPr lang="en-US" sz="1400" b="1">
                <a:latin typeface="Courier New" charset="0"/>
              </a:rPr>
              <a:t>  int month;</a:t>
            </a:r>
          </a:p>
          <a:p>
            <a:r>
              <a:rPr lang="en-US" sz="1400" b="1">
                <a:latin typeface="Courier New" charset="0"/>
              </a:rPr>
              <a:t>  for (month=0; month &lt; NMONTHS; month++)</a:t>
            </a:r>
          </a:p>
          <a:p>
            <a:r>
              <a:rPr lang="en-US" sz="1400" b="1">
                <a:latin typeface="Courier New" charset="0"/>
              </a:rPr>
              <a:t>  {  printf("%5d", arrayPtr[month]);  }</a:t>
            </a:r>
          </a:p>
          <a:p>
            <a:r>
              <a:rPr lang="en-US" sz="1400" b="1">
                <a:latin typeface="Courier New" charset="0"/>
              </a:rPr>
              <a:t>  printf("\n");</a:t>
            </a:r>
          </a:p>
          <a:p>
            <a:r>
              <a:rPr lang="en-US" sz="1400" b="1">
                <a:latin typeface="Courier New" charset="0"/>
              </a:rPr>
              <a:t>}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3914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rainio3.c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Example: IORainfall -- v.3 (cont)</a:t>
            </a:r>
          </a:p>
        </p:txBody>
      </p:sp>
    </p:spTree>
    <p:extLst>
      <p:ext uri="{BB962C8B-B14F-4D97-AF65-F5344CB8AC3E}">
        <p14:creationId xmlns:p14="http://schemas.microsoft.com/office/powerpoint/2010/main" val="21587366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9F88-39A3-BE4A-A0B9-2E74434A3FDC}" type="slidenum">
              <a:rPr lang="en-US"/>
              <a:pPr/>
              <a:t>31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/>
              <a:t>Two-dimensional arrays</a:t>
            </a:r>
          </a:p>
          <a:p>
            <a:r>
              <a:rPr lang="en-US"/>
              <a:t>Passing two-dimensional arrays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3118142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C3D1-713E-B442-9631-6FEC8E1ED5C7}" type="slidenum">
              <a:rPr lang="en-US"/>
              <a:pPr/>
              <a:t>32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Two-dimensional Arrays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114800"/>
          </a:xfrm>
        </p:spPr>
        <p:txBody>
          <a:bodyPr/>
          <a:lstStyle/>
          <a:p>
            <a:r>
              <a:rPr lang="en-US"/>
              <a:t>Each element of an array is like a single item of a particular type 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/>
              <a:t>But an array itself is an item of a particular type</a:t>
            </a:r>
            <a:br>
              <a:rPr lang="en-US"/>
            </a:br>
            <a:r>
              <a:rPr lang="en-US"/>
              <a:t>	So, an array element could be another array</a:t>
            </a:r>
          </a:p>
          <a:p>
            <a:r>
              <a:rPr lang="en-US"/>
              <a:t>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array-of-arrays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called 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multi-dimensional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because you need to specify several ordinates to locate an actual element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85800" y="30480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342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0291-A225-284D-8BCE-5BE25328515F}" type="slidenum">
              <a:rPr lang="en-US"/>
              <a:pPr/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8600"/>
            <a:ext cx="6324600" cy="609600"/>
          </a:xfrm>
        </p:spPr>
        <p:txBody>
          <a:bodyPr/>
          <a:lstStyle/>
          <a:p>
            <a:r>
              <a:rPr lang="en-US" sz="3200"/>
              <a:t>Example: YearlyRainfall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4648200"/>
            <a:ext cx="8077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Problem: using the </a:t>
            </a:r>
            <a:r>
              <a:rPr lang="en-US" sz="3200" i="1"/>
              <a:t>Yearly Rainfall</a:t>
            </a:r>
            <a:r>
              <a:rPr lang="en-US" sz="3200"/>
              <a:t> table</a:t>
            </a:r>
          </a:p>
          <a:p>
            <a:pPr>
              <a:buFontTx/>
              <a:buChar char="•"/>
            </a:pPr>
            <a:r>
              <a:rPr lang="en-US" sz="3200"/>
              <a:t>  input month and year</a:t>
            </a:r>
          </a:p>
          <a:p>
            <a:pPr>
              <a:buFontTx/>
              <a:buChar char="•"/>
            </a:pPr>
            <a:r>
              <a:rPr lang="en-US" sz="3200"/>
              <a:t>  output mean rainfall for that month and year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90600" y="1447800"/>
          <a:ext cx="70104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Worksheet" r:id="rId4" imgW="2876951" imgH="990975" progId="Excel.Sheet.8">
                  <p:embed/>
                </p:oleObj>
              </mc:Choice>
              <mc:Fallback>
                <p:oleObj name="Worksheet" r:id="rId4" imgW="2876951" imgH="99097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70104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 rot="-5400000">
            <a:off x="-227806" y="2588419"/>
            <a:ext cx="197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8080"/>
                </a:solidFill>
                <a:latin typeface="Arial" charset="0"/>
              </a:rPr>
              <a:t>year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295400" y="990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8080"/>
                </a:solidFill>
                <a:latin typeface="Arial" charset="0"/>
              </a:rPr>
              <a:t>month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057400" y="3886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>
                <a:solidFill>
                  <a:srgbClr val="008080"/>
                </a:solidFill>
              </a:rPr>
              <a:t>Average Yearly Rainfall (in mm)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633913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EFD5-5ED4-E645-BEDE-897CA6CE6D13}" type="slidenum">
              <a:rPr lang="en-US"/>
              <a:pPr/>
              <a:t>34</a:t>
            </a:fld>
            <a:endParaRPr 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001000" cy="604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NYEARS   5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NMONTHS  12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int lookup(int year, int month)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int table[NYEARS][NMONTHS] =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{30,40,75,95,130,220,210,185,135,80,40,45},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{25,25,80,75,115,270,200,165, 85, 5,10, 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{35,45,90,80,100,205,135,140,170,75,60,95},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{30,40,70,70, 90,180,180,210,145,35,85,80},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{30,35,30,90,150,230,305,295, 60,95,80,30}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};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if ((0 &lt;= year) &amp;&amp; (year &lt; NYEARS) &amp;&amp;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(0 &lt;= month) &amp;&amp; (month &lt; NMONTHS))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return table[year][month];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return -1;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3152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(cont): YearlyRainfall-1</a:t>
            </a:r>
          </a:p>
        </p:txBody>
      </p:sp>
    </p:spTree>
    <p:extLst>
      <p:ext uri="{BB962C8B-B14F-4D97-AF65-F5344CB8AC3E}">
        <p14:creationId xmlns:p14="http://schemas.microsoft.com/office/powerpoint/2010/main" val="20124733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5C59-5405-AC4D-82A6-D10F884C6693}" type="slidenum">
              <a:rPr lang="en-US"/>
              <a:pPr/>
              <a:t>35</a:t>
            </a:fld>
            <a:endParaRPr lang="en-US"/>
          </a:p>
        </p:txBody>
      </p:sp>
      <p:sp>
        <p:nvSpPr>
          <p:cNvPr id="66562" name="Text Box 2050"/>
          <p:cNvSpPr txBox="1">
            <a:spLocks noChangeArrowheads="1"/>
          </p:cNvSpPr>
          <p:nvPr/>
        </p:nvSpPr>
        <p:spPr bwMode="auto">
          <a:xfrm>
            <a:off x="174625" y="530225"/>
            <a:ext cx="879475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int   year;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int   month;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int   rainfall;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printf("Enter year and month: ");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scanf("%d %d", &amp;year, &amp;month);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rainfall = lookup(year - 1, month - 1);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if (rainfall &lt; 0)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printf("Year must be between 1 and %d,\n", NYEARS);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printf("and month must be between 1 and %d.\n", NMONTHS);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printf("Rainfall for year %d, month %d is %d mm.\n",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year, month, rainfall);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66563" name="Text Box 2051"/>
          <p:cNvSpPr txBox="1">
            <a:spLocks noChangeArrowheads="1"/>
          </p:cNvSpPr>
          <p:nvPr/>
        </p:nvSpPr>
        <p:spPr bwMode="auto">
          <a:xfrm>
            <a:off x="7559675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66564" name="Rectangle 2052"/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Example (cont): YearlyRainfall-2</a:t>
            </a:r>
          </a:p>
        </p:txBody>
      </p:sp>
    </p:spTree>
    <p:extLst>
      <p:ext uri="{BB962C8B-B14F-4D97-AF65-F5344CB8AC3E}">
        <p14:creationId xmlns:p14="http://schemas.microsoft.com/office/powerpoint/2010/main" val="113415064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BF7C-7554-014D-A1CD-90773227B35A}" type="slidenum">
              <a:rPr lang="en-US"/>
              <a:pPr/>
              <a:t>36</a:t>
            </a:fld>
            <a:endParaRPr lang="en-US"/>
          </a:p>
        </p:txBody>
      </p:sp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609600" y="609600"/>
            <a:ext cx="8001000" cy="604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NYEARS   5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NMONTHS  12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lookup(int</a:t>
            </a:r>
            <a:r>
              <a:rPr lang="en-US" sz="1800" b="1">
                <a:latin typeface="Courier New" charset="0"/>
              </a:rPr>
              <a:t> year,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</a:t>
            </a:r>
            <a:r>
              <a:rPr lang="en-US" sz="1800" b="1">
                <a:latin typeface="Courier New" charset="0"/>
              </a:rPr>
              <a:t> month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int table[NYEARS][NMONTHS] =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{30,40,75,95,130,220,210,185,135,80,40,45},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{25,25,80,75,115,270,200,165, 85, 5,10, 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{35,45,90,80,100,205,135,140,170,75,60,95},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{30,40,70,70, 90,180,180,210,145,35,85,80},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{30,35,30,90,150,230,305,295, 60,95,80,30}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};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if ((0 &lt;= year) &amp;&amp; (year &lt; NYEARS) &amp;&amp;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(0 &lt;= month) &amp;&amp; (month &lt; NMONTHS))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      </a:t>
            </a:r>
            <a:r>
              <a:rPr lang="en-US" sz="1800" b="1">
                <a:latin typeface="Courier New" charset="0"/>
              </a:rPr>
              <a:t>return table[year][month];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return -1;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47107" name="Text Box 1027"/>
          <p:cNvSpPr txBox="1">
            <a:spLocks noChangeArrowheads="1"/>
          </p:cNvSpPr>
          <p:nvPr/>
        </p:nvSpPr>
        <p:spPr bwMode="auto">
          <a:xfrm>
            <a:off x="73152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(cont): YearlyRainfall-1</a:t>
            </a:r>
          </a:p>
        </p:txBody>
      </p:sp>
    </p:spTree>
    <p:extLst>
      <p:ext uri="{BB962C8B-B14F-4D97-AF65-F5344CB8AC3E}">
        <p14:creationId xmlns:p14="http://schemas.microsoft.com/office/powerpoint/2010/main" val="128400368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30-0485-1A4A-A66A-97CB56714014}" type="slidenum">
              <a:rPr lang="en-US"/>
              <a:pPr/>
              <a:t>37</a:t>
            </a:fld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8001000" cy="604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NYEARS   5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NMONTHS  12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lookup(</a:t>
            </a:r>
            <a:r>
              <a:rPr lang="en-US" sz="1800" b="1">
                <a:latin typeface="Courier New" charset="0"/>
              </a:rPr>
              <a:t>int year, int month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</a:t>
            </a:r>
            <a:r>
              <a:rPr lang="en-US" sz="1800" b="1">
                <a:latin typeface="Courier New" charset="0"/>
              </a:rPr>
              <a:t> table[NYEARS][NMONTHS]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=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{30,40,75,95,130,220,210,185,135,80,40,45},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{25,25,80,75,115,270,200,165, 85, 5,10, 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{35,45,90,80,100,205,135,140,170,75,60,95},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{30,40,70,70, 90,180,180,210,145,35,85,80},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{30,35,30,90,150,230,305,295, 60,95,80,30}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};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if</a:t>
            </a:r>
            <a:r>
              <a:rPr lang="en-US" sz="1800" b="1">
                <a:latin typeface="Courier New" charset="0"/>
              </a:rPr>
              <a:t> ((0 &lt;= year) &amp;&amp; (year &lt; NYEARS) &amp;&amp;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(0 &lt;= month) &amp;&amp; (month &lt; NMONTHS))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return table[year][month];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return -1;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3152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(cont) : YearlyRainfall-1</a:t>
            </a:r>
          </a:p>
        </p:txBody>
      </p:sp>
    </p:spTree>
    <p:extLst>
      <p:ext uri="{BB962C8B-B14F-4D97-AF65-F5344CB8AC3E}">
        <p14:creationId xmlns:p14="http://schemas.microsoft.com/office/powerpoint/2010/main" val="174697438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C6DB-12E0-BB46-93C6-C02C3340A587}" type="slidenum">
              <a:rPr lang="en-US"/>
              <a:pPr/>
              <a:t>38</a:t>
            </a:fld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4625" y="530225"/>
            <a:ext cx="879475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year;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month;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rainfall;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printf("Enter year and month: ");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scanf("%d %d", &amp;year, &amp;month);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rainfall = lookup(year - 1, month - 1);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if (rainfall &lt; 0)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printf("Year must be between 1 and %d,\n", NYEARS);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printf("and month must be between 1 and %d.\n", NMONTHS);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printf("Rainfall for year %d, month %d is %d mm.\n",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year, month, rainfall);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324600" y="6096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Example (cont): YearlyRainfall-2</a:t>
            </a:r>
          </a:p>
        </p:txBody>
      </p:sp>
    </p:spTree>
    <p:extLst>
      <p:ext uri="{BB962C8B-B14F-4D97-AF65-F5344CB8AC3E}">
        <p14:creationId xmlns:p14="http://schemas.microsoft.com/office/powerpoint/2010/main" val="28018706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175-1C1A-814D-A63C-E51DC395C778}" type="slidenum">
              <a:rPr lang="en-US"/>
              <a:pPr/>
              <a:t>39</a:t>
            </a:fld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4625" y="530225"/>
            <a:ext cx="879475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year;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month;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rainfall;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printf("Enter year and month: ");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scanf("%d %d", &amp;year, &amp;month);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rainfall = lookup(year - 1, month - 1);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if (rainfall &lt; 0)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printf("Year must be between 1 and %d,\n", NYEARS);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printf("and month must be between 1 and %d.\n", NMONTHS);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printf("Rainfall for year %d, month %d is %d mm.\n",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   year, month, rainfall);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6172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Example (cont): YearlyRainfall-2</a:t>
            </a:r>
          </a:p>
        </p:txBody>
      </p:sp>
    </p:spTree>
    <p:extLst>
      <p:ext uri="{BB962C8B-B14F-4D97-AF65-F5344CB8AC3E}">
        <p14:creationId xmlns:p14="http://schemas.microsoft.com/office/powerpoint/2010/main" val="411967482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2087940"/>
            <a:ext cx="65532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What is variable?</a:t>
            </a:r>
          </a:p>
          <a:p>
            <a:endParaRPr lang="en-US" sz="4400" dirty="0"/>
          </a:p>
          <a:p>
            <a:r>
              <a:rPr lang="en-US" sz="4400" dirty="0" err="1" smtClean="0"/>
              <a:t>Data_type</a:t>
            </a:r>
            <a:r>
              <a:rPr lang="en-US" sz="4400" dirty="0"/>
              <a:t> </a:t>
            </a:r>
            <a:r>
              <a:rPr lang="en-US" sz="4400" dirty="0" err="1" smtClean="0"/>
              <a:t>Variable_name</a:t>
            </a:r>
            <a:r>
              <a:rPr lang="en-US" sz="4400" dirty="0" smtClean="0"/>
              <a:t>; </a:t>
            </a:r>
          </a:p>
          <a:p>
            <a:endParaRPr lang="en-US" sz="7200" dirty="0"/>
          </a:p>
          <a:p>
            <a:endParaRPr lang="en-US" sz="7200" dirty="0" smtClean="0"/>
          </a:p>
          <a:p>
            <a:endParaRPr lang="en-US" sz="3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38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153D-FACA-D648-9EDD-B3A25B27067E}" type="slidenum">
              <a:rPr lang="en-US"/>
              <a:pPr/>
              <a:t>40</a:t>
            </a:fld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74625" y="530225"/>
            <a:ext cx="8794750" cy="579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year;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month;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int   rainfall;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printf("Enter year and month: ");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scanf("%d %d", &amp;year, &amp;month);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rainfall = lookup(year - 1, month - 1);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if (rainfall &lt; 0)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printf("Year must be between 1 and %d,\n", NYEARS);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   printf("and month must be between 1 and %d.\n", NMONTHS);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printf("Rainfall for year </a:t>
            </a:r>
            <a:r>
              <a:rPr lang="en-US" sz="1800" b="1">
                <a:solidFill>
                  <a:srgbClr val="009900"/>
                </a:solidFill>
                <a:latin typeface="Courier New" charset="0"/>
              </a:rPr>
              <a:t>%d</a:t>
            </a:r>
            <a:r>
              <a:rPr lang="en-US" sz="1800" b="1">
                <a:latin typeface="Courier New" charset="0"/>
              </a:rPr>
              <a:t>, month 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%d</a:t>
            </a:r>
            <a:r>
              <a:rPr lang="en-US" sz="1800" b="1">
                <a:latin typeface="Courier New" charset="0"/>
              </a:rPr>
              <a:t> is </a:t>
            </a: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%d</a:t>
            </a:r>
            <a:r>
              <a:rPr lang="en-US" sz="1800" b="1">
                <a:latin typeface="Courier New" charset="0"/>
              </a:rPr>
              <a:t> mm.\n",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   </a:t>
            </a:r>
            <a:r>
              <a:rPr lang="en-US" sz="1800" b="1">
                <a:solidFill>
                  <a:srgbClr val="009900"/>
                </a:solidFill>
                <a:latin typeface="Courier New" charset="0"/>
              </a:rPr>
              <a:t>year</a:t>
            </a:r>
            <a:r>
              <a:rPr lang="en-US" sz="1800" b="1">
                <a:latin typeface="Courier New" charset="0"/>
              </a:rPr>
              <a:t>, 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month</a:t>
            </a:r>
            <a:r>
              <a:rPr lang="en-US" sz="1800" b="1">
                <a:latin typeface="Courier New" charset="0"/>
              </a:rPr>
              <a:t>, </a:t>
            </a: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rainfall</a:t>
            </a:r>
            <a:r>
              <a:rPr lang="en-US" sz="1800" b="1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324600" y="6096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yearly1.c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Example (cont): YearlyRainfall-2</a:t>
            </a:r>
          </a:p>
        </p:txBody>
      </p:sp>
    </p:spTree>
    <p:extLst>
      <p:ext uri="{BB962C8B-B14F-4D97-AF65-F5344CB8AC3E}">
        <p14:creationId xmlns:p14="http://schemas.microsoft.com/office/powerpoint/2010/main" val="15993786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4FC0-4C7D-9848-A3DF-E3B72303B70A}" type="slidenum">
              <a:rPr lang="en-US"/>
              <a:pPr/>
              <a:t>41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Passing Two-Dimensional Arrays to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286000"/>
            <a:ext cx="8001000" cy="3657600"/>
          </a:xfrm>
        </p:spPr>
        <p:txBody>
          <a:bodyPr/>
          <a:lstStyle/>
          <a:p>
            <a:r>
              <a:rPr lang="en-US"/>
              <a:t>In the function definition, the size of the array needs to be specified</a:t>
            </a:r>
          </a:p>
          <a:p>
            <a:r>
              <a:rPr lang="en-US"/>
              <a:t>Any changes to array elements within the function affect the ``original</a:t>
            </a:r>
            <a:r>
              <a:rPr lang="ja-JP" altLang="en-US">
                <a:latin typeface="Arial"/>
              </a:rPr>
              <a:t>’’</a:t>
            </a:r>
            <a:r>
              <a:rPr lang="en-US"/>
              <a:t>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18904830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016B7-5257-7342-A4A2-592BA17B5C44}" type="slidenum">
              <a:rPr lang="en-US"/>
              <a:pPr/>
              <a:t>42</a:t>
            </a:fld>
            <a:endParaRPr lang="en-US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838200" y="714375"/>
            <a:ext cx="7239000" cy="530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NROWS    3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#define  NCOLS    5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void inputEntry(float table[][NCOLS]);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void printTable(float table[NROWS][NCOLS]);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float table[NROWS][NCOLS] = {{0}};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printTable(table);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while (1)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inputEntry(table);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printTable(table);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0" y="5715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2: 2-D Array-1</a:t>
            </a:r>
          </a:p>
        </p:txBody>
      </p:sp>
    </p:spTree>
    <p:extLst>
      <p:ext uri="{BB962C8B-B14F-4D97-AF65-F5344CB8AC3E}">
        <p14:creationId xmlns:p14="http://schemas.microsoft.com/office/powerpoint/2010/main" val="293770586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7C27-24F3-B440-BFAA-53DD53CBD9D7}" type="slidenum">
              <a:rPr lang="en-US"/>
              <a:pPr/>
              <a:t>43</a:t>
            </a:fld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777875"/>
            <a:ext cx="7696200" cy="530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#include &lt;stdio.h&gt;</a:t>
            </a:r>
          </a:p>
          <a:p>
            <a:pPr>
              <a:lnSpc>
                <a:spcPct val="90000"/>
              </a:lnSpc>
            </a:pPr>
            <a:endParaRPr lang="en-US" sz="18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#define  NROWS    3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#define  NCOLS    5</a:t>
            </a:r>
          </a:p>
          <a:p>
            <a:pPr>
              <a:lnSpc>
                <a:spcPct val="90000"/>
              </a:lnSpc>
            </a:pPr>
            <a:endParaRPr lang="en-US" sz="18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void inputEntry(float table[][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NCOLS</a:t>
            </a:r>
            <a:r>
              <a:rPr lang="en-US" sz="1800" b="1">
                <a:latin typeface="Courier New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void printTable(float table[</a:t>
            </a:r>
            <a:r>
              <a:rPr lang="en-US" sz="1800" b="1">
                <a:solidFill>
                  <a:srgbClr val="CC0000"/>
                </a:solidFill>
                <a:latin typeface="Courier New" charset="0"/>
              </a:rPr>
              <a:t>NROWS</a:t>
            </a:r>
            <a:r>
              <a:rPr lang="en-US" sz="1800" b="1">
                <a:latin typeface="Courier New" charset="0"/>
              </a:rPr>
              <a:t>][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NCOLS</a:t>
            </a:r>
            <a:r>
              <a:rPr lang="en-US" sz="1800" b="1">
                <a:latin typeface="Courier New" charset="0"/>
              </a:rPr>
              <a:t>]);</a:t>
            </a:r>
          </a:p>
          <a:p>
            <a:pPr>
              <a:lnSpc>
                <a:spcPct val="90000"/>
              </a:lnSpc>
            </a:pPr>
            <a:endParaRPr lang="en-US" sz="18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Courier New" charset="0"/>
              </a:rPr>
              <a:t>   </a:t>
            </a:r>
            <a:r>
              <a:rPr lang="en-US" sz="1800" b="1">
                <a:latin typeface="Courier New" charset="0"/>
              </a:rPr>
              <a:t>float table[NROWS][NCOLS] = {{0}};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Courier New" charset="0"/>
              </a:rPr>
              <a:t>   </a:t>
            </a:r>
            <a:endParaRPr lang="en-US" sz="180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printTable(table);</a:t>
            </a:r>
          </a:p>
          <a:p>
            <a:pPr>
              <a:lnSpc>
                <a:spcPct val="90000"/>
              </a:lnSpc>
            </a:pPr>
            <a:endParaRPr lang="en-US" sz="18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while (1)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Courier New" charset="0"/>
              </a:rPr>
              <a:t>   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inputEntry(table);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Courier New" charset="0"/>
              </a:rPr>
              <a:t>   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printTable(table);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 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   return 0;</a:t>
            </a:r>
          </a:p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086600" y="5791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  <a:ln/>
        </p:spPr>
        <p:txBody>
          <a:bodyPr/>
          <a:lstStyle/>
          <a:p>
            <a:r>
              <a:rPr lang="en-US" sz="3200"/>
              <a:t>Example 2 (cont): 2-D Array-1</a:t>
            </a:r>
          </a:p>
        </p:txBody>
      </p:sp>
    </p:spTree>
    <p:extLst>
      <p:ext uri="{BB962C8B-B14F-4D97-AF65-F5344CB8AC3E}">
        <p14:creationId xmlns:p14="http://schemas.microsoft.com/office/powerpoint/2010/main" val="394420868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F649-A092-5847-8FBF-09CE7C11CC16}" type="slidenum">
              <a:rPr lang="en-US"/>
              <a:pPr/>
              <a:t>44</a:t>
            </a:fld>
            <a:endParaRPr 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5344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Reads in a location in the table and the value of one item to be put in the table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inputEntry ( float table[NROWS][NCOLS]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int row, column;  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printf("Enter row and column number: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scanf("%d %d", &amp;row, &amp;column);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if ((0 &lt;= row &amp;&amp; row &lt; NROWS) &amp;&amp;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 (0 &lt;= column &amp;&amp; column &lt; NCOLS))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printf("Enter value: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scanf("%f", &amp;table[row][column]);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printf("Invalid entry location. No change.\n");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400800" y="6096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200"/>
              <a:t>Example 2 (cont): 2-D Array-2</a:t>
            </a:r>
          </a:p>
        </p:txBody>
      </p:sp>
    </p:spTree>
    <p:extLst>
      <p:ext uri="{BB962C8B-B14F-4D97-AF65-F5344CB8AC3E}">
        <p14:creationId xmlns:p14="http://schemas.microsoft.com/office/powerpoint/2010/main" val="397101638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5CE2-3B86-534D-9CE5-66630B7F99FD}" type="slidenum">
              <a:rPr lang="en-US"/>
              <a:pPr/>
              <a:t>45</a:t>
            </a:fld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6106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Reads in a location in the table and the value of one item to be put in the table */</a:t>
            </a: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inputEntry ( float table[][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NCOLS</a:t>
            </a:r>
            <a:r>
              <a:rPr lang="en-US" sz="2000" b="1">
                <a:latin typeface="Courier New" charset="0"/>
              </a:rPr>
              <a:t>]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int   row, column;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printf("Enter row and column number: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scanf("%d %d", &amp;row, &amp;column);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if ((0 &lt;= row &amp;&amp; row &lt; NROWS) &amp;&amp;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 (0 &lt;= column &amp;&amp; column &lt; NCOLS))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printf("Enter value: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scanf("%f", &amp;table[row][column]);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printf("Invalid entry location.  No change.\n");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477000" y="61722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200"/>
              <a:t>Example 2 (cont): 2-D Array-2</a:t>
            </a:r>
          </a:p>
        </p:txBody>
      </p:sp>
    </p:spTree>
    <p:extLst>
      <p:ext uri="{BB962C8B-B14F-4D97-AF65-F5344CB8AC3E}">
        <p14:creationId xmlns:p14="http://schemas.microsoft.com/office/powerpoint/2010/main" val="22339862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3FFA-5F23-D14B-AE04-C27ED222946B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838200"/>
            <a:ext cx="85344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Reads in a location in the table and the value of one item to be put in the table */</a:t>
            </a: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void inputEntry ( float table[][NCOLS] 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int   row, column;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printf("Enter row and column number: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scanf("%d %d", &amp;row, &amp;column);</a:t>
            </a:r>
          </a:p>
          <a:p>
            <a:pPr>
              <a:lnSpc>
                <a:spcPct val="90000"/>
              </a:lnSpc>
            </a:pP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if ((0 &lt;= row &amp;&amp; row &lt; NROWS) &amp;&amp;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 (0 &lt;= column &amp;&amp; column &lt; NCOLS))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printf("Enter value: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scanf("%f", &amp;table[row][column]);</a:t>
            </a:r>
            <a:endParaRPr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printf("Invalid entry location.  No change.\n");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553200" y="60960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2 (cont): 2-D Array-2</a:t>
            </a:r>
          </a:p>
        </p:txBody>
      </p:sp>
    </p:spTree>
    <p:extLst>
      <p:ext uri="{BB962C8B-B14F-4D97-AF65-F5344CB8AC3E}">
        <p14:creationId xmlns:p14="http://schemas.microsoft.com/office/powerpoint/2010/main" val="406788711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CD3A-EB7F-6542-9845-98C243D47ACC}" type="slidenum">
              <a:rPr lang="en-US"/>
              <a:pPr/>
              <a:t>47</a:t>
            </a:fld>
            <a:endParaRPr 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53440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Reads in a location in the table and the value of one item to be put in the table */</a:t>
            </a:r>
            <a:endParaRPr lang="en-US" sz="2000" b="1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void inputEntry ( float table[][NCOLS] 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int   row, column;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printf("Enter row and column number: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scanf("%d %d", &amp;row, &amp;column);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if </a:t>
            </a:r>
            <a:r>
              <a:rPr lang="en-US" sz="2000" b="1">
                <a:latin typeface="Courier New" charset="0"/>
              </a:rPr>
              <a:t>((0 &lt;= row &amp;&amp; row &lt; NROWS) &amp;&amp;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 (0 &lt;= column &amp;&amp; column &lt; NCOLS))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printf("Enter value: 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scanf("%f", &amp;table[row][column]);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else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printf("Invalid entry location.  No change.\n");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477000" y="60198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2 (cont): 2-D Array-2</a:t>
            </a:r>
          </a:p>
        </p:txBody>
      </p:sp>
    </p:spTree>
    <p:extLst>
      <p:ext uri="{BB962C8B-B14F-4D97-AF65-F5344CB8AC3E}">
        <p14:creationId xmlns:p14="http://schemas.microsoft.com/office/powerpoint/2010/main" val="264282635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9777E-57BD-A14D-BCF1-C43158A1D8EC}" type="slidenum">
              <a:rPr lang="en-US"/>
              <a:pPr/>
              <a:t>48</a:t>
            </a:fld>
            <a:endParaRPr lang="en-US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3400" y="1455738"/>
            <a:ext cx="807720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Prints the table page-by-page, and each page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row-by-row */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printTable ( float table[NROWS][NCOLS] 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int   row, column;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for (row=0; row &lt; NROWS; row++)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for (column=0; column &lt; NCOLS; column++)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   printf("%10.2f", table[row][column]);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   printf("\n");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   } 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239000" y="51816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2 (cont): 2-D Array-3</a:t>
            </a:r>
          </a:p>
        </p:txBody>
      </p:sp>
    </p:spTree>
    <p:extLst>
      <p:ext uri="{BB962C8B-B14F-4D97-AF65-F5344CB8AC3E}">
        <p14:creationId xmlns:p14="http://schemas.microsoft.com/office/powerpoint/2010/main" val="29966792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C563-B969-AB4B-BB66-5788C7A78DD6}" type="slidenum">
              <a:rPr lang="en-US"/>
              <a:pPr/>
              <a:t>49</a:t>
            </a:fld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19100" y="1455738"/>
            <a:ext cx="8305800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/* Prints the table page-by-page, and each page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9900"/>
                </a:solidFill>
                <a:latin typeface="Courier New" charset="0"/>
              </a:rPr>
              <a:t>row-by-row */</a:t>
            </a: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Courier New" charset="0"/>
              </a:rPr>
              <a:t>void printTable ( float table[</a:t>
            </a:r>
            <a:r>
              <a:rPr lang="en-US" sz="2000" b="1">
                <a:solidFill>
                  <a:srgbClr val="CC0000"/>
                </a:solidFill>
                <a:latin typeface="Courier New" charset="0"/>
              </a:rPr>
              <a:t>NROWS</a:t>
            </a:r>
            <a:r>
              <a:rPr lang="en-US" sz="2000" b="1">
                <a:latin typeface="Courier New" charset="0"/>
              </a:rPr>
              <a:t>][</a:t>
            </a:r>
            <a:r>
              <a:rPr lang="en-US" sz="2000" b="1">
                <a:solidFill>
                  <a:schemeClr val="accent2"/>
                </a:solidFill>
                <a:latin typeface="Courier New" charset="0"/>
              </a:rPr>
              <a:t>NCOLS</a:t>
            </a:r>
            <a:r>
              <a:rPr lang="en-US" sz="2000" b="1">
                <a:latin typeface="Courier New" charset="0"/>
              </a:rPr>
              <a:t>]</a:t>
            </a:r>
            <a:r>
              <a:rPr lang="en-US" sz="2000">
                <a:latin typeface="Courier New" charset="0"/>
              </a:rPr>
              <a:t> </a:t>
            </a:r>
            <a:r>
              <a:rPr lang="en-US" sz="2000" b="1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int   row, column;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for (row=0; row &lt; NROWS; row++)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{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for (column=0; column &lt; NCOLS; column++)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urier New" charset="0"/>
              </a:rPr>
              <a:t>         </a:t>
            </a:r>
            <a:r>
              <a:rPr lang="en-US" sz="2000" b="1">
                <a:latin typeface="Courier New" charset="0"/>
              </a:rPr>
              <a:t>printf("%10.2f", table[row][column]);</a:t>
            </a:r>
            <a:endParaRPr lang="en-US" sz="20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urier New" charset="0"/>
              </a:rPr>
              <a:t>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   printf("\n");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   }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391400" y="5181600"/>
            <a:ext cx="144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i="1">
                <a:solidFill>
                  <a:schemeClr val="bg1"/>
                </a:solidFill>
              </a:rPr>
              <a:t>twod2.c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sz="3200"/>
              <a:t>Example 2 (cont): 2-D Array-3</a:t>
            </a:r>
          </a:p>
        </p:txBody>
      </p:sp>
    </p:spTree>
    <p:extLst>
      <p:ext uri="{BB962C8B-B14F-4D97-AF65-F5344CB8AC3E}">
        <p14:creationId xmlns:p14="http://schemas.microsoft.com/office/powerpoint/2010/main" val="5520975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19087"/>
              </p:ext>
            </p:extLst>
          </p:nvPr>
        </p:nvGraphicFramePr>
        <p:xfrm>
          <a:off x="4343400" y="1447800"/>
          <a:ext cx="2286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0" y="1524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Element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487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64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Array-Bounds Checking</a:t>
            </a:r>
          </a:p>
        </p:txBody>
      </p:sp>
      <p:sp>
        <p:nvSpPr>
          <p:cNvPr id="280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C, unlike many languages, does NOT check array bounds subscripts during:</a:t>
            </a:r>
          </a:p>
          <a:p>
            <a:pPr lvl="1"/>
            <a:r>
              <a:rPr lang="en-US"/>
              <a:t>Compilation  (some C compilers will check literals)</a:t>
            </a:r>
          </a:p>
          <a:p>
            <a:pPr lvl="1"/>
            <a:r>
              <a:rPr lang="en-US"/>
              <a:t>Runtime  (bounds are never checked)</a:t>
            </a:r>
          </a:p>
          <a:p>
            <a:r>
              <a:rPr lang="en-US"/>
              <a:t>If you access off the ends of any array, it will calculate the address it expects the data to be at, and then attempts to use it anyways</a:t>
            </a:r>
          </a:p>
          <a:p>
            <a:pPr lvl="1"/>
            <a:r>
              <a:rPr lang="en-US"/>
              <a:t>may get “something…”</a:t>
            </a:r>
          </a:p>
          <a:p>
            <a:pPr lvl="1"/>
            <a:r>
              <a:rPr lang="en-US"/>
              <a:t>may get a memory exception (segmentation fault, bus error, core dump error)</a:t>
            </a:r>
          </a:p>
          <a:p>
            <a:r>
              <a:rPr lang="en-US"/>
              <a:t>It is the programmer’s responsibility to ensure that their programs are correctly written and debugged!</a:t>
            </a:r>
          </a:p>
          <a:p>
            <a:pPr lvl="1"/>
            <a:r>
              <a:rPr lang="en-US"/>
              <a:t>This does have some advantages but it does give you all the rope you need to hang yourself!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9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Arrays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Initialization of arrays can be done by a comma separated list following its definition.</a:t>
            </a:r>
          </a:p>
          <a:p>
            <a:r>
              <a:rPr lang="en-US"/>
              <a:t>For example:</a:t>
            </a:r>
          </a:p>
          <a:p>
            <a:pPr lvl="2">
              <a:buFont typeface="Monotype Sorts" charset="0"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int array [4] = { 100, 200, 300, 400 };</a:t>
            </a:r>
          </a:p>
          <a:p>
            <a:pPr lvl="1"/>
            <a:r>
              <a:rPr lang="en-US"/>
              <a:t>This is equivalent to:</a:t>
            </a:r>
          </a:p>
          <a:p>
            <a:pPr lvl="2">
              <a:buFont typeface="Monotype Sorts" charset="0"/>
              <a:buNone/>
            </a:pPr>
            <a:r>
              <a:rPr lang="en-US"/>
              <a:t>	</a:t>
            </a:r>
            <a:r>
              <a:rPr lang="en-US">
                <a:solidFill>
                  <a:schemeClr val="hlink"/>
                </a:solidFill>
              </a:rPr>
              <a:t>int array [4];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	array[0] = 100;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	array[1] = 200;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	array[2] = 300;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	array[3] = 400;</a:t>
            </a:r>
          </a:p>
          <a:p>
            <a:r>
              <a:rPr lang="en-US"/>
              <a:t>You can also let the compiler figure out the array size for you: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int array[] = { 100, 200, 300, 400};</a:t>
            </a:r>
          </a:p>
        </p:txBody>
      </p:sp>
    </p:spTree>
    <p:extLst>
      <p:ext uri="{BB962C8B-B14F-4D97-AF65-F5344CB8AC3E}">
        <p14:creationId xmlns:p14="http://schemas.microsoft.com/office/powerpoint/2010/main" val="3155466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Example</a:t>
            </a:r>
          </a:p>
        </p:txBody>
      </p:sp>
      <p:sp>
        <p:nvSpPr>
          <p:cNvPr id="281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#include &lt;stdio.h&gt;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int main()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float expenses[12]={10.3, 9, 7.5, 4.3, 10.5, 7.5, 7.5, 8, 9.9, 10.2, 11.5, 7.8};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int count,month;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float total;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for (month=0, total=0.0; month &lt; 12; month++)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	total+=expenses[month];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for (count=0; count &lt; 12; count++)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    printf ("Month %d = %.2f K$\n", count+1, expenses[count]);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printf("Total = %.2f K$,   Average = %.2f K$\n", total, total/12);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15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281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Arrays in C can have virtually as many dimensions as you want.</a:t>
            </a:r>
          </a:p>
          <a:p>
            <a:r>
              <a:rPr lang="en-US"/>
              <a:t>Definition is accomplished by adding additional subscripts when it is defined.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int  a [4] [3] ;</a:t>
            </a:r>
          </a:p>
          <a:p>
            <a:pPr lvl="2"/>
            <a:r>
              <a:rPr lang="en-US"/>
              <a:t>defines a two dimensional array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/>
              <a:t> is an array of </a:t>
            </a:r>
            <a:r>
              <a:rPr lang="en-US">
                <a:solidFill>
                  <a:schemeClr val="hlink"/>
                </a:solidFill>
              </a:rPr>
              <a:t>int[3];</a:t>
            </a:r>
            <a:endParaRPr lang="en-US"/>
          </a:p>
          <a:p>
            <a:r>
              <a:rPr lang="en-US"/>
              <a:t>In memory:</a:t>
            </a:r>
          </a:p>
          <a:p>
            <a:pPr lvl="1"/>
            <a:endParaRPr lang="en-US"/>
          </a:p>
        </p:txBody>
      </p:sp>
      <p:sp>
        <p:nvSpPr>
          <p:cNvPr id="2812932" name="Rectangle 4"/>
          <p:cNvSpPr>
            <a:spLocks noChangeArrowheads="1"/>
          </p:cNvSpPr>
          <p:nvPr/>
        </p:nvSpPr>
        <p:spPr bwMode="auto">
          <a:xfrm>
            <a:off x="346364" y="4908177"/>
            <a:ext cx="8312727" cy="100852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3" name="Line 5"/>
          <p:cNvSpPr>
            <a:spLocks noChangeShapeType="1"/>
          </p:cNvSpPr>
          <p:nvPr/>
        </p:nvSpPr>
        <p:spPr bwMode="auto">
          <a:xfrm>
            <a:off x="4502727" y="4908177"/>
            <a:ext cx="0" cy="1008529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4" name="Line 6"/>
          <p:cNvSpPr>
            <a:spLocks noChangeShapeType="1"/>
          </p:cNvSpPr>
          <p:nvPr/>
        </p:nvSpPr>
        <p:spPr bwMode="auto">
          <a:xfrm>
            <a:off x="6580909" y="4908177"/>
            <a:ext cx="0" cy="1008529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5" name="Line 7"/>
          <p:cNvSpPr>
            <a:spLocks noChangeShapeType="1"/>
          </p:cNvSpPr>
          <p:nvPr/>
        </p:nvSpPr>
        <p:spPr bwMode="auto">
          <a:xfrm>
            <a:off x="2424545" y="4908177"/>
            <a:ext cx="0" cy="1008529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6" name="Line 8"/>
          <p:cNvSpPr>
            <a:spLocks noChangeShapeType="1"/>
          </p:cNvSpPr>
          <p:nvPr/>
        </p:nvSpPr>
        <p:spPr bwMode="auto">
          <a:xfrm>
            <a:off x="1039091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7" name="Line 9"/>
          <p:cNvSpPr>
            <a:spLocks noChangeShapeType="1"/>
          </p:cNvSpPr>
          <p:nvPr/>
        </p:nvSpPr>
        <p:spPr bwMode="auto">
          <a:xfrm>
            <a:off x="1731818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8" name="Line 10"/>
          <p:cNvSpPr>
            <a:spLocks noChangeShapeType="1"/>
          </p:cNvSpPr>
          <p:nvPr/>
        </p:nvSpPr>
        <p:spPr bwMode="auto">
          <a:xfrm>
            <a:off x="3117273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39" name="Line 11"/>
          <p:cNvSpPr>
            <a:spLocks noChangeShapeType="1"/>
          </p:cNvSpPr>
          <p:nvPr/>
        </p:nvSpPr>
        <p:spPr bwMode="auto">
          <a:xfrm>
            <a:off x="3810000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40" name="Line 12"/>
          <p:cNvSpPr>
            <a:spLocks noChangeShapeType="1"/>
          </p:cNvSpPr>
          <p:nvPr/>
        </p:nvSpPr>
        <p:spPr bwMode="auto">
          <a:xfrm>
            <a:off x="5195455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41" name="Line 13"/>
          <p:cNvSpPr>
            <a:spLocks noChangeShapeType="1"/>
          </p:cNvSpPr>
          <p:nvPr/>
        </p:nvSpPr>
        <p:spPr bwMode="auto">
          <a:xfrm>
            <a:off x="5888182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42" name="Line 14"/>
          <p:cNvSpPr>
            <a:spLocks noChangeShapeType="1"/>
          </p:cNvSpPr>
          <p:nvPr/>
        </p:nvSpPr>
        <p:spPr bwMode="auto">
          <a:xfrm>
            <a:off x="7273636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43" name="Line 15"/>
          <p:cNvSpPr>
            <a:spLocks noChangeShapeType="1"/>
          </p:cNvSpPr>
          <p:nvPr/>
        </p:nvSpPr>
        <p:spPr bwMode="auto">
          <a:xfrm>
            <a:off x="7966364" y="4908177"/>
            <a:ext cx="0" cy="1008529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12944" name="Text Box 16"/>
          <p:cNvSpPr txBox="1">
            <a:spLocks noChangeArrowheads="1"/>
          </p:cNvSpPr>
          <p:nvPr/>
        </p:nvSpPr>
        <p:spPr bwMode="auto">
          <a:xfrm>
            <a:off x="1039091" y="6118412"/>
            <a:ext cx="831273" cy="4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200"/>
              <a:t>a[0]</a:t>
            </a:r>
          </a:p>
        </p:txBody>
      </p:sp>
      <p:sp>
        <p:nvSpPr>
          <p:cNvPr id="2812945" name="Text Box 17"/>
          <p:cNvSpPr txBox="1">
            <a:spLocks noChangeArrowheads="1"/>
          </p:cNvSpPr>
          <p:nvPr/>
        </p:nvSpPr>
        <p:spPr bwMode="auto">
          <a:xfrm>
            <a:off x="3117273" y="6118412"/>
            <a:ext cx="831273" cy="4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200"/>
              <a:t>a[1]</a:t>
            </a:r>
          </a:p>
        </p:txBody>
      </p:sp>
      <p:sp>
        <p:nvSpPr>
          <p:cNvPr id="2812946" name="Text Box 18"/>
          <p:cNvSpPr txBox="1">
            <a:spLocks noChangeArrowheads="1"/>
          </p:cNvSpPr>
          <p:nvPr/>
        </p:nvSpPr>
        <p:spPr bwMode="auto">
          <a:xfrm>
            <a:off x="5056909" y="6118412"/>
            <a:ext cx="831273" cy="4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200"/>
              <a:t>a[2]</a:t>
            </a:r>
          </a:p>
        </p:txBody>
      </p:sp>
      <p:sp>
        <p:nvSpPr>
          <p:cNvPr id="2812947" name="Text Box 19"/>
          <p:cNvSpPr txBox="1">
            <a:spLocks noChangeArrowheads="1"/>
          </p:cNvSpPr>
          <p:nvPr/>
        </p:nvSpPr>
        <p:spPr bwMode="auto">
          <a:xfrm>
            <a:off x="7135091" y="6118412"/>
            <a:ext cx="831273" cy="4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200"/>
              <a:t>a[3]</a:t>
            </a:r>
          </a:p>
        </p:txBody>
      </p:sp>
      <p:sp>
        <p:nvSpPr>
          <p:cNvPr id="2812948" name="Text Box 20"/>
          <p:cNvSpPr txBox="1">
            <a:spLocks noChangeArrowheads="1"/>
          </p:cNvSpPr>
          <p:nvPr/>
        </p:nvSpPr>
        <p:spPr bwMode="auto">
          <a:xfrm>
            <a:off x="1731818" y="5298982"/>
            <a:ext cx="762000" cy="32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/>
              <a:t>a[0][2]</a:t>
            </a:r>
          </a:p>
        </p:txBody>
      </p:sp>
      <p:sp>
        <p:nvSpPr>
          <p:cNvPr id="2812949" name="Text Box 21"/>
          <p:cNvSpPr txBox="1">
            <a:spLocks noChangeArrowheads="1"/>
          </p:cNvSpPr>
          <p:nvPr/>
        </p:nvSpPr>
        <p:spPr bwMode="auto">
          <a:xfrm>
            <a:off x="346364" y="5297581"/>
            <a:ext cx="932295" cy="32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/>
              <a:t>a[0][0]</a:t>
            </a:r>
          </a:p>
        </p:txBody>
      </p:sp>
      <p:sp>
        <p:nvSpPr>
          <p:cNvPr id="2812950" name="Text Box 22"/>
          <p:cNvSpPr txBox="1">
            <a:spLocks noChangeArrowheads="1"/>
          </p:cNvSpPr>
          <p:nvPr/>
        </p:nvSpPr>
        <p:spPr bwMode="auto">
          <a:xfrm>
            <a:off x="1039092" y="5297581"/>
            <a:ext cx="932295" cy="32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/>
              <a:t>a[0][1]</a:t>
            </a:r>
          </a:p>
        </p:txBody>
      </p:sp>
    </p:spTree>
    <p:extLst>
      <p:ext uri="{BB962C8B-B14F-4D97-AF65-F5344CB8AC3E}">
        <p14:creationId xmlns:p14="http://schemas.microsoft.com/office/powerpoint/2010/main" val="1715721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Initializing Multidimensional Arrays</a:t>
            </a:r>
          </a:p>
        </p:txBody>
      </p:sp>
      <p:sp>
        <p:nvSpPr>
          <p:cNvPr id="281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4" y="1008529"/>
            <a:ext cx="8797636" cy="5513294"/>
          </a:xfrm>
        </p:spPr>
        <p:txBody>
          <a:bodyPr/>
          <a:lstStyle/>
          <a:p>
            <a:r>
              <a:rPr lang="en-US"/>
              <a:t>The following initializes </a:t>
            </a:r>
            <a:r>
              <a:rPr lang="en-US">
                <a:solidFill>
                  <a:schemeClr val="hlink"/>
                </a:solidFill>
              </a:rPr>
              <a:t>a[4][3]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int a[4] [3] = { {1, 2, 3} , { 4, 5, 6} , {7, 8, 9} , {10, 11, 12} };</a:t>
            </a:r>
          </a:p>
          <a:p>
            <a:r>
              <a:rPr lang="en-US"/>
              <a:t>Also can be done by:</a:t>
            </a:r>
          </a:p>
          <a:p>
            <a:pPr lvl="1"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chemeClr val="hlink"/>
                </a:solidFill>
              </a:rPr>
              <a:t>int a[4] [3] = { 1, 2, 3, 4, 5, 6, 7, 8, 9, 10, 11, 12 };</a:t>
            </a:r>
          </a:p>
          <a:p>
            <a:pPr lvl="1"/>
            <a:r>
              <a:rPr lang="en-US"/>
              <a:t>is equivalent to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a[0][0] = 1;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a[0][1] = 2;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a[0][2] = 3;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a[1][0] = 4;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...</a:t>
            </a:r>
          </a:p>
          <a:p>
            <a:pPr lvl="2">
              <a:buFont typeface="Monotype Sorts" charset="0"/>
              <a:buNone/>
            </a:pPr>
            <a:r>
              <a:rPr lang="en-US">
                <a:solidFill>
                  <a:schemeClr val="hlink"/>
                </a:solidFill>
              </a:rPr>
              <a:t>a[3][2] = 12;</a:t>
            </a:r>
          </a:p>
        </p:txBody>
      </p:sp>
    </p:spTree>
    <p:extLst>
      <p:ext uri="{BB962C8B-B14F-4D97-AF65-F5344CB8AC3E}">
        <p14:creationId xmlns:p14="http://schemas.microsoft.com/office/powerpoint/2010/main" val="21421362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077200" cy="11430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281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4" y="941294"/>
            <a:ext cx="8451273" cy="5916706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#include &lt;stdio.h&gt;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#include &lt;stdlib.h&gt;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int main ()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int random1[8][8];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int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for (a = 0; a &lt; 8; a++)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	for (b = 0; b &lt; 8; b++)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 		random1[a][b] = rand()%2;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for (a = 0; a &lt; 8; a++)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	for (b = 0; b &lt; 8; b++)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  	     printf ("%c " , random1[a][b] ? 'x' : 'o');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	printf("\n");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   return 0;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1936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of the array name</a:t>
            </a:r>
          </a:p>
        </p:txBody>
      </p:sp>
      <p:sp>
        <p:nvSpPr>
          <p:cNvPr id="3581955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rgbClr val="3399FF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sz="1800">
                <a:solidFill>
                  <a:schemeClr val="hlink"/>
                </a:solidFill>
              </a:rPr>
              <a:t>#include &lt;stdio.h&gt;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sz="1800">
                <a:solidFill>
                  <a:schemeClr val="hlink"/>
                </a:solidFill>
              </a:rPr>
              <a:t>int main(){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int i;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int a[3] = { 1, 2, 3 };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 ? %d\n", a);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"a[0] ? %d\na[1] ? %d\na[2]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? %d\n", a[0], a[1],</a:t>
            </a:r>
            <a:r>
              <a:rPr lang="en-CA" altLang="zh-CN" sz="1800">
                <a:solidFill>
                  <a:schemeClr val="hlink"/>
                </a:solidFill>
              </a:rPr>
              <a:t> </a:t>
            </a:r>
            <a:r>
              <a:rPr lang="en-CA" sz="1800">
                <a:solidFill>
                  <a:schemeClr val="hlink"/>
                </a:solidFill>
              </a:rPr>
              <a:t>a[2]);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"&amp;a[0] ? %d\n&amp;a[1] ?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%d\n&amp;a[2] ? %d\n", &amp;a[0],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&amp;a[1], &amp;a[2]);</a:t>
            </a:r>
          </a:p>
          <a:p>
            <a:pPr>
              <a:lnSpc>
                <a:spcPct val="90000"/>
              </a:lnSpc>
            </a:pPr>
            <a:endParaRPr lang="en-CA" sz="1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"\na[0] &lt;- 4 \n");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a[0] = 4;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 ? %d\n", a);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"a[0] ? %d\na[1] ? %d\na[2]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? %d\n", a[0], a[1], a[2]);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"&amp;a[0] ? %d\n&amp;a[1] ?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%d\n&amp;a[2] ? %d\n\n", &amp;a[0],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&amp;a[1], &amp;a[2]);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581956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rgbClr val="3399FF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/>
              <a:t>	</a:t>
            </a:r>
            <a:r>
              <a:rPr lang="en-CA" sz="1800">
                <a:solidFill>
                  <a:schemeClr val="hlink"/>
                </a:solidFill>
              </a:rPr>
              <a:t>for (i=0; i&lt;3; i++) 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	</a:t>
            </a:r>
            <a:r>
              <a:rPr lang="en-CA" sz="1800">
                <a:solidFill>
                  <a:schemeClr val="hlink"/>
                </a:solidFill>
              </a:rPr>
              <a:t>printf( "a[%d] &lt;- ",i);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	</a:t>
            </a:r>
            <a:r>
              <a:rPr lang="en-CA" sz="1800">
                <a:solidFill>
                  <a:schemeClr val="hlink"/>
                </a:solidFill>
              </a:rPr>
              <a:t>scanf( "%d", &amp;a[i]);</a:t>
            </a:r>
            <a:endParaRPr lang="en-CA" altLang="zh-CN" sz="1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 ? %d\n", a);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"a[0] ? %d\na[1] ? %d\na[2]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? %d\n", a[0], a[1], a[2]);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printf( "&amp;a[0] ? %d\n&amp;a[1] ?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%d\n&amp;a[2] ? %d\n", &amp;a[0], </a:t>
            </a:r>
            <a:r>
              <a:rPr lang="en-CA" altLang="zh-CN" sz="1800">
                <a:solidFill>
                  <a:schemeClr val="hlink"/>
                </a:solidFill>
              </a:rPr>
              <a:t>	</a:t>
            </a:r>
            <a:r>
              <a:rPr lang="en-CA" sz="1800">
                <a:solidFill>
                  <a:schemeClr val="hlink"/>
                </a:solidFill>
              </a:rPr>
              <a:t>&amp;a[1], &amp;a[2]);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CA" sz="1800">
                <a:solidFill>
                  <a:schemeClr val="hlink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altLang="zh-CN" sz="18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/>
              <a:t>When the array name is used alone, its value is the address of the array (a pointer to its address).</a:t>
            </a:r>
          </a:p>
          <a:p>
            <a:pPr>
              <a:lnSpc>
                <a:spcPct val="90000"/>
              </a:lnSpc>
            </a:pPr>
            <a:r>
              <a:rPr lang="en-US" sz="2200"/>
              <a:t> </a:t>
            </a:r>
            <a:r>
              <a:rPr lang="en-US" sz="2200">
                <a:solidFill>
                  <a:schemeClr val="hlink"/>
                </a:solidFill>
              </a:rPr>
              <a:t>&amp;a</a:t>
            </a:r>
            <a:r>
              <a:rPr lang="en-US" sz="2200"/>
              <a:t> has no meaning if used in this program.</a:t>
            </a:r>
          </a:p>
        </p:txBody>
      </p:sp>
    </p:spTree>
    <p:extLst>
      <p:ext uri="{BB962C8B-B14F-4D97-AF65-F5344CB8AC3E}">
        <p14:creationId xmlns:p14="http://schemas.microsoft.com/office/powerpoint/2010/main" val="9055794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as Function Parameters</a:t>
            </a:r>
          </a:p>
        </p:txBody>
      </p:sp>
      <p:sp>
        <p:nvSpPr>
          <p:cNvPr id="281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363" y="941294"/>
            <a:ext cx="4156364" cy="5715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r>
              <a:rPr lang="en-US" sz="2200"/>
              <a:t>In this program, the array addresses (i.e., the values of the array names), are passed to the function inc_array().</a:t>
            </a:r>
          </a:p>
          <a:p>
            <a:r>
              <a:rPr lang="en-US" sz="2200"/>
              <a:t>This does not conflict with the rule that “parameters are passed by values”.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void inc_array(int a[ ], int size)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int i;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for(i=0;i&lt;size;i++)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{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	a[i]++;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}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816004" name="Rectangle 4"/>
          <p:cNvSpPr>
            <a:spLocks noGrp="1" noChangeArrowheads="1"/>
          </p:cNvSpPr>
          <p:nvPr>
            <p:ph type="body" sz="half" idx="2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void inc_array(int a[ ],int size);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main()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int test[3]={1,2,3};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int ary[4]={1,2,3,4};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int i;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inc_array(test,3);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for(i=0;i&lt;3;i++)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	printf("%d\n",test[i]);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inc_array(ary,4);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for(i=0;i&lt;4;i++)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	printf("%d\n",ary[i]);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	return 0;</a:t>
            </a:r>
          </a:p>
          <a:p>
            <a:pPr>
              <a:buFont typeface="Monotype Sorts" charset="0"/>
              <a:buNone/>
            </a:pPr>
            <a:r>
              <a:rPr lang="en-US" sz="2200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09412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-- Sorting</a:t>
            </a:r>
          </a:p>
        </p:txBody>
      </p:sp>
      <p:sp>
        <p:nvSpPr>
          <p:cNvPr id="281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386" y="1014132"/>
            <a:ext cx="4029364" cy="5513294"/>
          </a:xfrm>
          <a:noFill/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void mysort(int a[ ],int size)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int i,j</a:t>
            </a:r>
            <a:r>
              <a:rPr lang="en-US" altLang="zh-CN" sz="1800">
                <a:solidFill>
                  <a:schemeClr val="hlink"/>
                </a:solidFill>
              </a:rPr>
              <a:t>,x</a:t>
            </a:r>
            <a:r>
              <a:rPr lang="en-US" sz="1800">
                <a:solidFill>
                  <a:schemeClr val="hlink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for(i=0; i&lt;size; i++)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for(j=i; j&gt;0; j--)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{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  if(a[ j ] &lt; a[ j-1])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  {  /* Change the order of a[ j ] and a[ j-1] */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      x=a[ j ];a[ j ]=a[ j-1]; a[j-1]=x;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  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  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80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817028" name="Rectangle 4"/>
          <p:cNvSpPr>
            <a:spLocks noChangeArrowheads="1"/>
          </p:cNvSpPr>
          <p:nvPr/>
        </p:nvSpPr>
        <p:spPr bwMode="auto">
          <a:xfrm>
            <a:off x="4636943" y="1014132"/>
            <a:ext cx="4029364" cy="551329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176" tIns="45588" rIns="91176" bIns="45588"/>
          <a:lstStyle/>
          <a:p>
            <a:pPr marL="339060" indent="-339060" defTabSz="992962"/>
            <a:r>
              <a:rPr lang="en-CA" altLang="zh-CN">
                <a:ea typeface="宋体" charset="0"/>
                <a:cs typeface="宋体" charset="0"/>
              </a:rPr>
              <a:t>i</a:t>
            </a:r>
            <a:r>
              <a:rPr lang="en-CA" altLang="zh-CN"/>
              <a:t>nt </a:t>
            </a:r>
            <a:r>
              <a:rPr lang="en-CA"/>
              <a:t>main()</a:t>
            </a:r>
          </a:p>
          <a:p>
            <a:pPr marL="339060" indent="-339060" defTabSz="992962"/>
            <a:r>
              <a:rPr lang="en-CA"/>
              <a:t>{</a:t>
            </a:r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int i;</a:t>
            </a:r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int tab[10] = {3,6,3,5,9,2,4,5,6,0};</a:t>
            </a:r>
          </a:p>
          <a:p>
            <a:pPr marL="339060" indent="-339060" defTabSz="992962">
              <a:buFont typeface="Monotype Sorts" charset="0"/>
              <a:buChar char="u"/>
            </a:pPr>
            <a:endParaRPr lang="en-CA"/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for(i=0;i&lt;10;i++)</a:t>
            </a:r>
          </a:p>
          <a:p>
            <a:pPr marL="339060" indent="-339060" defTabSz="992962"/>
            <a:r>
              <a:rPr lang="en-CA" altLang="zh-CN"/>
              <a:t>		</a:t>
            </a:r>
            <a:r>
              <a:rPr lang="en-CA"/>
              <a:t>printf("%d ",tab[i]);</a:t>
            </a:r>
            <a:endParaRPr lang="en-CA" altLang="zh-CN"/>
          </a:p>
          <a:p>
            <a:pPr marL="339060" indent="-339060" defTabSz="992962"/>
            <a:endParaRPr lang="en-CA"/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printf("\n");</a:t>
            </a:r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mysort(tab,10);</a:t>
            </a:r>
          </a:p>
          <a:p>
            <a:pPr marL="339060" indent="-339060" defTabSz="992962">
              <a:buFont typeface="Monotype Sorts" charset="0"/>
              <a:buChar char="u"/>
            </a:pPr>
            <a:endParaRPr lang="en-CA"/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for(i=0;i&lt;10;i++)</a:t>
            </a:r>
          </a:p>
          <a:p>
            <a:pPr marL="339060" indent="-339060" defTabSz="992962"/>
            <a:r>
              <a:rPr lang="en-CA" altLang="zh-CN"/>
              <a:t>		</a:t>
            </a:r>
            <a:r>
              <a:rPr lang="en-CA"/>
              <a:t>printf("%d ",tab[i]);</a:t>
            </a:r>
          </a:p>
          <a:p>
            <a:pPr marL="339060" indent="-339060" defTabSz="992962"/>
            <a:endParaRPr lang="en-CA"/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printf("\n");</a:t>
            </a:r>
          </a:p>
          <a:p>
            <a:pPr marL="339060" indent="-339060" defTabSz="992962"/>
            <a:r>
              <a:rPr lang="en-CA" altLang="zh-CN"/>
              <a:t>	</a:t>
            </a:r>
            <a:r>
              <a:rPr lang="en-CA"/>
              <a:t>return 0;</a:t>
            </a:r>
            <a:endParaRPr lang="en-CA" altLang="zh-CN"/>
          </a:p>
          <a:p>
            <a:pPr marL="339060" indent="-339060" defTabSz="992962"/>
            <a:r>
              <a:rPr lang="en-CA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98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F0D-BDAF-584A-B0A4-AE01A2C660E7}" type="slidenum">
              <a:rPr lang="en-US"/>
              <a:pPr/>
              <a:t>6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sz="3200" dirty="0"/>
              <a:t>Declaration</a:t>
            </a:r>
          </a:p>
          <a:p>
            <a:pPr lvl="1"/>
            <a:r>
              <a:rPr lang="en-US" sz="3200" dirty="0"/>
              <a:t>Initialization</a:t>
            </a:r>
          </a:p>
          <a:p>
            <a:pPr lvl="1"/>
            <a:r>
              <a:rPr lang="en-US" sz="3200" dirty="0" err="1"/>
              <a:t>Input/Output</a:t>
            </a:r>
            <a:endParaRPr lang="en-US" sz="3200" dirty="0"/>
          </a:p>
          <a:p>
            <a:pPr lvl="1"/>
            <a:r>
              <a:rPr lang="en-US" sz="3200" dirty="0"/>
              <a:t>Passing arrays to functions</a:t>
            </a:r>
          </a:p>
        </p:txBody>
      </p:sp>
    </p:spTree>
    <p:extLst>
      <p:ext uri="{BB962C8B-B14F-4D97-AF65-F5344CB8AC3E}">
        <p14:creationId xmlns:p14="http://schemas.microsoft.com/office/powerpoint/2010/main" val="257459435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/>
              <a:t>arrayName</a:t>
            </a:r>
            <a:r>
              <a:rPr lang="en-US" dirty="0"/>
              <a:t> [ </a:t>
            </a:r>
            <a:r>
              <a:rPr lang="en-US" dirty="0" err="1"/>
              <a:t>arraySize</a:t>
            </a:r>
            <a:r>
              <a:rPr lang="en-US" dirty="0"/>
              <a:t> ];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a single-dimensional array.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arraySize</a:t>
            </a:r>
            <a:r>
              <a:rPr lang="en-US" dirty="0"/>
              <a:t> must be an integer constant greater than </a:t>
            </a:r>
            <a:r>
              <a:rPr lang="en-US" dirty="0" smtClean="0"/>
              <a:t>zero.</a:t>
            </a:r>
          </a:p>
          <a:p>
            <a:endParaRPr lang="en-US" dirty="0" smtClean="0"/>
          </a:p>
          <a:p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any valid C </a:t>
            </a:r>
            <a:r>
              <a:rPr lang="en-US" dirty="0"/>
              <a:t>data type.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843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to declare a 10- element array called balance of type double, use this statement: 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nb-NO" dirty="0"/>
              <a:t>double </a:t>
            </a:r>
            <a:r>
              <a:rPr lang="nb-NO" dirty="0" err="1"/>
              <a:t>balance</a:t>
            </a:r>
            <a:r>
              <a:rPr lang="nb-NO" dirty="0"/>
              <a:t>[10];</a:t>
            </a:r>
            <a:br>
              <a:rPr lang="nb-NO" dirty="0"/>
            </a:br>
            <a:endParaRPr lang="nb-NO" dirty="0"/>
          </a:p>
          <a:p>
            <a:r>
              <a:rPr lang="en-US" dirty="0"/>
              <a:t>Now balance is a variable array which is sufficient to hold up-to 10 double numbers.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4858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3BDC-A9E8-4C46-A076-26EE79BB78A8}" type="slidenum">
              <a:rPr lang="en-US"/>
              <a:pPr/>
              <a:t>9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group of contiguous memory locations used to store a series of related values</a:t>
            </a:r>
          </a:p>
          <a:p>
            <a:pPr>
              <a:lnSpc>
                <a:spcPct val="90000"/>
              </a:lnSpc>
            </a:pPr>
            <a:r>
              <a:rPr lang="en-US" dirty="0"/>
              <a:t>The array name is a pointer to the first element</a:t>
            </a:r>
          </a:p>
          <a:p>
            <a:pPr>
              <a:lnSpc>
                <a:spcPct val="90000"/>
              </a:lnSpc>
            </a:pPr>
            <a:r>
              <a:rPr lang="en-US" dirty="0"/>
              <a:t>All values have the same type</a:t>
            </a:r>
          </a:p>
          <a:p>
            <a:pPr>
              <a:lnSpc>
                <a:spcPct val="90000"/>
              </a:lnSpc>
            </a:pPr>
            <a:r>
              <a:rPr lang="en-US" dirty="0"/>
              <a:t>Individual elements of an array are accessed via an integer index: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array[index] </a:t>
            </a:r>
          </a:p>
          <a:p>
            <a:pPr>
              <a:lnSpc>
                <a:spcPct val="90000"/>
              </a:lnSpc>
            </a:pPr>
            <a:r>
              <a:rPr lang="en-US" dirty="0"/>
              <a:t>Element indices start at </a:t>
            </a:r>
            <a:r>
              <a:rPr lang="en-US" b="1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</a:rPr>
              <a:t>array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[0] </a:t>
            </a:r>
            <a:r>
              <a:rPr lang="en-US" dirty="0"/>
              <a:t>is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211059814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5220</Words>
  <Application>Microsoft Macintosh PowerPoint</Application>
  <PresentationFormat>On-screen Show (4:3)</PresentationFormat>
  <Paragraphs>946</Paragraphs>
  <Slides>59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Training New Employees</vt:lpstr>
      <vt:lpstr>Document</vt:lpstr>
      <vt:lpstr>Worksheet</vt:lpstr>
      <vt:lpstr>C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Declaring Array</vt:lpstr>
      <vt:lpstr>Declaring Array</vt:lpstr>
      <vt:lpstr>Arrays</vt:lpstr>
      <vt:lpstr>Initializing Arrays </vt:lpstr>
      <vt:lpstr>Accessing Array Elements</vt:lpstr>
      <vt:lpstr>Accessing Array Elements</vt:lpstr>
      <vt:lpstr>PowerPoint Presentation</vt:lpstr>
      <vt:lpstr>PowerPoint Presentation</vt:lpstr>
      <vt:lpstr>PowerPoint Presentation</vt:lpstr>
      <vt:lpstr>Example: MonthlyRainfall</vt:lpstr>
      <vt:lpstr>Example (cont): MonthlyRainfall (v.1)</vt:lpstr>
      <vt:lpstr>Example (cont): MonthlyRainfall (v.1)</vt:lpstr>
      <vt:lpstr>Input / Output of Arrays</vt:lpstr>
      <vt:lpstr>Example: IORainfall-1</vt:lpstr>
      <vt:lpstr>Example (cont): IORainfall-1</vt:lpstr>
      <vt:lpstr>Example (cont): IORainfall-2 (v.1)</vt:lpstr>
      <vt:lpstr>Example (cont): IORainfall-2 (v.1)</vt:lpstr>
      <vt:lpstr>Example (cont): IORainfall-2 (v.2)</vt:lpstr>
      <vt:lpstr>Handling Indices</vt:lpstr>
      <vt:lpstr>Passing Arrays to Functions</vt:lpstr>
      <vt:lpstr>Example (cont): IORainfall-1 (v.3)</vt:lpstr>
      <vt:lpstr>Example (cont): IORainfall-2 (v.3)</vt:lpstr>
      <vt:lpstr>Example (cont): IORainfall-3 (v.3)</vt:lpstr>
      <vt:lpstr>Example: IORainfall -- v.3 (cont)</vt:lpstr>
      <vt:lpstr>Topics</vt:lpstr>
      <vt:lpstr>Two-dimensional Arrays</vt:lpstr>
      <vt:lpstr>Example: YearlyRainfall</vt:lpstr>
      <vt:lpstr>Example (cont): YearlyRainfall-1</vt:lpstr>
      <vt:lpstr>PowerPoint Presentation</vt:lpstr>
      <vt:lpstr>Example (cont): YearlyRainfall-1</vt:lpstr>
      <vt:lpstr>Example (cont) : YearlyRainfall-1</vt:lpstr>
      <vt:lpstr>PowerPoint Presentation</vt:lpstr>
      <vt:lpstr>PowerPoint Presentation</vt:lpstr>
      <vt:lpstr>PowerPoint Presentation</vt:lpstr>
      <vt:lpstr>Passing Two-Dimensional Arrays to Functions</vt:lpstr>
      <vt:lpstr>Example 2: 2-D Array-1</vt:lpstr>
      <vt:lpstr>Example 2 (cont): 2-D Array-1</vt:lpstr>
      <vt:lpstr>Example 2 (cont): 2-D Array-2</vt:lpstr>
      <vt:lpstr>Example 2 (cont): 2-D Array-2</vt:lpstr>
      <vt:lpstr>Example 2 (cont): 2-D Array-2</vt:lpstr>
      <vt:lpstr>Example 2 (cont): 2-D Array-2</vt:lpstr>
      <vt:lpstr>Example 2 (cont): 2-D Array-3</vt:lpstr>
      <vt:lpstr>Example 2 (cont): 2-D Array-3</vt:lpstr>
      <vt:lpstr>Questions?</vt:lpstr>
      <vt:lpstr>Array-Bounds Checking</vt:lpstr>
      <vt:lpstr>Initializing Arrays</vt:lpstr>
      <vt:lpstr>A Simple Example</vt:lpstr>
      <vt:lpstr>Multidimensional Arrays</vt:lpstr>
      <vt:lpstr>Initializing Multidimensional Arrays</vt:lpstr>
      <vt:lpstr>An Example</vt:lpstr>
      <vt:lpstr>The value of the array name</vt:lpstr>
      <vt:lpstr>Arrays as Function Parameters</vt:lpstr>
      <vt:lpstr>An Example -- Sorting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2014-06-01T16:21:06Z</dcterms:modified>
</cp:coreProperties>
</file>