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8" r:id="rId3"/>
    <p:sldId id="273" r:id="rId4"/>
    <p:sldId id="274" r:id="rId5"/>
    <p:sldId id="279" r:id="rId6"/>
    <p:sldId id="278" r:id="rId7"/>
    <p:sldId id="280" r:id="rId8"/>
    <p:sldId id="281" r:id="rId9"/>
    <p:sldId id="282" r:id="rId10"/>
    <p:sldId id="292" r:id="rId11"/>
    <p:sldId id="291" r:id="rId12"/>
    <p:sldId id="259" r:id="rId13"/>
    <p:sldId id="263" r:id="rId14"/>
    <p:sldId id="264" r:id="rId15"/>
    <p:sldId id="265" r:id="rId16"/>
    <p:sldId id="261" r:id="rId17"/>
    <p:sldId id="266" r:id="rId18"/>
    <p:sldId id="267" r:id="rId19"/>
    <p:sldId id="268" r:id="rId20"/>
    <p:sldId id="269" r:id="rId21"/>
    <p:sldId id="270" r:id="rId22"/>
    <p:sldId id="271" r:id="rId23"/>
    <p:sldId id="309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6" r:id="rId35"/>
    <p:sldId id="311" r:id="rId36"/>
    <p:sldId id="315" r:id="rId37"/>
    <p:sldId id="310" r:id="rId38"/>
    <p:sldId id="312" r:id="rId39"/>
    <p:sldId id="313" r:id="rId40"/>
    <p:sldId id="314" r:id="rId41"/>
    <p:sldId id="317" r:id="rId42"/>
    <p:sldId id="31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88330" autoAdjust="0"/>
  </p:normalViewPr>
  <p:slideViewPr>
    <p:cSldViewPr>
      <p:cViewPr>
        <p:scale>
          <a:sx n="62" d="100"/>
          <a:sy n="62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EB055-7072-4890-BDF1-DCF9D8EB0D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5BB-AFFA-4803-A6F2-2AA6B3A0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B771-712A-4874-B901-06CB5874C1F5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C1CF2-F0B8-4C22-8D4E-71BF19140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C1CF2-F0B8-4C22-8D4E-71BF191406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5142F-481F-4E2C-BAF4-68D297868B20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6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2EB9E-E905-454B-8DA5-4291DC0E735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170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650B7-E4BB-4584-84E7-1E986B5B5D4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592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1D85F-3F90-4AAD-A918-771B0628782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537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4E79D-CED7-4EF0-A54F-8F1DA5F1A1C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579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AFF20-878E-4384-8B6B-8459D8CF6CA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300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6193-886D-4C3B-842E-AA895DD3D11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961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F3D98-8D74-4627-87D9-D8868946F22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673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>
              <a:ea typeface="Gulim" pitchFamily="50" charset="-127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  <a:cs typeface="+mn-cs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CCB4A-3B37-42FB-B1D8-20C2AEFE2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E9BB2EA6-1420-490B-B04F-FE72D677F4B6}" type="slidenum">
              <a:rPr lang="ko-KR" altLang="en-US" sz="1400" b="0">
                <a:latin typeface="Tahoma" pitchFamily="34" charset="0"/>
                <a:ea typeface="Gulim" pitchFamily="50" charset="-127"/>
                <a:cs typeface="+mn-cs"/>
              </a:rPr>
              <a:pPr algn="r"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  <a:cs typeface="+mn-cs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ko-KR" sz="160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  <a:cs typeface="+mn-cs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  <a:cs typeface="+mn-cs"/>
            </a:endParaRPr>
          </a:p>
        </p:txBody>
      </p:sp>
      <p:pic>
        <p:nvPicPr>
          <p:cNvPr id="9224" name="Picture 8" descr="Picture1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7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7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7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7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7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7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7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838200"/>
          </a:xfrm>
        </p:spPr>
        <p:txBody>
          <a:bodyPr/>
          <a:lstStyle/>
          <a:p>
            <a:pPr eaLnBrk="1" hangingPunct="1"/>
            <a:r>
              <a:rPr lang="en-US" sz="3800" smtClean="0"/>
              <a:t>Multi layer feed-forward NN (FFNN)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289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200" dirty="0" smtClean="0"/>
              <a:t>FFNN is a more general network architecture, where there are hidden layers between input and output layers.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200" dirty="0" smtClean="0"/>
              <a:t>Hidden nodes do not directly receive inputs nor send outputs to the external environment.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200" dirty="0" smtClean="0"/>
              <a:t>FFNNs overcome the limitation of single-layer NN.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200" dirty="0" smtClean="0"/>
              <a:t>They can handle non-linearly separable learning tasks.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90613" y="4419600"/>
            <a:ext cx="879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</a:rPr>
              <a:t>Input</a:t>
            </a:r>
          </a:p>
          <a:p>
            <a:pPr algn="ctr" eaLnBrk="0" hangingPunct="0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</a:rPr>
              <a:t>layer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991350" y="4343400"/>
            <a:ext cx="1065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009900"/>
                </a:solidFill>
                <a:latin typeface="Times New Roman" pitchFamily="18" charset="0"/>
              </a:rPr>
              <a:t>Output</a:t>
            </a:r>
          </a:p>
          <a:p>
            <a:pPr algn="ctr" eaLnBrk="0" hangingPunct="0"/>
            <a:r>
              <a:rPr lang="en-US" sz="2400" b="1" i="1">
                <a:solidFill>
                  <a:srgbClr val="009900"/>
                </a:solidFill>
                <a:latin typeface="Times New Roman" pitchFamily="18" charset="0"/>
              </a:rPr>
              <a:t>layer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124200" y="57150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i="1">
                <a:solidFill>
                  <a:srgbClr val="996600"/>
                </a:solidFill>
                <a:latin typeface="Times New Roman" pitchFamily="18" charset="0"/>
              </a:rPr>
              <a:t>Hidden Layer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19400" y="3886200"/>
            <a:ext cx="3733800" cy="1752600"/>
            <a:chOff x="2256" y="1680"/>
            <a:chExt cx="2352" cy="148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256" y="1680"/>
              <a:ext cx="1824" cy="1488"/>
              <a:chOff x="2256" y="1680"/>
              <a:chExt cx="1824" cy="1488"/>
            </a:xfrm>
          </p:grpSpPr>
          <p:sp>
            <p:nvSpPr>
              <p:cNvPr id="41996" name="Oval 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Oval 1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Oval 11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Oval 12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Rectangle 13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Rectangle 14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Rectangle 15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Line 16"/>
              <p:cNvSpPr>
                <a:spLocks noChangeShapeType="1"/>
              </p:cNvSpPr>
              <p:nvPr/>
            </p:nvSpPr>
            <p:spPr bwMode="auto">
              <a:xfrm flipV="1">
                <a:off x="2400" y="1824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4" name="Line 17"/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67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Line 18"/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Line 19"/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6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Line 20"/>
              <p:cNvSpPr>
                <a:spLocks noChangeShapeType="1"/>
              </p:cNvSpPr>
              <p:nvPr/>
            </p:nvSpPr>
            <p:spPr bwMode="auto">
              <a:xfrm flipV="1">
                <a:off x="2400" y="1824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Line 21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67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9" name="Line 22"/>
              <p:cNvSpPr>
                <a:spLocks noChangeShapeType="1"/>
              </p:cNvSpPr>
              <p:nvPr/>
            </p:nvSpPr>
            <p:spPr bwMode="auto">
              <a:xfrm flipV="1">
                <a:off x="2400" y="2208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0" name="Line 23"/>
              <p:cNvSpPr>
                <a:spLocks noChangeShapeType="1"/>
              </p:cNvSpPr>
              <p:nvPr/>
            </p:nvSpPr>
            <p:spPr bwMode="auto">
              <a:xfrm flipV="1">
                <a:off x="2400" y="2640"/>
                <a:ext cx="67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1" name="Line 24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Line 25"/>
              <p:cNvSpPr>
                <a:spLocks noChangeShapeType="1"/>
              </p:cNvSpPr>
              <p:nvPr/>
            </p:nvSpPr>
            <p:spPr bwMode="auto">
              <a:xfrm flipV="1">
                <a:off x="2400" y="2160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3" name="Line 26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67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Line 27"/>
              <p:cNvSpPr>
                <a:spLocks noChangeShapeType="1"/>
              </p:cNvSpPr>
              <p:nvPr/>
            </p:nvSpPr>
            <p:spPr bwMode="auto">
              <a:xfrm flipV="1">
                <a:off x="2400" y="1824"/>
                <a:ext cx="6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5" name="Oval 28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6" name="Oval 29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240" cy="240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7" name="Line 30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8" name="Line 3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28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9" name="Line 32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52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0" name="Line 33"/>
              <p:cNvSpPr>
                <a:spLocks noChangeShapeType="1"/>
              </p:cNvSpPr>
              <p:nvPr/>
            </p:nvSpPr>
            <p:spPr bwMode="auto">
              <a:xfrm>
                <a:off x="3312" y="2160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1" name="Line 34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52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2" name="Line 35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3" name="Line 36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5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4" name="Line 37"/>
              <p:cNvSpPr>
                <a:spLocks noChangeShapeType="1"/>
              </p:cNvSpPr>
              <p:nvPr/>
            </p:nvSpPr>
            <p:spPr bwMode="auto">
              <a:xfrm flipV="1">
                <a:off x="3312" y="2688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4" name="Line 38"/>
            <p:cNvSpPr>
              <a:spLocks noChangeShapeType="1"/>
            </p:cNvSpPr>
            <p:nvPr/>
          </p:nvSpPr>
          <p:spPr bwMode="auto">
            <a:xfrm flipV="1">
              <a:off x="4080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39"/>
            <p:cNvSpPr>
              <a:spLocks noChangeShapeType="1"/>
            </p:cNvSpPr>
            <p:nvPr/>
          </p:nvSpPr>
          <p:spPr bwMode="auto">
            <a:xfrm flipV="1">
              <a:off x="4080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Text Box 40"/>
          <p:cNvSpPr txBox="1">
            <a:spLocks noChangeArrowheads="1"/>
          </p:cNvSpPr>
          <p:nvPr/>
        </p:nvSpPr>
        <p:spPr bwMode="auto">
          <a:xfrm>
            <a:off x="32004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3-4-2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914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Training Algorithm: Backpropagation</a:t>
            </a:r>
            <a:r>
              <a:rPr lang="en-US" sz="2900" dirty="0" smtClean="0"/>
              <a:t>  </a:t>
            </a:r>
            <a:r>
              <a:rPr lang="en-US" dirty="0" smtClean="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257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The Backpropagation  algorithm learns in the same way as 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SzTx/>
              <a:buNone/>
            </a:pPr>
            <a:r>
              <a:rPr lang="en-US" sz="2400" dirty="0" smtClean="0"/>
              <a:t>     single perceptron.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It searches for weight values that minimize the total error of   the     network over the set of training examples (training set).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Backpropagation consists of the repeated application of the               following two passes: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charset="0"/>
              <a:buChar char="−"/>
            </a:pPr>
            <a:r>
              <a:rPr lang="en-US" b="1" dirty="0" smtClean="0"/>
              <a:t>Forward pass</a:t>
            </a:r>
            <a:r>
              <a:rPr lang="en-US" dirty="0" smtClean="0"/>
              <a:t>: In this step, the network is activated on one         example  and the error of (each neuron of) the output layer is               computed.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charset="0"/>
              <a:buChar char="−"/>
            </a:pPr>
            <a:r>
              <a:rPr lang="en-US" b="1" dirty="0" smtClean="0"/>
              <a:t>Backward pass</a:t>
            </a:r>
            <a:r>
              <a:rPr lang="en-US" dirty="0" smtClean="0"/>
              <a:t>: in this step the network error is used for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SzTx/>
              <a:buNone/>
            </a:pPr>
            <a:r>
              <a:rPr lang="en-US" dirty="0" smtClean="0"/>
              <a:t>    updating the weights. The error is propagated backwards from    the output layer through the network layer by layer</a:t>
            </a:r>
            <a:r>
              <a:rPr lang="en-US" dirty="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 dirty="0">
                <a:latin typeface="Times New Roman" pitchFamily="18" charset="0"/>
              </a:rPr>
              <a:t>Backpropagation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533400" y="16764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●"/>
            </a:pPr>
            <a:r>
              <a:rPr lang="en-US" sz="2400" dirty="0"/>
              <a:t>Back-propagation training algorithm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●"/>
            </a:pPr>
            <a:r>
              <a:rPr lang="en-US" sz="2400" dirty="0"/>
              <a:t>Backpropagation adjusts the weights of the NN in order to minimize the network total mean squared error.</a:t>
            </a:r>
          </a:p>
        </p:txBody>
      </p:sp>
      <p:cxnSp>
        <p:nvCxnSpPr>
          <p:cNvPr id="44036" name="AutoShape 5"/>
          <p:cNvCxnSpPr>
            <a:cxnSpLocks noChangeShapeType="1"/>
            <a:stCxn id="44035" idx="0"/>
            <a:endCxn id="44035" idx="0"/>
          </p:cNvCxnSpPr>
          <p:nvPr/>
        </p:nvCxnSpPr>
        <p:spPr bwMode="auto">
          <a:xfrm>
            <a:off x="4686300" y="1676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2209800" y="2362200"/>
            <a:ext cx="381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7"/>
          <p:cNvSpPr>
            <a:spLocks noChangeArrowheads="1"/>
          </p:cNvSpPr>
          <p:nvPr/>
        </p:nvSpPr>
        <p:spPr bwMode="auto">
          <a:xfrm>
            <a:off x="2209800" y="3124200"/>
            <a:ext cx="381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Oval 8"/>
          <p:cNvSpPr>
            <a:spLocks noChangeArrowheads="1"/>
          </p:cNvSpPr>
          <p:nvPr/>
        </p:nvSpPr>
        <p:spPr bwMode="auto">
          <a:xfrm>
            <a:off x="2209800" y="3886200"/>
            <a:ext cx="381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Oval 9"/>
          <p:cNvSpPr>
            <a:spLocks noChangeArrowheads="1"/>
          </p:cNvSpPr>
          <p:nvPr/>
        </p:nvSpPr>
        <p:spPr bwMode="auto">
          <a:xfrm>
            <a:off x="4038600" y="3124200"/>
            <a:ext cx="381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>
            <a:off x="1676400" y="2514600"/>
            <a:ext cx="533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>
            <a:off x="1676400" y="3276600"/>
            <a:ext cx="533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1676400" y="4038600"/>
            <a:ext cx="533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>
            <a:off x="2590800" y="2514600"/>
            <a:ext cx="838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>
            <a:off x="2590800" y="4038600"/>
            <a:ext cx="838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6" name="AutoShape 15"/>
          <p:cNvCxnSpPr>
            <a:cxnSpLocks noChangeShapeType="1"/>
            <a:stCxn id="44045" idx="1"/>
            <a:endCxn id="44040" idx="3"/>
          </p:cNvCxnSpPr>
          <p:nvPr/>
        </p:nvCxnSpPr>
        <p:spPr bwMode="auto">
          <a:xfrm flipV="1">
            <a:off x="3429000" y="3514725"/>
            <a:ext cx="665163" cy="538163"/>
          </a:xfrm>
          <a:prstGeom prst="straightConnector1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</p:cxnSp>
      <p:sp>
        <p:nvSpPr>
          <p:cNvPr id="44047" name="Line 16"/>
          <p:cNvSpPr>
            <a:spLocks noChangeShapeType="1"/>
          </p:cNvSpPr>
          <p:nvPr/>
        </p:nvSpPr>
        <p:spPr bwMode="auto">
          <a:xfrm flipH="1">
            <a:off x="4419600" y="3429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 flipH="1">
            <a:off x="1676400" y="2667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 flipH="1">
            <a:off x="1676400" y="3429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 flipH="1">
            <a:off x="16764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 flipH="1">
            <a:off x="3429000" y="3581400"/>
            <a:ext cx="685800" cy="6096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1"/>
          <p:cNvSpPr>
            <a:spLocks noChangeShapeType="1"/>
          </p:cNvSpPr>
          <p:nvPr/>
        </p:nvSpPr>
        <p:spPr bwMode="auto">
          <a:xfrm flipH="1">
            <a:off x="2590800" y="3429000"/>
            <a:ext cx="14478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>
            <a:off x="2590800" y="3276600"/>
            <a:ext cx="14478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3"/>
          <p:cNvSpPr>
            <a:spLocks noChangeShapeType="1"/>
          </p:cNvSpPr>
          <p:nvPr/>
        </p:nvSpPr>
        <p:spPr bwMode="auto">
          <a:xfrm flipH="1">
            <a:off x="2590800" y="4191000"/>
            <a:ext cx="8382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4"/>
          <p:cNvSpPr>
            <a:spLocks noChangeShapeType="1"/>
          </p:cNvSpPr>
          <p:nvPr/>
        </p:nvSpPr>
        <p:spPr bwMode="auto">
          <a:xfrm>
            <a:off x="3429000" y="2514600"/>
            <a:ext cx="762000" cy="609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Line 25"/>
          <p:cNvSpPr>
            <a:spLocks noChangeShapeType="1"/>
          </p:cNvSpPr>
          <p:nvPr/>
        </p:nvSpPr>
        <p:spPr bwMode="auto">
          <a:xfrm flipH="1" flipV="1">
            <a:off x="3429000" y="2667000"/>
            <a:ext cx="685800" cy="5334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Line 26"/>
          <p:cNvSpPr>
            <a:spLocks noChangeShapeType="1"/>
          </p:cNvSpPr>
          <p:nvPr/>
        </p:nvSpPr>
        <p:spPr bwMode="auto">
          <a:xfrm flipH="1">
            <a:off x="2590800" y="2667000"/>
            <a:ext cx="8382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Line 27"/>
          <p:cNvSpPr>
            <a:spLocks noChangeShapeType="1"/>
          </p:cNvSpPr>
          <p:nvPr/>
        </p:nvSpPr>
        <p:spPr bwMode="auto">
          <a:xfrm>
            <a:off x="4419600" y="3276600"/>
            <a:ext cx="533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>
            <a:off x="5715000" y="2819400"/>
            <a:ext cx="533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6324600" y="2401888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>
                <a:solidFill>
                  <a:srgbClr val="009900"/>
                </a:solidFill>
                <a:latin typeface="Times New Roman" pitchFamily="18" charset="0"/>
              </a:rPr>
              <a:t>Network activation</a:t>
            </a:r>
          </a:p>
          <a:p>
            <a:pPr eaLnBrk="0" hangingPunct="0"/>
            <a:r>
              <a:rPr lang="en-US" sz="2400" i="1">
                <a:solidFill>
                  <a:srgbClr val="009900"/>
                </a:solidFill>
                <a:latin typeface="Times New Roman" pitchFamily="18" charset="0"/>
              </a:rPr>
              <a:t>Forward Step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4061" name="Text Box 30"/>
          <p:cNvSpPr txBox="1">
            <a:spLocks noChangeArrowheads="1"/>
          </p:cNvSpPr>
          <p:nvPr/>
        </p:nvSpPr>
        <p:spPr bwMode="auto">
          <a:xfrm>
            <a:off x="6248400" y="35052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Error propagation</a:t>
            </a:r>
          </a:p>
          <a:p>
            <a:pPr eaLnBrk="0" hangingPunct="0"/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Backward Step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4062" name="Line 31"/>
          <p:cNvSpPr>
            <a:spLocks noChangeShapeType="1"/>
          </p:cNvSpPr>
          <p:nvPr/>
        </p:nvSpPr>
        <p:spPr bwMode="auto">
          <a:xfrm flipH="1">
            <a:off x="5638800" y="41148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learning for classification or numeric     prediction, using the backpropagation algorithm.</a:t>
            </a:r>
          </a:p>
          <a:p>
            <a:r>
              <a:rPr lang="en-US" b="1" dirty="0" smtClean="0"/>
              <a:t>Input:</a:t>
            </a:r>
          </a:p>
          <a:p>
            <a:pPr>
              <a:buNone/>
            </a:pPr>
            <a:r>
              <a:rPr lang="en-US" i="1" dirty="0" smtClean="0"/>
              <a:t>     D, a data set consisting of the training examples and       their associated target values;</a:t>
            </a:r>
          </a:p>
          <a:p>
            <a:pPr>
              <a:buNone/>
            </a:pPr>
            <a:r>
              <a:rPr lang="en-US" i="1" dirty="0" smtClean="0"/>
              <a:t>     l, the learning rate;</a:t>
            </a:r>
          </a:p>
          <a:p>
            <a:pPr>
              <a:buNone/>
            </a:pPr>
            <a:r>
              <a:rPr lang="en-US" i="1" dirty="0" smtClean="0"/>
              <a:t>    network, a multilayer feed-forward network.</a:t>
            </a:r>
          </a:p>
          <a:p>
            <a:r>
              <a:rPr lang="en-US" b="1" dirty="0" smtClean="0"/>
              <a:t>Output: </a:t>
            </a:r>
            <a:r>
              <a:rPr lang="en-US" dirty="0" smtClean="0"/>
              <a:t>A trained neural network.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Algorithm (Cont…)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990600"/>
            <a:ext cx="8915400" cy="5867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Algorithm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99537" cy="5472112"/>
          </a:xfrm>
        </p:spPr>
        <p:txBody>
          <a:bodyPr/>
          <a:lstStyle/>
          <a:p>
            <a:r>
              <a:rPr lang="en-US" b="1" dirty="0" smtClean="0"/>
              <a:t>Initialize the weights: </a:t>
            </a:r>
          </a:p>
          <a:p>
            <a:pPr>
              <a:buNone/>
            </a:pPr>
            <a:r>
              <a:rPr lang="en-US" sz="2400" dirty="0" smtClean="0"/>
              <a:t>The weights in the network are initialized to small random numbers  </a:t>
            </a:r>
          </a:p>
          <a:p>
            <a:pPr>
              <a:buNone/>
            </a:pPr>
            <a:r>
              <a:rPr lang="en-US" sz="2400" dirty="0" smtClean="0"/>
              <a:t>(e.g., ranging from -1.0 to 1.0, or -0.5 to 0.5). Each unit has a </a:t>
            </a:r>
            <a:r>
              <a:rPr lang="en-US" sz="2400" i="1" dirty="0" smtClean="0"/>
              <a:t>bias         </a:t>
            </a:r>
            <a:r>
              <a:rPr lang="en-US" sz="2400" dirty="0" smtClean="0"/>
              <a:t>associated with it, the biases are similarly initialized to small random numbers. </a:t>
            </a:r>
          </a:p>
          <a:p>
            <a:pPr>
              <a:buNone/>
            </a:pPr>
            <a:r>
              <a:rPr lang="en-US" sz="2400" dirty="0" smtClean="0"/>
              <a:t>Each training example, </a:t>
            </a:r>
            <a:r>
              <a:rPr lang="en-US" sz="2400" b="1" i="1" dirty="0" smtClean="0"/>
              <a:t>X, </a:t>
            </a:r>
            <a:r>
              <a:rPr lang="en-US" sz="2400" dirty="0" smtClean="0"/>
              <a:t>is processed by the following steps:     </a:t>
            </a:r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Propagate the inputs forward: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Consider a network of three layers.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Let us use </a:t>
            </a:r>
            <a:r>
              <a:rPr lang="en-US" sz="2400" dirty="0" err="1" smtClean="0"/>
              <a:t>i</a:t>
            </a:r>
            <a:r>
              <a:rPr lang="en-US" sz="2400" dirty="0" smtClean="0"/>
              <a:t> to represent nodes in input layer, j to represent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400" dirty="0" smtClean="0"/>
              <a:t>     nodes in hidden layer and output layer.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w</a:t>
            </a:r>
            <a:r>
              <a:rPr lang="en-US" sz="2400" baseline="-25000" dirty="0" smtClean="0"/>
              <a:t>ij</a:t>
            </a:r>
            <a:r>
              <a:rPr lang="en-US" sz="2400" dirty="0" smtClean="0"/>
              <a:t> refers to weight of connection from unit </a:t>
            </a:r>
            <a:r>
              <a:rPr lang="en-US" sz="2400" b="1" i="1" dirty="0" err="1" smtClean="0"/>
              <a:t>i</a:t>
            </a:r>
            <a:r>
              <a:rPr lang="en-US" sz="2400" dirty="0" smtClean="0"/>
              <a:t> in the previous layer to unit </a:t>
            </a:r>
            <a:r>
              <a:rPr lang="en-US" sz="2400" b="1" i="1" dirty="0" smtClean="0"/>
              <a:t>j.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38200"/>
          </a:xfrm>
        </p:spPr>
        <p:txBody>
          <a:bodyPr/>
          <a:lstStyle/>
          <a:p>
            <a:r>
              <a:rPr lang="en-US" dirty="0" smtClean="0"/>
              <a:t>Backpropagation Algorithm (Cont…)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8763000" cy="5140325"/>
          </a:xfrm>
        </p:spPr>
        <p:txBody>
          <a:bodyPr/>
          <a:lstStyle/>
          <a:p>
            <a:pPr>
              <a:buClrTx/>
              <a:buSzPct val="129000"/>
              <a:buFont typeface="Arial" pitchFamily="34" charset="0"/>
              <a:buChar char="•"/>
            </a:pPr>
            <a:r>
              <a:rPr lang="en-US" dirty="0" smtClean="0"/>
              <a:t>Given a unit, </a:t>
            </a:r>
            <a:r>
              <a:rPr lang="en-US" b="1" i="1" dirty="0" smtClean="0"/>
              <a:t>j </a:t>
            </a:r>
            <a:r>
              <a:rPr lang="en-US" dirty="0" smtClean="0"/>
              <a:t>in a hidden or output layer, the net input, </a:t>
            </a:r>
          </a:p>
          <a:p>
            <a:pPr>
              <a:buClrTx/>
              <a:buSzPct val="129000"/>
              <a:buNone/>
            </a:pPr>
            <a:r>
              <a:rPr lang="en-US" dirty="0" smtClean="0"/>
              <a:t>    </a:t>
            </a:r>
            <a:r>
              <a:rPr lang="en-US" b="1" i="1" dirty="0" smtClean="0"/>
              <a:t>I</a:t>
            </a:r>
            <a:r>
              <a:rPr lang="en-US" sz="3200" b="1" i="1" baseline="-25000" dirty="0" smtClean="0"/>
              <a:t>j</a:t>
            </a:r>
            <a:r>
              <a:rPr lang="en-US" dirty="0" smtClean="0"/>
              <a:t> , to unit </a:t>
            </a:r>
            <a:r>
              <a:rPr lang="en-US" b="1" i="1" dirty="0" smtClean="0"/>
              <a:t>j</a:t>
            </a:r>
            <a:r>
              <a:rPr lang="en-US" dirty="0" smtClean="0"/>
              <a:t> is</a:t>
            </a:r>
          </a:p>
          <a:p>
            <a:pPr>
              <a:buClrTx/>
              <a:buSzPct val="129000"/>
              <a:buNone/>
            </a:pPr>
            <a:r>
              <a:rPr lang="en-US" dirty="0" smtClean="0"/>
              <a:t> </a:t>
            </a:r>
          </a:p>
          <a:p>
            <a:pPr>
              <a:buClrTx/>
              <a:buSzPct val="129000"/>
              <a:buNone/>
            </a:pPr>
            <a:r>
              <a:rPr lang="en-US" i="1" dirty="0" smtClean="0"/>
              <a:t>        </a:t>
            </a:r>
          </a:p>
          <a:p>
            <a:pPr>
              <a:buClrTx/>
              <a:buSzPct val="129000"/>
              <a:buNone/>
            </a:pPr>
            <a:r>
              <a:rPr lang="en-US" dirty="0" smtClean="0"/>
              <a:t>Where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4000" dirty="0" err="1" smtClean="0"/>
              <a:t>o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the output of unit </a:t>
            </a:r>
            <a:r>
              <a:rPr lang="en-US" dirty="0" err="1" smtClean="0"/>
              <a:t>i</a:t>
            </a:r>
            <a:r>
              <a:rPr lang="en-US" dirty="0" smtClean="0"/>
              <a:t> and 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 is </a:t>
            </a:r>
            <a:r>
              <a:rPr lang="en-US" dirty="0" smtClean="0"/>
              <a:t>threshold for unit j.</a:t>
            </a:r>
          </a:p>
          <a:p>
            <a:pPr>
              <a:buClrTx/>
              <a:buSzPct val="113000"/>
              <a:buFont typeface="Arial" pitchFamily="34" charset="0"/>
              <a:buChar char="•"/>
            </a:pPr>
            <a:r>
              <a:rPr lang="en-US" dirty="0" smtClean="0"/>
              <a:t>Given the net input   </a:t>
            </a:r>
            <a:r>
              <a:rPr lang="en-US" b="1" i="1" dirty="0" smtClean="0"/>
              <a:t>I</a:t>
            </a:r>
            <a:r>
              <a:rPr lang="en-US" sz="3200" b="1" i="1" baseline="-25000" dirty="0" smtClean="0"/>
              <a:t>j</a:t>
            </a:r>
            <a:r>
              <a:rPr lang="en-US" dirty="0" smtClean="0"/>
              <a:t>  to unit j, then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j</a:t>
            </a:r>
            <a:r>
              <a:rPr lang="en-US" dirty="0" smtClean="0"/>
              <a:t> , the output of    unit j, is computed as  </a:t>
            </a:r>
          </a:p>
          <a:p>
            <a:pPr>
              <a:buClrTx/>
              <a:buSzPct val="113000"/>
              <a:buNone/>
            </a:pPr>
            <a:r>
              <a:rPr lang="en-US" dirty="0" smtClean="0"/>
              <a:t>         </a:t>
            </a: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057400"/>
            <a:ext cx="2695728" cy="1143053"/>
          </a:xfrm>
          <a:prstGeom prst="rect">
            <a:avLst/>
          </a:prstGeom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5181600"/>
            <a:ext cx="2590800" cy="1124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Backpropagation Algorithm (Cont…)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257800"/>
          </a:xfrm>
        </p:spPr>
        <p:txBody>
          <a:bodyPr/>
          <a:lstStyle/>
          <a:p>
            <a:r>
              <a:rPr lang="en-US" b="1" dirty="0" smtClean="0"/>
              <a:t>Backpropagate the error:</a:t>
            </a:r>
          </a:p>
          <a:p>
            <a:pPr>
              <a:buNone/>
            </a:pPr>
            <a:r>
              <a:rPr lang="en-US" sz="2400" dirty="0" smtClean="0"/>
              <a:t>The error is propagated backward by updating the </a:t>
            </a:r>
          </a:p>
          <a:p>
            <a:pPr>
              <a:buNone/>
            </a:pPr>
            <a:r>
              <a:rPr lang="en-US" sz="2400" dirty="0" smtClean="0"/>
              <a:t> weights and biases to reflect the error of the network’s prediction. </a:t>
            </a:r>
          </a:p>
          <a:p>
            <a:pPr>
              <a:buNone/>
            </a:pPr>
            <a:r>
              <a:rPr lang="en-US" sz="2400" dirty="0" smtClean="0"/>
              <a:t>For a unit </a:t>
            </a:r>
            <a:r>
              <a:rPr lang="en-US" sz="2400" i="1" dirty="0" smtClean="0"/>
              <a:t>j in the output </a:t>
            </a:r>
            <a:r>
              <a:rPr lang="en-US" sz="2400" dirty="0" smtClean="0"/>
              <a:t>layer, the error </a:t>
            </a:r>
            <a:r>
              <a:rPr lang="en-US" sz="2400" i="1" dirty="0" err="1" smtClean="0"/>
              <a:t>Err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 is computed by</a:t>
            </a:r>
          </a:p>
          <a:p>
            <a:pPr>
              <a:buNone/>
            </a:pPr>
            <a:r>
              <a:rPr lang="en-US" sz="2400" i="1" dirty="0" smtClean="0"/>
              <a:t>                              </a:t>
            </a:r>
          </a:p>
          <a:p>
            <a:pPr>
              <a:buNone/>
            </a:pPr>
            <a:r>
              <a:rPr lang="en-US" sz="2400" b="1" dirty="0" smtClean="0"/>
              <a:t>                                               </a:t>
            </a:r>
            <a:endParaRPr lang="en-US" sz="2400" b="1" dirty="0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971800"/>
            <a:ext cx="40386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3657600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actual output of unit j,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known target value of the given training example.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error of a hidden layer unit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 is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</p:txBody>
      </p:sp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4876800"/>
            <a:ext cx="464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5626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weight of the connection from unit j to a unit k in the next higher layer, and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Err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error of unit 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/>
          <a:lstStyle/>
          <a:p>
            <a:r>
              <a:rPr lang="en-US" dirty="0" smtClean="0"/>
              <a:t>Backpropagation Algorithm (Cont…)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5140325"/>
          </a:xfrm>
        </p:spPr>
        <p:txBody>
          <a:bodyPr/>
          <a:lstStyle/>
          <a:p>
            <a:pPr>
              <a:buClrTx/>
              <a:buSzPct val="146000"/>
              <a:buFont typeface="Arial" pitchFamily="34" charset="0"/>
              <a:buChar char="•"/>
            </a:pPr>
            <a:r>
              <a:rPr lang="en-US" dirty="0" smtClean="0"/>
              <a:t>The weights and biases are updated to reflect the propagate errors. Weights are updated by the following equations, where  ∆</a:t>
            </a:r>
            <a:r>
              <a:rPr lang="en-US" i="1" dirty="0" smtClean="0"/>
              <a:t>wij </a:t>
            </a:r>
            <a:r>
              <a:rPr lang="en-US" dirty="0" smtClean="0"/>
              <a:t>is the change in weight </a:t>
            </a:r>
            <a:r>
              <a:rPr lang="en-US" i="1" dirty="0" smtClean="0"/>
              <a:t>wij :</a:t>
            </a:r>
          </a:p>
          <a:p>
            <a:pPr>
              <a:buClrTx/>
              <a:buSzPct val="146000"/>
              <a:buFont typeface="Arial" pitchFamily="34" charset="0"/>
              <a:buChar char="•"/>
            </a:pPr>
            <a:endParaRPr lang="en-US" i="1" dirty="0" smtClean="0"/>
          </a:p>
          <a:p>
            <a:pPr>
              <a:buClrTx/>
              <a:buSzPct val="146000"/>
              <a:buFont typeface="Arial" pitchFamily="34" charset="0"/>
              <a:buChar char="•"/>
            </a:pPr>
            <a:endParaRPr lang="en-US" i="1" dirty="0" smtClean="0"/>
          </a:p>
          <a:p>
            <a:pPr>
              <a:buClrTx/>
              <a:buSzPct val="146000"/>
              <a:buNone/>
            </a:pPr>
            <a:r>
              <a:rPr lang="en-US" i="1" dirty="0" smtClean="0"/>
              <a:t>                         </a:t>
            </a:r>
            <a:endParaRPr lang="en-US" dirty="0"/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057400" y="28194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3" imgW="914400" imgH="241200" progId="Equation.3">
                  <p:embed/>
                </p:oleObj>
              </mc:Choice>
              <mc:Fallback>
                <p:oleObj name="Equation" r:id="rId3" imgW="9144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3124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600" y="2362200"/>
            <a:ext cx="3124200" cy="5906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34290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variable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is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learning rate, a constant typically having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value between 0.0 and 1.0.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343400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Biases are updated by the following equations, where ∆</a:t>
            </a:r>
            <a:r>
              <a:rPr lang="en-US" sz="2800" dirty="0" smtClean="0">
                <a:sym typeface="Symbol" pitchFamily="18" charset="2"/>
              </a:rPr>
              <a:t></a:t>
            </a:r>
            <a:r>
              <a:rPr lang="en-US" sz="2800" baseline="-25000" dirty="0" smtClean="0">
                <a:sym typeface="Symbol" pitchFamily="18" charset="2"/>
              </a:rPr>
              <a:t>j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the change in bias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ym typeface="Symbol" pitchFamily="18" charset="2"/>
              </a:rPr>
              <a:t></a:t>
            </a:r>
            <a:r>
              <a:rPr lang="en-US" sz="2800" baseline="-25000" dirty="0" smtClean="0">
                <a:sym typeface="Symbol" pitchFamily="18" charset="2"/>
              </a:rPr>
              <a:t>j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Captu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0" y="4800600"/>
            <a:ext cx="32004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/>
              <a:t>Stopping criterions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SzPct val="98000"/>
              <a:buFont typeface="Wingdings" pitchFamily="2" charset="2"/>
              <a:buChar char="Ø"/>
            </a:pPr>
            <a:r>
              <a:rPr lang="en-US" sz="2400" dirty="0" smtClean="0"/>
              <a:t>Total mean squared error change: 		</a:t>
            </a:r>
          </a:p>
          <a:p>
            <a:pPr lvl="1" algn="just">
              <a:buClr>
                <a:schemeClr val="tx1"/>
              </a:buClr>
              <a:buSzTx/>
              <a:buFont typeface="Arial" charset="0"/>
              <a:buChar char="−"/>
            </a:pPr>
            <a:r>
              <a:rPr lang="en-US" sz="2000" dirty="0" smtClean="0"/>
              <a:t>Back-prop is considered to have converged when the absolute rate of          change in the average squared error per epoch is sufficiently small </a:t>
            </a:r>
          </a:p>
          <a:p>
            <a:pPr lvl="1" algn="just">
              <a:buClr>
                <a:schemeClr val="tx1"/>
              </a:buClr>
              <a:buSzTx/>
              <a:buNone/>
            </a:pPr>
            <a:r>
              <a:rPr lang="en-US" sz="2000" dirty="0" smtClean="0"/>
              <a:t>     (in the range [0.1, 0.01])</a:t>
            </a:r>
          </a:p>
          <a:p>
            <a:pPr lvl="1" algn="just">
              <a:buClr>
                <a:schemeClr val="tx1"/>
              </a:buClr>
              <a:buSzTx/>
              <a:buFont typeface="Arial" charset="0"/>
              <a:buChar char="−"/>
            </a:pPr>
            <a:endParaRPr lang="en-US" sz="2000" dirty="0" smtClean="0"/>
          </a:p>
          <a:p>
            <a:pPr lvl="1" algn="just">
              <a:buClr>
                <a:schemeClr val="tx1"/>
              </a:buClr>
              <a:buSzTx/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" y="2413338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∆w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previous epoch are so small as to be below some specified threshold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prespecified number of epochs has expired.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Neuron</a:t>
            </a:r>
          </a:p>
          <a:p>
            <a:r>
              <a:rPr lang="en-US" dirty="0" smtClean="0"/>
              <a:t>Network Architecture</a:t>
            </a:r>
          </a:p>
          <a:p>
            <a:r>
              <a:rPr lang="en-US" dirty="0" smtClean="0"/>
              <a:t>Backpropagation</a:t>
            </a:r>
          </a:p>
          <a:p>
            <a:r>
              <a:rPr lang="en-US" dirty="0" smtClean="0"/>
              <a:t>Bayesian belief Network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4CFBC0-6B5C-4372-8C29-000CD46C106C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Example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914400"/>
            <a:ext cx="7924800" cy="3733800"/>
          </a:xfrm>
          <a:noFill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4724400"/>
            <a:ext cx="9144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Figure 1: An example of a multilayer feed-forward neural network. Assume that the learning rate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0.9 and the first training example,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(1,0,1) whose class label is 1.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The sigmoid function is applied to hidden layer and output layer.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D959ACA-93E5-4E1F-9E85-620363D02454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33400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 smtClean="0"/>
              <a:t>Table 1</a:t>
            </a:r>
            <a:r>
              <a:rPr lang="en-US" sz="2000" dirty="0" smtClean="0"/>
              <a:t>: </a:t>
            </a:r>
            <a:r>
              <a:rPr lang="en-US" sz="2000" b="1" dirty="0" smtClean="0"/>
              <a:t>Initial input and weight values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x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 w</a:t>
            </a:r>
            <a:r>
              <a:rPr lang="en-US" sz="2000" baseline="-25000" dirty="0" smtClean="0"/>
              <a:t>14</a:t>
            </a:r>
            <a:r>
              <a:rPr lang="en-US" sz="2000" dirty="0" smtClean="0"/>
              <a:t>   w</a:t>
            </a:r>
            <a:r>
              <a:rPr lang="en-US" sz="2000" baseline="-25000" dirty="0" smtClean="0"/>
              <a:t>15</a:t>
            </a:r>
            <a:r>
              <a:rPr lang="en-US" sz="2000" dirty="0" smtClean="0"/>
              <a:t>   w</a:t>
            </a:r>
            <a:r>
              <a:rPr lang="en-US" sz="2000" baseline="-25000" dirty="0" smtClean="0"/>
              <a:t>24</a:t>
            </a:r>
            <a:r>
              <a:rPr lang="en-US" sz="2000" dirty="0" smtClean="0"/>
              <a:t>  w</a:t>
            </a:r>
            <a:r>
              <a:rPr lang="en-US" sz="2000" baseline="-25000" dirty="0" smtClean="0"/>
              <a:t>25</a:t>
            </a:r>
            <a:r>
              <a:rPr lang="en-US" sz="2000" dirty="0" smtClean="0"/>
              <a:t>   w</a:t>
            </a:r>
            <a:r>
              <a:rPr lang="en-US" sz="2000" baseline="-25000" dirty="0" smtClean="0"/>
              <a:t>34</a:t>
            </a:r>
            <a:r>
              <a:rPr lang="en-US" sz="2000" dirty="0" smtClean="0"/>
              <a:t>  w</a:t>
            </a:r>
            <a:r>
              <a:rPr lang="en-US" sz="2000" baseline="-25000" dirty="0" smtClean="0"/>
              <a:t>35</a:t>
            </a:r>
            <a:r>
              <a:rPr lang="en-US" sz="2000" dirty="0" smtClean="0"/>
              <a:t>    w</a:t>
            </a:r>
            <a:r>
              <a:rPr lang="en-US" sz="2000" baseline="-25000" dirty="0" smtClean="0"/>
              <a:t>46</a:t>
            </a:r>
            <a:r>
              <a:rPr lang="en-US" sz="2000" dirty="0" smtClean="0"/>
              <a:t>   w</a:t>
            </a:r>
            <a:r>
              <a:rPr lang="en-US" sz="2000" baseline="-25000" dirty="0" smtClean="0"/>
              <a:t>56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</a:t>
            </a:r>
            <a:r>
              <a:rPr lang="en-US" sz="2000" baseline="-25000" dirty="0" smtClean="0">
                <a:sym typeface="Symbol" pitchFamily="18" charset="2"/>
              </a:rPr>
              <a:t>4</a:t>
            </a:r>
            <a:r>
              <a:rPr lang="en-US" sz="2000" dirty="0" smtClean="0"/>
              <a:t>   </a:t>
            </a:r>
            <a:r>
              <a:rPr lang="en-US" sz="2000" dirty="0" smtClean="0">
                <a:sym typeface="Symbol" pitchFamily="18" charset="2"/>
              </a:rPr>
              <a:t></a:t>
            </a:r>
            <a:r>
              <a:rPr lang="en-US" sz="2000" baseline="-25000" dirty="0" smtClean="0"/>
              <a:t>5    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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1    0   1   0.2   -0.3  0.4   0.1  -0.5  0.2   -0.3  -0.2  -0.4  0.2  0.1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 smtClean="0"/>
              <a:t>Table 2</a:t>
            </a:r>
            <a:r>
              <a:rPr lang="en-US" sz="2000" dirty="0" smtClean="0"/>
              <a:t>: </a:t>
            </a:r>
            <a:r>
              <a:rPr lang="en-US" sz="2000" b="1" dirty="0" smtClean="0"/>
              <a:t>The net input and output calculation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Unit </a:t>
            </a:r>
            <a:r>
              <a:rPr lang="en-US" sz="2000" i="1" dirty="0" smtClean="0"/>
              <a:t>j </a:t>
            </a:r>
            <a:r>
              <a:rPr lang="en-US" sz="2000" dirty="0" smtClean="0"/>
              <a:t>      Net input </a:t>
            </a:r>
            <a:r>
              <a:rPr lang="en-US" sz="2000" i="1" dirty="0" smtClean="0"/>
              <a:t>I</a:t>
            </a:r>
            <a:r>
              <a:rPr lang="en-US" sz="2000" i="1" baseline="-25000" dirty="0" smtClean="0"/>
              <a:t>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                                         Output  </a:t>
            </a:r>
            <a:r>
              <a:rPr lang="en-US" sz="2000" i="1" dirty="0" err="1" smtClean="0"/>
              <a:t>O</a:t>
            </a:r>
            <a:r>
              <a:rPr lang="en-US" sz="2000" i="1" baseline="-25000" dirty="0" err="1" smtClean="0"/>
              <a:t>j</a:t>
            </a:r>
            <a:endParaRPr lang="en-US" sz="20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4        0.2 + 0 -0.5 -0.4 = -0.7                           1/(1+e</a:t>
            </a:r>
            <a:r>
              <a:rPr lang="en-US" sz="2000" baseline="30000" dirty="0" smtClean="0"/>
              <a:t>0.7</a:t>
            </a:r>
            <a:r>
              <a:rPr lang="en-US" sz="2000" dirty="0" smtClean="0"/>
              <a:t>)=0.332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5       -0.3 +0+0.2 +0.2 =0.1                             1/(1+e</a:t>
            </a:r>
            <a:r>
              <a:rPr lang="en-US" sz="2000" baseline="30000" dirty="0" smtClean="0"/>
              <a:t>0.1</a:t>
            </a:r>
            <a:r>
              <a:rPr lang="en-US" sz="2000" dirty="0" smtClean="0"/>
              <a:t>)=0.525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6     (-0.3)(0.332)-(0.2)(0.525)+0.1 = -0.105    1/(1+e</a:t>
            </a:r>
            <a:r>
              <a:rPr lang="en-US" sz="2000" baseline="30000" dirty="0" smtClean="0"/>
              <a:t>0.105</a:t>
            </a:r>
            <a:r>
              <a:rPr lang="en-US" sz="2000" dirty="0" smtClean="0"/>
              <a:t>)=0.474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 smtClean="0"/>
              <a:t>Table 3:</a:t>
            </a:r>
            <a:r>
              <a:rPr lang="en-US" sz="2000" dirty="0" smtClean="0"/>
              <a:t> </a:t>
            </a:r>
            <a:r>
              <a:rPr lang="en-US" sz="2000" b="1" dirty="0" smtClean="0"/>
              <a:t>Calculation of the error at each node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Unit </a:t>
            </a:r>
            <a:r>
              <a:rPr lang="en-US" sz="2000" i="1" dirty="0" smtClean="0"/>
              <a:t>j</a:t>
            </a:r>
            <a:r>
              <a:rPr lang="en-US" sz="2000" dirty="0" smtClean="0"/>
              <a:t>				</a:t>
            </a:r>
            <a:r>
              <a:rPr lang="en-US" sz="2000" i="1" dirty="0" err="1" smtClean="0">
                <a:sym typeface="Symbol" pitchFamily="18" charset="2"/>
              </a:rPr>
              <a:t>Err</a:t>
            </a:r>
            <a:r>
              <a:rPr lang="en-US" sz="2000" i="1" baseline="-25000" dirty="0" err="1" smtClean="0">
                <a:sym typeface="Symbol" pitchFamily="18" charset="2"/>
              </a:rPr>
              <a:t>j</a:t>
            </a:r>
            <a:endParaRPr lang="en-US" sz="2000" i="1" baseline="-250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6			(0.474)(1-0.474)(1-0.474)=0.1311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5			(0.525)(1-0.525)(0.1311)(-0.2)=-0.0065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4			(0.332)(1-0.332)(0.1311)(-0.3)=-0.0087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78D58EE-EB90-4FB6-9A98-2D63844C0AD6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9600" cy="5826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i="1" dirty="0" smtClean="0">
                <a:sym typeface="Symbol" pitchFamily="18" charset="2"/>
              </a:rPr>
              <a:t>Table 4</a:t>
            </a:r>
            <a:r>
              <a:rPr lang="en-US" sz="2300" dirty="0" smtClean="0">
                <a:sym typeface="Symbol" pitchFamily="18" charset="2"/>
              </a:rPr>
              <a:t>: </a:t>
            </a:r>
            <a:r>
              <a:rPr lang="en-US" sz="2300" b="1" dirty="0" smtClean="0">
                <a:sym typeface="Symbol" pitchFamily="18" charset="2"/>
              </a:rPr>
              <a:t>Calculation for weight and Bias updating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 smtClean="0">
                <a:sym typeface="Symbol" pitchFamily="18" charset="2"/>
              </a:rPr>
              <a:t>Weight				New value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 smtClean="0">
                <a:sym typeface="Symbol" pitchFamily="18" charset="2"/>
              </a:rPr>
              <a:t>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 smtClean="0">
                <a:sym typeface="Symbol" pitchFamily="18" charset="2"/>
              </a:rPr>
              <a:t>w</a:t>
            </a:r>
            <a:r>
              <a:rPr lang="en-US" sz="2300" baseline="-25000" dirty="0" smtClean="0">
                <a:sym typeface="Symbol" pitchFamily="18" charset="2"/>
              </a:rPr>
              <a:t>46</a:t>
            </a:r>
            <a:r>
              <a:rPr lang="en-US" sz="2300" dirty="0" smtClean="0">
                <a:sym typeface="Symbol" pitchFamily="18" charset="2"/>
              </a:rPr>
              <a:t>			-03+(0.9)(0.1311)(0.332)= -0.261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 smtClean="0">
                <a:sym typeface="Symbol" pitchFamily="18" charset="2"/>
              </a:rPr>
              <a:t>w</a:t>
            </a:r>
            <a:r>
              <a:rPr lang="en-US" sz="2300" baseline="-25000" dirty="0" smtClean="0">
                <a:sym typeface="Symbol" pitchFamily="18" charset="2"/>
              </a:rPr>
              <a:t>56</a:t>
            </a:r>
            <a:r>
              <a:rPr lang="en-US" sz="2300" dirty="0" smtClean="0">
                <a:sym typeface="Symbol" pitchFamily="18" charset="2"/>
              </a:rPr>
              <a:t>			-0.2+(0.9)(0.1311)(0.525)= -0.138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 smtClean="0">
                <a:sym typeface="Symbol" pitchFamily="18" charset="2"/>
              </a:rPr>
              <a:t>w</a:t>
            </a:r>
            <a:r>
              <a:rPr lang="en-US" sz="2300" baseline="-25000" dirty="0" smtClean="0">
                <a:sym typeface="Symbol" pitchFamily="18" charset="2"/>
              </a:rPr>
              <a:t>14</a:t>
            </a:r>
            <a:r>
              <a:rPr lang="en-US" sz="2300" dirty="0" smtClean="0">
                <a:sym typeface="Symbol" pitchFamily="18" charset="2"/>
              </a:rPr>
              <a:t>			0.2 +(0.9)(-0.0087)(1) = 0.192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 smtClean="0">
                <a:sym typeface="Symbol" pitchFamily="18" charset="2"/>
              </a:rPr>
              <a:t>w</a:t>
            </a:r>
            <a:r>
              <a:rPr lang="en-US" sz="2300" baseline="-25000" dirty="0" smtClean="0">
                <a:sym typeface="Symbol" pitchFamily="18" charset="2"/>
              </a:rPr>
              <a:t>15</a:t>
            </a:r>
            <a:r>
              <a:rPr lang="en-US" sz="2300" dirty="0" smtClean="0">
                <a:sym typeface="Symbol" pitchFamily="18" charset="2"/>
              </a:rPr>
              <a:t>			-0.3 +(0.9)(-0.0065)(1) = -0.306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 smtClean="0">
                <a:sym typeface="Symbol" pitchFamily="18" charset="2"/>
              </a:rPr>
              <a:t>w</a:t>
            </a:r>
            <a:r>
              <a:rPr lang="en-US" sz="2300" baseline="-25000" dirty="0" smtClean="0">
                <a:sym typeface="Symbol" pitchFamily="18" charset="2"/>
              </a:rPr>
              <a:t>24</a:t>
            </a:r>
            <a:r>
              <a:rPr lang="en-US" sz="2300" dirty="0" smtClean="0">
                <a:sym typeface="Symbol" pitchFamily="18" charset="2"/>
              </a:rPr>
              <a:t>			0.4+ (0.9)(-0.0087)(0)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 smtClean="0">
                <a:sym typeface="Symbol" pitchFamily="18" charset="2"/>
              </a:rPr>
              <a:t>w</a:t>
            </a:r>
            <a:r>
              <a:rPr lang="en-US" sz="2300" baseline="-25000" dirty="0" smtClean="0">
                <a:sym typeface="Symbol" pitchFamily="18" charset="2"/>
              </a:rPr>
              <a:t>25</a:t>
            </a:r>
            <a:r>
              <a:rPr lang="en-US" sz="2300" dirty="0" smtClean="0">
                <a:sym typeface="Symbol" pitchFamily="18" charset="2"/>
              </a:rPr>
              <a:t>			0.1+ (0.9)(-0.0065)(0) = 0.1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 smtClean="0">
                <a:sym typeface="Symbol" pitchFamily="18" charset="2"/>
              </a:rPr>
              <a:t>w</a:t>
            </a:r>
            <a:r>
              <a:rPr lang="en-US" sz="2300" baseline="-25000" dirty="0" smtClean="0">
                <a:sym typeface="Symbol" pitchFamily="18" charset="2"/>
              </a:rPr>
              <a:t>34</a:t>
            </a:r>
            <a:r>
              <a:rPr lang="en-US" sz="2300" dirty="0" smtClean="0">
                <a:sym typeface="Symbol" pitchFamily="18" charset="2"/>
              </a:rPr>
              <a:t>			-0.5+ (0.9)(-0.0087)(1) = -0.508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 smtClean="0">
                <a:sym typeface="Symbol" pitchFamily="18" charset="2"/>
              </a:rPr>
              <a:t>w</a:t>
            </a:r>
            <a:r>
              <a:rPr lang="en-US" sz="2300" baseline="-25000" dirty="0" smtClean="0">
                <a:sym typeface="Symbol" pitchFamily="18" charset="2"/>
              </a:rPr>
              <a:t>35</a:t>
            </a:r>
            <a:r>
              <a:rPr lang="en-US" sz="2300" dirty="0" smtClean="0">
                <a:sym typeface="Symbol" pitchFamily="18" charset="2"/>
              </a:rPr>
              <a:t>			0.2 + (0.9)(-0.0065)(1) = 0.194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ym typeface="Symbol" pitchFamily="18" charset="2"/>
              </a:rPr>
              <a:t></a:t>
            </a:r>
            <a:r>
              <a:rPr lang="en-US" sz="2300" baseline="-25000" dirty="0" smtClean="0">
                <a:sym typeface="Symbol" pitchFamily="18" charset="2"/>
              </a:rPr>
              <a:t>6</a:t>
            </a:r>
            <a:r>
              <a:rPr lang="en-US" sz="2300" dirty="0" smtClean="0">
                <a:sym typeface="Symbol" pitchFamily="18" charset="2"/>
              </a:rPr>
              <a:t>			              0.1 + (0.9)(0.1311) = 0.218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ym typeface="Symbol" pitchFamily="18" charset="2"/>
              </a:rPr>
              <a:t></a:t>
            </a:r>
            <a:r>
              <a:rPr lang="en-US" sz="2300" baseline="-25000" dirty="0" smtClean="0">
                <a:sym typeface="Symbol" pitchFamily="18" charset="2"/>
              </a:rPr>
              <a:t>5</a:t>
            </a:r>
            <a:r>
              <a:rPr lang="en-US" sz="2300" dirty="0" smtClean="0">
                <a:sym typeface="Symbol" pitchFamily="18" charset="2"/>
              </a:rPr>
              <a:t>			               0.2 + (0.9)(-0.0065)=0.194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ym typeface="Symbol" pitchFamily="18" charset="2"/>
              </a:rPr>
              <a:t></a:t>
            </a:r>
            <a:r>
              <a:rPr lang="en-US" sz="2300" baseline="-25000" dirty="0" smtClean="0">
                <a:sym typeface="Symbol" pitchFamily="18" charset="2"/>
              </a:rPr>
              <a:t>4</a:t>
            </a:r>
            <a:r>
              <a:rPr lang="en-US" sz="2300" dirty="0" smtClean="0">
                <a:sym typeface="Symbol" pitchFamily="18" charset="2"/>
              </a:rPr>
              <a:t>			              -0.4 +(0.9)(-0.0087) = -0.408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1000" dirty="0" smtClean="0">
                <a:sym typeface="Symbol" pitchFamily="18" charset="2"/>
              </a:rPr>
              <a:t>				</a:t>
            </a:r>
            <a:r>
              <a:rPr lang="en-US" sz="1000" b="1" i="1" dirty="0" smtClean="0">
                <a:sym typeface="Symbol" pitchFamily="18" charset="2"/>
              </a:rPr>
              <a:t> </a:t>
            </a:r>
            <a:endParaRPr lang="en-US" sz="1000" dirty="0" smtClean="0">
              <a:sym typeface="Symbol" pitchFamily="18" charset="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99537" cy="5472112"/>
          </a:xfrm>
        </p:spPr>
        <p:txBody>
          <a:bodyPr/>
          <a:lstStyle/>
          <a:p>
            <a:r>
              <a:rPr lang="en-US" dirty="0" smtClean="0"/>
              <a:t>The old error was 0.526 [ ( Target</a:t>
            </a:r>
            <a:r>
              <a:rPr lang="en-US" baseline="-25000" dirty="0" smtClean="0"/>
              <a:t>j </a:t>
            </a:r>
            <a:r>
              <a:rPr lang="en-US" dirty="0" smtClean="0"/>
              <a:t> -  Output</a:t>
            </a:r>
            <a:r>
              <a:rPr lang="en-US" baseline="-25000" dirty="0" smtClean="0"/>
              <a:t>j</a:t>
            </a:r>
            <a:r>
              <a:rPr lang="en-US" dirty="0" smtClean="0"/>
              <a:t> )= 1- 0.474]</a:t>
            </a:r>
          </a:p>
          <a:p>
            <a:endParaRPr lang="en-US" dirty="0" smtClean="0"/>
          </a:p>
          <a:p>
            <a:r>
              <a:rPr lang="en-US" dirty="0" smtClean="0"/>
              <a:t>After adjusting weight the new error is 0.515.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Therefore error has reduced.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Recurrent Network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15400" cy="5105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pitchFamily="34" charset="0"/>
              <a:buChar char="●"/>
            </a:pPr>
            <a:r>
              <a:rPr lang="en-US" sz="2400" b="1" dirty="0" smtClean="0"/>
              <a:t>FFNN</a:t>
            </a:r>
            <a:r>
              <a:rPr lang="en-US" sz="2400" dirty="0" smtClean="0"/>
              <a:t> is acyclic where data passes from input to the output nodes   and not vice versa.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pitchFamily="34" charset="0"/>
              <a:buChar char="−"/>
            </a:pPr>
            <a:r>
              <a:rPr lang="en-US" sz="2000" dirty="0" smtClean="0"/>
              <a:t>Once the FFNN is trained, its state is fixed and does not alter as new data is    presented to it. It does not have memory.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pitchFamily="34" charset="0"/>
              <a:buChar char="●"/>
            </a:pPr>
            <a:r>
              <a:rPr lang="en-US" sz="2400" b="1" dirty="0" smtClean="0"/>
              <a:t>Recurrent network</a:t>
            </a:r>
            <a:r>
              <a:rPr lang="en-US" sz="2400" dirty="0" smtClean="0"/>
              <a:t> can have connections that go backward from   output to input nodes and models dynamic systems.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pitchFamily="34" charset="0"/>
              <a:buChar char="−"/>
            </a:pPr>
            <a:r>
              <a:rPr lang="en-US" sz="2000" dirty="0" smtClean="0"/>
              <a:t>In this way, a recurrent network’s internal state can be altered as sets of input data are presented. It can be said to have memory.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pitchFamily="34" charset="0"/>
              <a:buChar char="−"/>
            </a:pPr>
            <a:r>
              <a:rPr lang="en-US" sz="2000" dirty="0" smtClean="0"/>
              <a:t>It is useful in solving problems where the solution depends not just on the       current inputs but on all previous inputs.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pitchFamily="34" charset="0"/>
              <a:buChar char="●"/>
            </a:pPr>
            <a:r>
              <a:rPr lang="en-US" sz="2400" dirty="0" smtClean="0"/>
              <a:t>Applications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pitchFamily="34" charset="0"/>
              <a:buChar char="−"/>
            </a:pPr>
            <a:r>
              <a:rPr lang="en-US" sz="2000" dirty="0" smtClean="0"/>
              <a:t>predict stock market price, </a:t>
            </a:r>
          </a:p>
          <a:p>
            <a:pPr lvl="1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Arial" pitchFamily="34" charset="0"/>
              <a:buChar char="−"/>
            </a:pPr>
            <a:r>
              <a:rPr lang="en-US" sz="2000" dirty="0" smtClean="0"/>
              <a:t>weather forecast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76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Arial" pitchFamily="34" charset="0"/>
              <a:buChar char="●"/>
            </a:pPr>
            <a:r>
              <a:rPr lang="en-US" sz="2400" smtClean="0"/>
              <a:t>Recurrent Network with </a:t>
            </a:r>
            <a:r>
              <a:rPr lang="en-US" sz="2400" b="1" i="1" smtClean="0">
                <a:solidFill>
                  <a:srgbClr val="996600"/>
                </a:solidFill>
              </a:rPr>
              <a:t>hidden neuron</a:t>
            </a:r>
            <a:r>
              <a:rPr lang="en-US" sz="2400" smtClean="0"/>
              <a:t>: unit delay operator </a:t>
            </a:r>
            <a:r>
              <a:rPr lang="en-US" sz="2400" i="1" smtClean="0">
                <a:solidFill>
                  <a:srgbClr val="0000FF"/>
                </a:solidFill>
              </a:rPr>
              <a:t>d </a:t>
            </a:r>
            <a:r>
              <a:rPr lang="en-US" sz="2400" i="1" baseline="30000" smtClean="0">
                <a:solidFill>
                  <a:srgbClr val="0000FF"/>
                </a:solidFill>
              </a:rPr>
              <a:t> </a:t>
            </a:r>
            <a:r>
              <a:rPr lang="en-US" sz="2400" smtClean="0"/>
              <a:t>is used to model a dynamic system</a:t>
            </a:r>
            <a:endParaRPr lang="en-US" sz="2400" b="1" i="1" baseline="3000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609600" y="-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2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124200"/>
            <a:ext cx="6477000" cy="2743200"/>
            <a:chOff x="1104" y="1632"/>
            <a:chExt cx="4080" cy="2160"/>
          </a:xfrm>
        </p:grpSpPr>
        <p:sp>
          <p:nvSpPr>
            <p:cNvPr id="52234" name="Oval 6"/>
            <p:cNvSpPr>
              <a:spLocks noChangeArrowheads="1"/>
            </p:cNvSpPr>
            <p:nvPr/>
          </p:nvSpPr>
          <p:spPr bwMode="auto">
            <a:xfrm>
              <a:off x="3744" y="3120"/>
              <a:ext cx="240" cy="24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240" cy="24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Oval 8"/>
            <p:cNvSpPr>
              <a:spLocks noChangeArrowheads="1"/>
            </p:cNvSpPr>
            <p:nvPr/>
          </p:nvSpPr>
          <p:spPr bwMode="auto">
            <a:xfrm>
              <a:off x="3744" y="2352"/>
              <a:ext cx="240" cy="240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Rectangle 9"/>
            <p:cNvSpPr>
              <a:spLocks noChangeArrowheads="1"/>
            </p:cNvSpPr>
            <p:nvPr/>
          </p:nvSpPr>
          <p:spPr bwMode="auto">
            <a:xfrm>
              <a:off x="2544" y="3648"/>
              <a:ext cx="14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Rectangle 10"/>
            <p:cNvSpPr>
              <a:spLocks noChangeArrowheads="1"/>
            </p:cNvSpPr>
            <p:nvPr/>
          </p:nvSpPr>
          <p:spPr bwMode="auto">
            <a:xfrm>
              <a:off x="2544" y="1680"/>
              <a:ext cx="14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Rectangle 11"/>
            <p:cNvSpPr>
              <a:spLocks noChangeArrowheads="1"/>
            </p:cNvSpPr>
            <p:nvPr/>
          </p:nvSpPr>
          <p:spPr bwMode="auto">
            <a:xfrm>
              <a:off x="2544" y="2400"/>
              <a:ext cx="14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Rectangle 12"/>
            <p:cNvSpPr>
              <a:spLocks noChangeArrowheads="1"/>
            </p:cNvSpPr>
            <p:nvPr/>
          </p:nvSpPr>
          <p:spPr bwMode="auto">
            <a:xfrm>
              <a:off x="2544" y="3168"/>
              <a:ext cx="14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Text Box 13"/>
            <p:cNvSpPr txBox="1">
              <a:spLocks noChangeArrowheads="1"/>
            </p:cNvSpPr>
            <p:nvPr/>
          </p:nvSpPr>
          <p:spPr bwMode="auto">
            <a:xfrm>
              <a:off x="1104" y="1632"/>
              <a:ext cx="204" cy="3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sz="2000" b="1" i="1" baseline="30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2242" name="Text Box 14"/>
            <p:cNvSpPr txBox="1">
              <a:spLocks noChangeArrowheads="1"/>
            </p:cNvSpPr>
            <p:nvPr/>
          </p:nvSpPr>
          <p:spPr bwMode="auto">
            <a:xfrm>
              <a:off x="1104" y="2352"/>
              <a:ext cx="204" cy="3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sz="2000" b="1" i="1" baseline="30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2243" name="Text Box 15"/>
            <p:cNvSpPr txBox="1">
              <a:spLocks noChangeArrowheads="1"/>
            </p:cNvSpPr>
            <p:nvPr/>
          </p:nvSpPr>
          <p:spPr bwMode="auto">
            <a:xfrm>
              <a:off x="1104" y="3120"/>
              <a:ext cx="204" cy="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sz="2000" b="1" i="1" baseline="30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cxnSp>
          <p:nvCxnSpPr>
            <p:cNvPr id="52244" name="AutoShape 16"/>
            <p:cNvCxnSpPr>
              <a:cxnSpLocks noChangeShapeType="1"/>
              <a:stCxn id="52236" idx="6"/>
              <a:endCxn id="52242" idx="1"/>
            </p:cNvCxnSpPr>
            <p:nvPr/>
          </p:nvCxnSpPr>
          <p:spPr bwMode="auto">
            <a:xfrm flipH="1">
              <a:off x="1104" y="2472"/>
              <a:ext cx="2880" cy="9"/>
            </a:xfrm>
            <a:prstGeom prst="bentConnector5">
              <a:avLst>
                <a:gd name="adj1" fmla="val -15662"/>
                <a:gd name="adj2" fmla="val -13611116"/>
                <a:gd name="adj3" fmla="val 1122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245" name="AutoShape 17"/>
            <p:cNvCxnSpPr>
              <a:cxnSpLocks noChangeShapeType="1"/>
              <a:stCxn id="52235" idx="6"/>
              <a:endCxn id="52241" idx="1"/>
            </p:cNvCxnSpPr>
            <p:nvPr/>
          </p:nvCxnSpPr>
          <p:spPr bwMode="auto">
            <a:xfrm flipH="1">
              <a:off x="1104" y="1752"/>
              <a:ext cx="2880" cy="9"/>
            </a:xfrm>
            <a:prstGeom prst="bentConnector5">
              <a:avLst>
                <a:gd name="adj1" fmla="val -5000"/>
                <a:gd name="adj2" fmla="val -3488894"/>
                <a:gd name="adj3" fmla="val 10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246" name="AutoShape 18"/>
            <p:cNvCxnSpPr>
              <a:cxnSpLocks noChangeShapeType="1"/>
              <a:stCxn id="52238" idx="3"/>
              <a:endCxn id="52235" idx="2"/>
            </p:cNvCxnSpPr>
            <p:nvPr/>
          </p:nvCxnSpPr>
          <p:spPr bwMode="auto">
            <a:xfrm>
              <a:off x="2688" y="1752"/>
              <a:ext cx="10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47" name="AutoShape 19"/>
            <p:cNvCxnSpPr>
              <a:cxnSpLocks noChangeShapeType="1"/>
              <a:stCxn id="52239" idx="3"/>
              <a:endCxn id="52236" idx="2"/>
            </p:cNvCxnSpPr>
            <p:nvPr/>
          </p:nvCxnSpPr>
          <p:spPr bwMode="auto">
            <a:xfrm>
              <a:off x="2688" y="2472"/>
              <a:ext cx="10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48" name="AutoShape 20"/>
            <p:cNvCxnSpPr>
              <a:cxnSpLocks noChangeShapeType="1"/>
              <a:stCxn id="52240" idx="3"/>
              <a:endCxn id="52234" idx="2"/>
            </p:cNvCxnSpPr>
            <p:nvPr/>
          </p:nvCxnSpPr>
          <p:spPr bwMode="auto">
            <a:xfrm>
              <a:off x="2688" y="3240"/>
              <a:ext cx="10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49" name="AutoShape 21"/>
            <p:cNvCxnSpPr>
              <a:cxnSpLocks noChangeShapeType="1"/>
              <a:stCxn id="52237" idx="3"/>
              <a:endCxn id="52234" idx="3"/>
            </p:cNvCxnSpPr>
            <p:nvPr/>
          </p:nvCxnSpPr>
          <p:spPr bwMode="auto">
            <a:xfrm flipV="1">
              <a:off x="2688" y="3325"/>
              <a:ext cx="1091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0" name="AutoShape 22"/>
            <p:cNvCxnSpPr>
              <a:cxnSpLocks noChangeShapeType="1"/>
              <a:stCxn id="52237" idx="3"/>
              <a:endCxn id="52236" idx="4"/>
            </p:cNvCxnSpPr>
            <p:nvPr/>
          </p:nvCxnSpPr>
          <p:spPr bwMode="auto">
            <a:xfrm flipV="1">
              <a:off x="2688" y="2592"/>
              <a:ext cx="1176" cy="11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1" name="AutoShape 23"/>
            <p:cNvCxnSpPr>
              <a:cxnSpLocks noChangeShapeType="1"/>
              <a:stCxn id="52237" idx="3"/>
              <a:endCxn id="52235" idx="4"/>
            </p:cNvCxnSpPr>
            <p:nvPr/>
          </p:nvCxnSpPr>
          <p:spPr bwMode="auto">
            <a:xfrm flipV="1">
              <a:off x="2688" y="1872"/>
              <a:ext cx="1176" cy="18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2" name="AutoShape 24"/>
            <p:cNvCxnSpPr>
              <a:cxnSpLocks noChangeShapeType="1"/>
              <a:stCxn id="52240" idx="3"/>
              <a:endCxn id="52236" idx="3"/>
            </p:cNvCxnSpPr>
            <p:nvPr/>
          </p:nvCxnSpPr>
          <p:spPr bwMode="auto">
            <a:xfrm flipV="1">
              <a:off x="2688" y="2557"/>
              <a:ext cx="1091" cy="6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3" name="AutoShape 25"/>
            <p:cNvCxnSpPr>
              <a:cxnSpLocks noChangeShapeType="1"/>
              <a:stCxn id="52240" idx="3"/>
              <a:endCxn id="52235" idx="3"/>
            </p:cNvCxnSpPr>
            <p:nvPr/>
          </p:nvCxnSpPr>
          <p:spPr bwMode="auto">
            <a:xfrm flipV="1">
              <a:off x="2688" y="1837"/>
              <a:ext cx="1091" cy="14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4" name="AutoShape 26"/>
            <p:cNvCxnSpPr>
              <a:cxnSpLocks noChangeShapeType="1"/>
              <a:stCxn id="52239" idx="3"/>
              <a:endCxn id="52234" idx="1"/>
            </p:cNvCxnSpPr>
            <p:nvPr/>
          </p:nvCxnSpPr>
          <p:spPr bwMode="auto">
            <a:xfrm>
              <a:off x="2688" y="2472"/>
              <a:ext cx="1091" cy="6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5" name="AutoShape 27"/>
            <p:cNvCxnSpPr>
              <a:cxnSpLocks noChangeShapeType="1"/>
              <a:stCxn id="52239" idx="3"/>
              <a:endCxn id="52235" idx="3"/>
            </p:cNvCxnSpPr>
            <p:nvPr/>
          </p:nvCxnSpPr>
          <p:spPr bwMode="auto">
            <a:xfrm flipV="1">
              <a:off x="2688" y="1837"/>
              <a:ext cx="1091" cy="6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6" name="AutoShape 28"/>
            <p:cNvCxnSpPr>
              <a:cxnSpLocks noChangeShapeType="1"/>
              <a:stCxn id="52238" idx="3"/>
              <a:endCxn id="52236" idx="1"/>
            </p:cNvCxnSpPr>
            <p:nvPr/>
          </p:nvCxnSpPr>
          <p:spPr bwMode="auto">
            <a:xfrm>
              <a:off x="2688" y="1752"/>
              <a:ext cx="1091" cy="6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7" name="AutoShape 29"/>
            <p:cNvCxnSpPr>
              <a:cxnSpLocks noChangeShapeType="1"/>
              <a:stCxn id="52238" idx="3"/>
              <a:endCxn id="52234" idx="0"/>
            </p:cNvCxnSpPr>
            <p:nvPr/>
          </p:nvCxnSpPr>
          <p:spPr bwMode="auto">
            <a:xfrm>
              <a:off x="2688" y="1752"/>
              <a:ext cx="1176" cy="1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8" name="AutoShape 30"/>
            <p:cNvCxnSpPr>
              <a:cxnSpLocks noChangeShapeType="1"/>
              <a:stCxn id="52241" idx="3"/>
              <a:endCxn id="52238" idx="1"/>
            </p:cNvCxnSpPr>
            <p:nvPr/>
          </p:nvCxnSpPr>
          <p:spPr bwMode="auto">
            <a:xfrm flipV="1">
              <a:off x="1401" y="1752"/>
              <a:ext cx="1143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59" name="AutoShape 31"/>
            <p:cNvCxnSpPr>
              <a:cxnSpLocks noChangeShapeType="1"/>
              <a:stCxn id="52242" idx="3"/>
              <a:endCxn id="52239" idx="1"/>
            </p:cNvCxnSpPr>
            <p:nvPr/>
          </p:nvCxnSpPr>
          <p:spPr bwMode="auto">
            <a:xfrm flipV="1">
              <a:off x="1401" y="2472"/>
              <a:ext cx="1143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60" name="AutoShape 32"/>
            <p:cNvCxnSpPr>
              <a:cxnSpLocks noChangeShapeType="1"/>
              <a:stCxn id="52243" idx="3"/>
              <a:endCxn id="52240" idx="1"/>
            </p:cNvCxnSpPr>
            <p:nvPr/>
          </p:nvCxnSpPr>
          <p:spPr bwMode="auto">
            <a:xfrm flipV="1">
              <a:off x="1401" y="3240"/>
              <a:ext cx="1143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261" name="AutoShape 33"/>
            <p:cNvCxnSpPr>
              <a:cxnSpLocks noChangeShapeType="1"/>
              <a:stCxn id="52234" idx="6"/>
              <a:endCxn id="52243" idx="1"/>
            </p:cNvCxnSpPr>
            <p:nvPr/>
          </p:nvCxnSpPr>
          <p:spPr bwMode="auto">
            <a:xfrm flipH="1">
              <a:off x="1104" y="3240"/>
              <a:ext cx="2880" cy="9"/>
            </a:xfrm>
            <a:prstGeom prst="bentConnector5">
              <a:avLst>
                <a:gd name="adj1" fmla="val -5000"/>
                <a:gd name="adj2" fmla="val 7099995"/>
                <a:gd name="adj3" fmla="val 10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52262" name="Line 34"/>
            <p:cNvSpPr>
              <a:spLocks noChangeShapeType="1"/>
            </p:cNvSpPr>
            <p:nvPr/>
          </p:nvSpPr>
          <p:spPr bwMode="auto">
            <a:xfrm>
              <a:off x="4128" y="172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3" name="Line 35"/>
            <p:cNvSpPr>
              <a:spLocks noChangeShapeType="1"/>
            </p:cNvSpPr>
            <p:nvPr/>
          </p:nvSpPr>
          <p:spPr bwMode="auto">
            <a:xfrm>
              <a:off x="4128" y="326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29" name="Rectangle 3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685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sz="4000" dirty="0" smtClean="0"/>
              <a:t>Recurrent Network Architecture</a:t>
            </a:r>
          </a:p>
        </p:txBody>
      </p:sp>
      <p:sp>
        <p:nvSpPr>
          <p:cNvPr id="52230" name="Rectangle 37"/>
          <p:cNvSpPr>
            <a:spLocks noChangeArrowheads="1"/>
          </p:cNvSpPr>
          <p:nvPr/>
        </p:nvSpPr>
        <p:spPr bwMode="auto">
          <a:xfrm>
            <a:off x="7391400" y="37338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38"/>
          <p:cNvSpPr txBox="1">
            <a:spLocks noChangeArrowheads="1"/>
          </p:cNvSpPr>
          <p:nvPr/>
        </p:nvSpPr>
        <p:spPr bwMode="auto">
          <a:xfrm>
            <a:off x="7848600" y="3733800"/>
            <a:ext cx="106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input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hidden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output</a:t>
            </a:r>
          </a:p>
        </p:txBody>
      </p:sp>
      <p:sp>
        <p:nvSpPr>
          <p:cNvPr id="52232" name="Oval 39"/>
          <p:cNvSpPr>
            <a:spLocks noChangeArrowheads="1"/>
          </p:cNvSpPr>
          <p:nvPr/>
        </p:nvSpPr>
        <p:spPr bwMode="auto">
          <a:xfrm>
            <a:off x="7391400" y="4038600"/>
            <a:ext cx="304800" cy="304800"/>
          </a:xfrm>
          <a:prstGeom prst="ellipse">
            <a:avLst/>
          </a:pr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Oval 40"/>
          <p:cNvSpPr>
            <a:spLocks noChangeArrowheads="1"/>
          </p:cNvSpPr>
          <p:nvPr/>
        </p:nvSpPr>
        <p:spPr bwMode="auto">
          <a:xfrm>
            <a:off x="7391400" y="4419600"/>
            <a:ext cx="304800" cy="3048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 Bayesian Belief Network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066800"/>
            <a:ext cx="8077200" cy="5334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A Bayesian belief network is made up of:</a:t>
            </a:r>
          </a:p>
        </p:txBody>
      </p:sp>
      <p:graphicFrame>
        <p:nvGraphicFramePr>
          <p:cNvPr id="862217" name="Group 9"/>
          <p:cNvGraphicFramePr>
            <a:graphicFrameLocks noGrp="1"/>
          </p:cNvGraphicFramePr>
          <p:nvPr/>
        </p:nvGraphicFramePr>
        <p:xfrm>
          <a:off x="457200" y="47244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6" name="Oval 89"/>
          <p:cNvSpPr>
            <a:spLocks noChangeArrowheads="1"/>
          </p:cNvSpPr>
          <p:nvPr/>
        </p:nvSpPr>
        <p:spPr bwMode="auto">
          <a:xfrm>
            <a:off x="4572000" y="1752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2547" name="Oval 90"/>
          <p:cNvSpPr>
            <a:spLocks noChangeArrowheads="1"/>
          </p:cNvSpPr>
          <p:nvPr/>
        </p:nvSpPr>
        <p:spPr bwMode="auto">
          <a:xfrm>
            <a:off x="4572000" y="2667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2548" name="Oval 91"/>
          <p:cNvSpPr>
            <a:spLocks noChangeArrowheads="1"/>
          </p:cNvSpPr>
          <p:nvPr/>
        </p:nvSpPr>
        <p:spPr bwMode="auto">
          <a:xfrm>
            <a:off x="4038600" y="3505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2549" name="Oval 92"/>
          <p:cNvSpPr>
            <a:spLocks noChangeArrowheads="1"/>
          </p:cNvSpPr>
          <p:nvPr/>
        </p:nvSpPr>
        <p:spPr bwMode="auto">
          <a:xfrm>
            <a:off x="5181600" y="3505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22550" name="AutoShape 93"/>
          <p:cNvCxnSpPr>
            <a:cxnSpLocks noChangeShapeType="1"/>
            <a:stCxn id="22546" idx="4"/>
            <a:endCxn id="22547" idx="0"/>
          </p:cNvCxnSpPr>
          <p:nvPr/>
        </p:nvCxnSpPr>
        <p:spPr bwMode="auto">
          <a:xfrm>
            <a:off x="4838700" y="2286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1" name="AutoShape 94"/>
          <p:cNvCxnSpPr>
            <a:cxnSpLocks noChangeShapeType="1"/>
            <a:stCxn id="22547" idx="3"/>
            <a:endCxn id="22548" idx="0"/>
          </p:cNvCxnSpPr>
          <p:nvPr/>
        </p:nvCxnSpPr>
        <p:spPr bwMode="auto">
          <a:xfrm flipH="1">
            <a:off x="4305300" y="31226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2" name="AutoShape 95"/>
          <p:cNvCxnSpPr>
            <a:cxnSpLocks noChangeShapeType="1"/>
            <a:stCxn id="22547" idx="5"/>
            <a:endCxn id="22549" idx="0"/>
          </p:cNvCxnSpPr>
          <p:nvPr/>
        </p:nvCxnSpPr>
        <p:spPr bwMode="auto">
          <a:xfrm>
            <a:off x="5027613" y="3122613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862409" name="Group 201"/>
          <p:cNvGraphicFramePr>
            <a:graphicFrameLocks noGrp="1"/>
          </p:cNvGraphicFramePr>
          <p:nvPr/>
        </p:nvGraphicFramePr>
        <p:xfrm>
          <a:off x="1828800" y="45720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2376" name="Group 168"/>
          <p:cNvGraphicFramePr>
            <a:graphicFrameLocks noGrp="1"/>
          </p:cNvGraphicFramePr>
          <p:nvPr/>
        </p:nvGraphicFramePr>
        <p:xfrm>
          <a:off x="6553200" y="46482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2377" name="Group 169"/>
          <p:cNvGraphicFramePr>
            <a:graphicFrameLocks noGrp="1"/>
          </p:cNvGraphicFramePr>
          <p:nvPr/>
        </p:nvGraphicFramePr>
        <p:xfrm>
          <a:off x="4191000" y="46482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31" name="Text Box 202"/>
          <p:cNvSpPr txBox="1">
            <a:spLocks noChangeArrowheads="1"/>
          </p:cNvSpPr>
          <p:nvPr/>
        </p:nvSpPr>
        <p:spPr bwMode="auto">
          <a:xfrm>
            <a:off x="381000" y="1600200"/>
            <a:ext cx="381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A Directed Acyclic Graph</a:t>
            </a:r>
          </a:p>
        </p:txBody>
      </p:sp>
      <p:sp>
        <p:nvSpPr>
          <p:cNvPr id="22632" name="Text Box 203"/>
          <p:cNvSpPr txBox="1">
            <a:spLocks noChangeArrowheads="1"/>
          </p:cNvSpPr>
          <p:nvPr/>
        </p:nvSpPr>
        <p:spPr bwMode="auto">
          <a:xfrm>
            <a:off x="152400" y="4114800"/>
            <a:ext cx="899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2. A set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conditional probability tables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each node in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 Directed Acyclic Graph</a:t>
            </a:r>
          </a:p>
        </p:txBody>
      </p:sp>
      <p:sp>
        <p:nvSpPr>
          <p:cNvPr id="23557" name="Oval 9"/>
          <p:cNvSpPr>
            <a:spLocks noChangeArrowheads="1"/>
          </p:cNvSpPr>
          <p:nvPr/>
        </p:nvSpPr>
        <p:spPr bwMode="auto">
          <a:xfrm>
            <a:off x="4191000" y="2438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3558" name="Oval 10"/>
          <p:cNvSpPr>
            <a:spLocks noChangeArrowheads="1"/>
          </p:cNvSpPr>
          <p:nvPr/>
        </p:nvSpPr>
        <p:spPr bwMode="auto">
          <a:xfrm>
            <a:off x="4191000" y="3352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3559" name="Oval 11"/>
          <p:cNvSpPr>
            <a:spLocks noChangeArrowheads="1"/>
          </p:cNvSpPr>
          <p:nvPr/>
        </p:nvSpPr>
        <p:spPr bwMode="auto">
          <a:xfrm>
            <a:off x="3657600" y="4191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3560" name="Oval 12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23561" name="AutoShape 13"/>
          <p:cNvCxnSpPr>
            <a:cxnSpLocks noChangeShapeType="1"/>
            <a:stCxn id="23557" idx="4"/>
            <a:endCxn id="23558" idx="0"/>
          </p:cNvCxnSpPr>
          <p:nvPr/>
        </p:nvCxnSpPr>
        <p:spPr bwMode="auto">
          <a:xfrm>
            <a:off x="4457700" y="2971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2" name="AutoShape 14"/>
          <p:cNvCxnSpPr>
            <a:cxnSpLocks noChangeShapeType="1"/>
            <a:stCxn id="23558" idx="3"/>
            <a:endCxn id="23559" idx="0"/>
          </p:cNvCxnSpPr>
          <p:nvPr/>
        </p:nvCxnSpPr>
        <p:spPr bwMode="auto">
          <a:xfrm flipH="1">
            <a:off x="3924300" y="38084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3" name="AutoShape 15"/>
          <p:cNvCxnSpPr>
            <a:cxnSpLocks noChangeShapeType="1"/>
            <a:stCxn id="23558" idx="5"/>
            <a:endCxn id="23560" idx="0"/>
          </p:cNvCxnSpPr>
          <p:nvPr/>
        </p:nvCxnSpPr>
        <p:spPr bwMode="auto">
          <a:xfrm>
            <a:off x="4646613" y="3808413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381000" y="1371600"/>
            <a:ext cx="3581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node in the graph is a random variable</a:t>
            </a:r>
          </a:p>
        </p:txBody>
      </p:sp>
      <p:sp>
        <p:nvSpPr>
          <p:cNvPr id="23565" name="Text Box 17"/>
          <p:cNvSpPr txBox="1">
            <a:spLocks noChangeArrowheads="1"/>
          </p:cNvSpPr>
          <p:nvPr/>
        </p:nvSpPr>
        <p:spPr bwMode="auto">
          <a:xfrm>
            <a:off x="5105400" y="1371600"/>
            <a:ext cx="3810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parent of another node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 there is an arrow from node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node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parent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304800" y="4953000"/>
            <a:ext cx="35814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Informally, an arrow from node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node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direct influence on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567" name="Line 20"/>
          <p:cNvSpPr>
            <a:spLocks noChangeShapeType="1"/>
          </p:cNvSpPr>
          <p:nvPr/>
        </p:nvSpPr>
        <p:spPr bwMode="auto">
          <a:xfrm>
            <a:off x="3505200" y="22098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Line 21"/>
          <p:cNvSpPr>
            <a:spLocks noChangeShapeType="1"/>
          </p:cNvSpPr>
          <p:nvPr/>
        </p:nvSpPr>
        <p:spPr bwMode="auto">
          <a:xfrm flipH="1">
            <a:off x="4648200" y="28956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22"/>
          <p:cNvSpPr>
            <a:spLocks noChangeShapeType="1"/>
          </p:cNvSpPr>
          <p:nvPr/>
        </p:nvSpPr>
        <p:spPr bwMode="auto">
          <a:xfrm flipV="1">
            <a:off x="2438400" y="3962400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 Set of Tables for Each Node</a:t>
            </a:r>
          </a:p>
        </p:txBody>
      </p:sp>
      <p:sp>
        <p:nvSpPr>
          <p:cNvPr id="24579" name="Text Box 88"/>
          <p:cNvSpPr txBox="1">
            <a:spLocks noChangeArrowheads="1"/>
          </p:cNvSpPr>
          <p:nvPr/>
        </p:nvSpPr>
        <p:spPr bwMode="auto">
          <a:xfrm>
            <a:off x="5257800" y="1066800"/>
            <a:ext cx="38862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node 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-25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has a conditional probability distribution P(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-25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| Parents(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-25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)) that quantifies the effect of the parents on the node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parameters are the probabilities in these conditional probability tables (CPTs)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381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2743200" y="10668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304800" y="30480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4800600" y="45720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72" name="Oval 207"/>
          <p:cNvSpPr>
            <a:spLocks noChangeArrowheads="1"/>
          </p:cNvSpPr>
          <p:nvPr/>
        </p:nvSpPr>
        <p:spPr bwMode="auto">
          <a:xfrm>
            <a:off x="2819400" y="3581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673" name="Oval 208"/>
          <p:cNvSpPr>
            <a:spLocks noChangeArrowheads="1"/>
          </p:cNvSpPr>
          <p:nvPr/>
        </p:nvSpPr>
        <p:spPr bwMode="auto">
          <a:xfrm>
            <a:off x="2819400" y="4495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674" name="Oval 209"/>
          <p:cNvSpPr>
            <a:spLocks noChangeArrowheads="1"/>
          </p:cNvSpPr>
          <p:nvPr/>
        </p:nvSpPr>
        <p:spPr bwMode="auto">
          <a:xfrm>
            <a:off x="2286000" y="5334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675" name="Oval 210"/>
          <p:cNvSpPr>
            <a:spLocks noChangeArrowheads="1"/>
          </p:cNvSpPr>
          <p:nvPr/>
        </p:nvSpPr>
        <p:spPr bwMode="auto">
          <a:xfrm>
            <a:off x="3429000" y="5334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24676" name="AutoShape 211"/>
          <p:cNvCxnSpPr>
            <a:cxnSpLocks noChangeShapeType="1"/>
            <a:stCxn id="24672" idx="4"/>
            <a:endCxn id="24673" idx="0"/>
          </p:cNvCxnSpPr>
          <p:nvPr/>
        </p:nvCxnSpPr>
        <p:spPr bwMode="auto">
          <a:xfrm>
            <a:off x="3086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77" name="AutoShape 212"/>
          <p:cNvCxnSpPr>
            <a:cxnSpLocks noChangeShapeType="1"/>
            <a:stCxn id="24673" idx="3"/>
            <a:endCxn id="24674" idx="0"/>
          </p:cNvCxnSpPr>
          <p:nvPr/>
        </p:nvCxnSpPr>
        <p:spPr bwMode="auto">
          <a:xfrm flipH="1">
            <a:off x="2552700" y="49514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78" name="AutoShape 213"/>
          <p:cNvCxnSpPr>
            <a:cxnSpLocks noChangeShapeType="1"/>
            <a:stCxn id="24673" idx="5"/>
            <a:endCxn id="24675" idx="0"/>
          </p:cNvCxnSpPr>
          <p:nvPr/>
        </p:nvCxnSpPr>
        <p:spPr bwMode="auto">
          <a:xfrm>
            <a:off x="3275013" y="4951413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79" name="Line 214"/>
          <p:cNvSpPr>
            <a:spLocks noChangeShapeType="1"/>
          </p:cNvSpPr>
          <p:nvPr/>
        </p:nvSpPr>
        <p:spPr bwMode="auto">
          <a:xfrm>
            <a:off x="1676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80" name="Line 215"/>
          <p:cNvSpPr>
            <a:spLocks noChangeShapeType="1"/>
          </p:cNvSpPr>
          <p:nvPr/>
        </p:nvSpPr>
        <p:spPr bwMode="auto">
          <a:xfrm flipH="1">
            <a:off x="3352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81" name="Line 216"/>
          <p:cNvSpPr>
            <a:spLocks noChangeShapeType="1"/>
          </p:cNvSpPr>
          <p:nvPr/>
        </p:nvSpPr>
        <p:spPr bwMode="auto">
          <a:xfrm flipH="1">
            <a:off x="4038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82" name="Line 217"/>
          <p:cNvSpPr>
            <a:spLocks noChangeShapeType="1"/>
          </p:cNvSpPr>
          <p:nvPr/>
        </p:nvSpPr>
        <p:spPr bwMode="auto">
          <a:xfrm>
            <a:off x="1600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        A Set of Tables for Each Node (Cont…..)</a:t>
            </a:r>
          </a:p>
        </p:txBody>
      </p:sp>
      <p:sp>
        <p:nvSpPr>
          <p:cNvPr id="25605" name="Text Box 55"/>
          <p:cNvSpPr txBox="1">
            <a:spLocks noChangeArrowheads="1"/>
          </p:cNvSpPr>
          <p:nvPr/>
        </p:nvSpPr>
        <p:spPr bwMode="auto">
          <a:xfrm>
            <a:off x="228600" y="121920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Probability Distribution for C given B</a:t>
            </a:r>
          </a:p>
        </p:txBody>
      </p:sp>
      <p:sp>
        <p:nvSpPr>
          <p:cNvPr id="25606" name="AutoShape 56"/>
          <p:cNvSpPr>
            <a:spLocks/>
          </p:cNvSpPr>
          <p:nvPr/>
        </p:nvSpPr>
        <p:spPr bwMode="auto">
          <a:xfrm>
            <a:off x="2895600" y="2667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6364" name="Group 60"/>
          <p:cNvGraphicFramePr>
            <a:graphicFrameLocks noGrp="1"/>
          </p:cNvGraphicFramePr>
          <p:nvPr/>
        </p:nvGraphicFramePr>
        <p:xfrm>
          <a:off x="685800" y="22860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0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4" name="Text Box 86"/>
          <p:cNvSpPr txBox="1">
            <a:spLocks noChangeArrowheads="1"/>
          </p:cNvSpPr>
          <p:nvPr/>
        </p:nvSpPr>
        <p:spPr bwMode="auto">
          <a:xfrm>
            <a:off x="3505200" y="3581400"/>
            <a:ext cx="5486400" cy="132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 a given combination of values of the parents (B in this example), the entries for P(C=true | B) and P(C=false | B) must add up to 1 </a:t>
            </a: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P(C=true | B=false) + P(C=false |B=false )=1</a:t>
            </a:r>
          </a:p>
        </p:txBody>
      </p:sp>
      <p:sp>
        <p:nvSpPr>
          <p:cNvPr id="25635" name="Line 88"/>
          <p:cNvSpPr>
            <a:spLocks noChangeShapeType="1"/>
          </p:cNvSpPr>
          <p:nvPr/>
        </p:nvSpPr>
        <p:spPr bwMode="auto">
          <a:xfrm flipH="1" flipV="1">
            <a:off x="3124200" y="3048000"/>
            <a:ext cx="3810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Neural Networks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3999" cy="5472112"/>
          </a:xfrm>
        </p:spPr>
        <p:txBody>
          <a:bodyPr/>
          <a:lstStyle/>
          <a:p>
            <a:pPr algn="just"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Artificial neural network (ANN) is a machine learning approach that models human brain and consists of a number of artificial neurons.</a:t>
            </a:r>
          </a:p>
          <a:p>
            <a:pPr algn="just"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Neuron in ANNs tend to have fewer connections than biological </a:t>
            </a:r>
          </a:p>
          <a:p>
            <a:pPr algn="just" eaLnBrk="1" hangingPunct="1">
              <a:buClr>
                <a:schemeClr val="tx1"/>
              </a:buClr>
              <a:buSzTx/>
              <a:buNone/>
            </a:pPr>
            <a:r>
              <a:rPr lang="en-US" sz="2400" dirty="0" smtClean="0"/>
              <a:t>     neurons.</a:t>
            </a:r>
          </a:p>
          <a:p>
            <a:pPr algn="just"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Each neuron in ANN receives a number of inputs. </a:t>
            </a:r>
          </a:p>
          <a:p>
            <a:pPr algn="just"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An activation function is applied to these inputs which results in </a:t>
            </a:r>
          </a:p>
          <a:p>
            <a:pPr algn="just" eaLnBrk="1" hangingPunct="1">
              <a:buClr>
                <a:schemeClr val="tx1"/>
              </a:buClr>
              <a:buSzTx/>
              <a:buNone/>
            </a:pPr>
            <a:r>
              <a:rPr lang="en-US" sz="2400" dirty="0" smtClean="0"/>
              <a:t>     activation level of neuron (output value of the neuron).</a:t>
            </a:r>
          </a:p>
          <a:p>
            <a:pPr algn="just"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Knowledge about the learning task is given in the form of examples </a:t>
            </a:r>
          </a:p>
          <a:p>
            <a:pPr algn="just" eaLnBrk="1" hangingPunct="1">
              <a:buClr>
                <a:schemeClr val="tx1"/>
              </a:buClr>
              <a:buSzTx/>
              <a:buNone/>
            </a:pPr>
            <a:r>
              <a:rPr lang="en-US" sz="2400" dirty="0" smtClean="0"/>
              <a:t>     called training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Two important properties:</a:t>
            </a:r>
          </a:p>
          <a:p>
            <a:pPr marL="609600" indent="-609600" eaLnBrk="1" hangingPunct="1">
              <a:buClrTx/>
              <a:buSzPct val="81000"/>
              <a:buFont typeface="Wingdings" pitchFamily="2" charset="2"/>
              <a:buChar char="Ø"/>
            </a:pPr>
            <a:r>
              <a:rPr lang="en-US" dirty="0" smtClean="0"/>
              <a:t>Encodes the conditional independence relationships    between the variables in the graph structure</a:t>
            </a:r>
          </a:p>
          <a:p>
            <a:pPr marL="609600" indent="-609600" eaLnBrk="1" hangingPunct="1">
              <a:buClrTx/>
              <a:buSzPct val="80000"/>
              <a:buFont typeface="Wingdings" pitchFamily="2" charset="2"/>
              <a:buChar char="Ø"/>
            </a:pPr>
            <a:r>
              <a:rPr lang="en-US" dirty="0" smtClean="0"/>
              <a:t>Is a compact representation of the joint probability      distribution over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Independence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1371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The Markov condition: given its parents (P</a:t>
            </a:r>
            <a:r>
              <a:rPr lang="en-US" sz="2800" baseline="-25000" smtClean="0"/>
              <a:t>1</a:t>
            </a:r>
            <a:r>
              <a:rPr lang="en-US" sz="2800" smtClean="0"/>
              <a:t>, P</a:t>
            </a:r>
            <a:r>
              <a:rPr lang="en-US" sz="2800" baseline="-25000" smtClean="0"/>
              <a:t>2</a:t>
            </a:r>
            <a:r>
              <a:rPr lang="en-US" sz="2800" smtClean="0"/>
              <a:t>),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 node (X) is conditionally independent of its non-descendants (ND</a:t>
            </a:r>
            <a:r>
              <a:rPr lang="en-US" sz="2800" baseline="-25000" smtClean="0"/>
              <a:t>1</a:t>
            </a:r>
            <a:r>
              <a:rPr lang="en-US" sz="2800" smtClean="0"/>
              <a:t>, ND</a:t>
            </a:r>
            <a:r>
              <a:rPr lang="en-US" sz="2800" baseline="-25000" smtClean="0"/>
              <a:t>2</a:t>
            </a:r>
            <a:r>
              <a:rPr lang="en-US" sz="2800" smtClean="0"/>
              <a:t>)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9624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3200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724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3200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27658" name="Oval 8"/>
          <p:cNvSpPr>
            <a:spLocks noChangeArrowheads="1"/>
          </p:cNvSpPr>
          <p:nvPr/>
        </p:nvSpPr>
        <p:spPr bwMode="auto">
          <a:xfrm>
            <a:off x="4724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27659" name="Oval 9"/>
          <p:cNvSpPr>
            <a:spLocks noChangeArrowheads="1"/>
          </p:cNvSpPr>
          <p:nvPr/>
        </p:nvSpPr>
        <p:spPr bwMode="auto">
          <a:xfrm>
            <a:off x="55626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ND</a:t>
            </a:r>
            <a:r>
              <a:rPr lang="en-US" baseline="-25000"/>
              <a:t>2</a:t>
            </a:r>
          </a:p>
        </p:txBody>
      </p:sp>
      <p:sp>
        <p:nvSpPr>
          <p:cNvPr id="27660" name="Oval 10"/>
          <p:cNvSpPr>
            <a:spLocks noChangeArrowheads="1"/>
          </p:cNvSpPr>
          <p:nvPr/>
        </p:nvSpPr>
        <p:spPr bwMode="auto">
          <a:xfrm>
            <a:off x="22860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ND</a:t>
            </a:r>
            <a:r>
              <a:rPr lang="en-US" baseline="-25000"/>
              <a:t>1</a:t>
            </a:r>
          </a:p>
        </p:txBody>
      </p:sp>
      <p:cxnSp>
        <p:nvCxnSpPr>
          <p:cNvPr id="27661" name="AutoShape 11"/>
          <p:cNvCxnSpPr>
            <a:cxnSpLocks noChangeShapeType="1"/>
            <a:stCxn id="27655" idx="4"/>
            <a:endCxn id="27654" idx="1"/>
          </p:cNvCxnSpPr>
          <p:nvPr/>
        </p:nvCxnSpPr>
        <p:spPr bwMode="auto">
          <a:xfrm>
            <a:off x="3467100" y="3810000"/>
            <a:ext cx="573088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2" name="AutoShape 12"/>
          <p:cNvCxnSpPr>
            <a:cxnSpLocks noChangeShapeType="1"/>
            <a:stCxn id="27656" idx="4"/>
            <a:endCxn id="27654" idx="7"/>
          </p:cNvCxnSpPr>
          <p:nvPr/>
        </p:nvCxnSpPr>
        <p:spPr bwMode="auto">
          <a:xfrm flipH="1">
            <a:off x="4418013" y="3810000"/>
            <a:ext cx="573087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3" name="AutoShape 13"/>
          <p:cNvCxnSpPr>
            <a:cxnSpLocks noChangeShapeType="1"/>
            <a:stCxn id="27654" idx="5"/>
            <a:endCxn id="27658" idx="0"/>
          </p:cNvCxnSpPr>
          <p:nvPr/>
        </p:nvCxnSpPr>
        <p:spPr bwMode="auto">
          <a:xfrm>
            <a:off x="4418013" y="4646613"/>
            <a:ext cx="573087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4" name="AutoShape 14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flipH="1">
            <a:off x="3467100" y="4646613"/>
            <a:ext cx="5730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5" name="AutoShape 15"/>
          <p:cNvCxnSpPr>
            <a:cxnSpLocks noChangeShapeType="1"/>
            <a:stCxn id="27660" idx="4"/>
            <a:endCxn id="27657" idx="0"/>
          </p:cNvCxnSpPr>
          <p:nvPr/>
        </p:nvCxnSpPr>
        <p:spPr bwMode="auto">
          <a:xfrm>
            <a:off x="2628900" y="4724400"/>
            <a:ext cx="838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6" name="AutoShape 16"/>
          <p:cNvCxnSpPr>
            <a:cxnSpLocks noChangeShapeType="1"/>
            <a:stCxn id="27659" idx="4"/>
            <a:endCxn id="27658" idx="0"/>
          </p:cNvCxnSpPr>
          <p:nvPr/>
        </p:nvCxnSpPr>
        <p:spPr bwMode="auto">
          <a:xfrm flipH="1">
            <a:off x="4991100" y="4724400"/>
            <a:ext cx="914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Joint Probability Distribution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2133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Due to the Markov condition, we can compute the joint probability distribution over all the variables 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in the Bayesian net using the formula: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85800" y="3505200"/>
          <a:ext cx="75453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Equation" r:id="rId3" imgW="3225600" imgH="431640" progId="Equation.3">
                  <p:embed/>
                </p:oleObj>
              </mc:Choice>
              <mc:Fallback>
                <p:oleObj name="Equation" r:id="rId3" imgW="32256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7545388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533400" y="5029200"/>
            <a:ext cx="8382000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Where Parents(X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means the values of the Parents of the node X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with respect to the graph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Using a Bayesian Network Example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Using the network in the example, suppose we want to 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calculate: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P(A = true, B = true, C = true, D = true)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= P(A = true) * P(B = true | A = true) * 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   P(C = true | B = true) P( D = true | B = true) 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= (0.4)*(0.3)*(0.1)*(0.95)</a:t>
            </a:r>
          </a:p>
        </p:txBody>
      </p:sp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7391400" y="3657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8679" name="Oval 5"/>
          <p:cNvSpPr>
            <a:spLocks noChangeArrowheads="1"/>
          </p:cNvSpPr>
          <p:nvPr/>
        </p:nvSpPr>
        <p:spPr bwMode="auto">
          <a:xfrm>
            <a:off x="7391400" y="4572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6858000" y="5410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681" name="Oval 7"/>
          <p:cNvSpPr>
            <a:spLocks noChangeArrowheads="1"/>
          </p:cNvSpPr>
          <p:nvPr/>
        </p:nvSpPr>
        <p:spPr bwMode="auto">
          <a:xfrm>
            <a:off x="8001000" y="5410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28682" name="AutoShape 8"/>
          <p:cNvCxnSpPr>
            <a:cxnSpLocks noChangeShapeType="1"/>
            <a:stCxn id="28678" idx="4"/>
            <a:endCxn id="28679" idx="0"/>
          </p:cNvCxnSpPr>
          <p:nvPr/>
        </p:nvCxnSpPr>
        <p:spPr bwMode="auto">
          <a:xfrm>
            <a:off x="7658100" y="4191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3" name="AutoShape 9"/>
          <p:cNvCxnSpPr>
            <a:cxnSpLocks noChangeShapeType="1"/>
            <a:stCxn id="28679" idx="3"/>
            <a:endCxn id="28680" idx="0"/>
          </p:cNvCxnSpPr>
          <p:nvPr/>
        </p:nvCxnSpPr>
        <p:spPr bwMode="auto">
          <a:xfrm flipH="1">
            <a:off x="7124700" y="50276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4" name="AutoShape 10"/>
          <p:cNvCxnSpPr>
            <a:cxnSpLocks noChangeShapeType="1"/>
            <a:stCxn id="28679" idx="5"/>
            <a:endCxn id="28681" idx="0"/>
          </p:cNvCxnSpPr>
          <p:nvPr/>
        </p:nvCxnSpPr>
        <p:spPr bwMode="auto">
          <a:xfrm>
            <a:off x="7847013" y="5027613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Using a Bayesian Network Example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smtClean="0"/>
              <a:t>Using the network in the example, suppose you want to calculate: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P(A = true, B = true, C = true, D = true)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= P(A = true) * P(B = true | A = true) * 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   P(C = true | B = true) P( D = true | B = true) 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= (0.4)*(0.3)*(0.1)*(0.95)</a:t>
            </a:r>
          </a:p>
        </p:txBody>
      </p:sp>
      <p:sp>
        <p:nvSpPr>
          <p:cNvPr id="29702" name="Oval 4"/>
          <p:cNvSpPr>
            <a:spLocks noChangeArrowheads="1"/>
          </p:cNvSpPr>
          <p:nvPr/>
        </p:nvSpPr>
        <p:spPr bwMode="auto">
          <a:xfrm>
            <a:off x="7391400" y="3657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9703" name="Oval 5"/>
          <p:cNvSpPr>
            <a:spLocks noChangeArrowheads="1"/>
          </p:cNvSpPr>
          <p:nvPr/>
        </p:nvSpPr>
        <p:spPr bwMode="auto">
          <a:xfrm>
            <a:off x="7391400" y="4572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9704" name="Oval 6"/>
          <p:cNvSpPr>
            <a:spLocks noChangeArrowheads="1"/>
          </p:cNvSpPr>
          <p:nvPr/>
        </p:nvSpPr>
        <p:spPr bwMode="auto">
          <a:xfrm>
            <a:off x="6858000" y="5410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705" name="Oval 7"/>
          <p:cNvSpPr>
            <a:spLocks noChangeArrowheads="1"/>
          </p:cNvSpPr>
          <p:nvPr/>
        </p:nvSpPr>
        <p:spPr bwMode="auto">
          <a:xfrm>
            <a:off x="8001000" y="5410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29706" name="AutoShape 8"/>
          <p:cNvCxnSpPr>
            <a:cxnSpLocks noChangeShapeType="1"/>
            <a:stCxn id="29702" idx="4"/>
            <a:endCxn id="29703" idx="0"/>
          </p:cNvCxnSpPr>
          <p:nvPr/>
        </p:nvCxnSpPr>
        <p:spPr bwMode="auto">
          <a:xfrm>
            <a:off x="7658100" y="4191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07" name="AutoShape 9"/>
          <p:cNvCxnSpPr>
            <a:cxnSpLocks noChangeShapeType="1"/>
            <a:stCxn id="29703" idx="3"/>
            <a:endCxn id="29704" idx="0"/>
          </p:cNvCxnSpPr>
          <p:nvPr/>
        </p:nvCxnSpPr>
        <p:spPr bwMode="auto">
          <a:xfrm flipH="1">
            <a:off x="7124700" y="50276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08" name="AutoShape 10"/>
          <p:cNvCxnSpPr>
            <a:cxnSpLocks noChangeShapeType="1"/>
            <a:stCxn id="29703" idx="5"/>
            <a:endCxn id="29705" idx="0"/>
          </p:cNvCxnSpPr>
          <p:nvPr/>
        </p:nvCxnSpPr>
        <p:spPr bwMode="auto">
          <a:xfrm>
            <a:off x="7847013" y="5027613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09" name="AutoShape 11"/>
          <p:cNvSpPr>
            <a:spLocks/>
          </p:cNvSpPr>
          <p:nvPr/>
        </p:nvSpPr>
        <p:spPr bwMode="auto">
          <a:xfrm>
            <a:off x="6553200" y="28194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6858000" y="1981200"/>
            <a:ext cx="213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is from the graph structure</a:t>
            </a: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 flipH="1">
            <a:off x="6934200" y="27432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AutoShape 14"/>
          <p:cNvSpPr>
            <a:spLocks/>
          </p:cNvSpPr>
          <p:nvPr/>
        </p:nvSpPr>
        <p:spPr bwMode="auto">
          <a:xfrm rot="5400000">
            <a:off x="2324100" y="2628900"/>
            <a:ext cx="381000" cy="3048000"/>
          </a:xfrm>
          <a:prstGeom prst="rightBrace">
            <a:avLst>
              <a:gd name="adj1" fmla="val 10818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838200" y="4876800"/>
            <a:ext cx="388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These numbers are from the conditional probability tables</a:t>
            </a:r>
          </a:p>
        </p:txBody>
      </p:sp>
      <p:sp>
        <p:nvSpPr>
          <p:cNvPr id="29714" name="Line 16"/>
          <p:cNvSpPr>
            <a:spLocks noChangeShapeType="1"/>
          </p:cNvSpPr>
          <p:nvPr/>
        </p:nvSpPr>
        <p:spPr bwMode="auto">
          <a:xfrm flipH="1" flipV="1">
            <a:off x="2514600" y="4419600"/>
            <a:ext cx="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2057400"/>
          </a:xfrm>
        </p:spPr>
        <p:txBody>
          <a:bodyPr/>
          <a:lstStyle/>
          <a:p>
            <a:pPr marL="350838" indent="-350838" eaLnBrk="1" hangingPunct="1"/>
            <a:r>
              <a:rPr lang="en-US" sz="2800" dirty="0" smtClean="0"/>
              <a:t>Using a Bayesian network to compute probabilities is called inference</a:t>
            </a:r>
          </a:p>
          <a:p>
            <a:pPr marL="350838" indent="-350838" eaLnBrk="1" hangingPunct="1"/>
            <a:r>
              <a:rPr lang="en-US" sz="2800" dirty="0" smtClean="0"/>
              <a:t>In general, inference involves queries of the form:</a:t>
            </a:r>
          </a:p>
          <a:p>
            <a:pPr marL="350838" indent="-350838" eaLnBrk="1" hangingPunct="1">
              <a:buFontTx/>
              <a:buNone/>
            </a:pPr>
            <a:r>
              <a:rPr lang="en-US" sz="2800" dirty="0" smtClean="0"/>
              <a:t>	P( X | E )</a:t>
            </a:r>
          </a:p>
        </p:txBody>
      </p:sp>
      <p:sp>
        <p:nvSpPr>
          <p:cNvPr id="30726" name="Text Box 17"/>
          <p:cNvSpPr txBox="1">
            <a:spLocks noChangeArrowheads="1"/>
          </p:cNvSpPr>
          <p:nvPr/>
        </p:nvSpPr>
        <p:spPr bwMode="auto">
          <a:xfrm>
            <a:off x="1676400" y="4267200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X = The query variable(s)</a:t>
            </a:r>
          </a:p>
        </p:txBody>
      </p: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2438400" y="3657600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 = The evidence variable(s)</a:t>
            </a:r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 flipH="1" flipV="1">
            <a:off x="1676400" y="3505200"/>
            <a:ext cx="152400" cy="685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20"/>
          <p:cNvSpPr>
            <a:spLocks noChangeShapeType="1"/>
          </p:cNvSpPr>
          <p:nvPr/>
        </p:nvSpPr>
        <p:spPr bwMode="auto">
          <a:xfrm flipH="1" flipV="1">
            <a:off x="2133600" y="34290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 example</a:t>
            </a:r>
            <a:endParaRPr lang="en-US" dirty="0"/>
          </a:p>
        </p:txBody>
      </p:sp>
      <p:pic>
        <p:nvPicPr>
          <p:cNvPr id="4" name="Content Placeholder 3" descr="400px-SimpleBayesNet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8001000" cy="4343400"/>
          </a:xfrm>
        </p:spPr>
      </p:pic>
      <p:sp>
        <p:nvSpPr>
          <p:cNvPr id="6" name="TextBox 5"/>
          <p:cNvSpPr txBox="1"/>
          <p:nvPr/>
        </p:nvSpPr>
        <p:spPr>
          <a:xfrm>
            <a:off x="2286000" y="5638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Figure   . A simple Bayesian network with conditional probability tables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Suppose that there are two events which could cause       grass to  be wet: either the sprinkler is on or it's raining. Also, suppose that the rain has a direct effect on the use of the sprinkler (namely that when it rains, the sprinkler is usually not turned on). Then the       situation can be modeled with a Bayesian network (shown). All    three variables have two possible values, T (for true) and F (for    false). </a:t>
            </a:r>
          </a:p>
          <a:p>
            <a:r>
              <a:rPr lang="en-US" sz="2400" dirty="0" smtClean="0"/>
              <a:t>The joint probability function is: </a:t>
            </a:r>
          </a:p>
          <a:p>
            <a:pPr>
              <a:buNone/>
            </a:pPr>
            <a:r>
              <a:rPr lang="en-US" sz="2400" dirty="0" smtClean="0"/>
              <a:t>  P (G,S,R) = P (G| S,R) P(S|R) P(R)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where the names of the variables have been abbreviated to G = Grass wet (yes/no), S = Sprinkler turned on (yes/no), and R = Raining    (yes/no).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can answer questions like "</a:t>
            </a:r>
            <a:r>
              <a:rPr lang="en-US" b="1" i="1" dirty="0" smtClean="0"/>
              <a:t>What is the          probability that it is raining, given the grass is wet</a:t>
            </a:r>
            <a:r>
              <a:rPr lang="en-US" dirty="0" smtClean="0"/>
              <a:t>?" </a:t>
            </a:r>
          </a:p>
          <a:p>
            <a:endParaRPr lang="en-US" dirty="0" smtClean="0"/>
          </a:p>
          <a:p>
            <a:r>
              <a:rPr lang="en-US" dirty="0" smtClean="0"/>
              <a:t>By using the conditional probability formula and            summing over all random variables: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0"/>
            <a:ext cx="75438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expansion for the joint probability function      P (G,S,R) and the conditional probabilities from the       conditional     probability tables (CPTs) stated in the      diagram, we can evaluate each term in the sums in the   numerator and denominator. For example,</a:t>
            </a: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276600"/>
            <a:ext cx="6629400" cy="18480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Neural Network (Cont….)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458200" cy="4343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An Artificial Neural Network is specified by: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−"/>
            </a:pPr>
            <a:r>
              <a:rPr lang="en-US" sz="2000" b="1" dirty="0" smtClean="0"/>
              <a:t>neuron model</a:t>
            </a:r>
            <a:r>
              <a:rPr lang="en-US" sz="2000" dirty="0" smtClean="0"/>
              <a:t>: the information processing unit of the NN,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−"/>
            </a:pPr>
            <a:r>
              <a:rPr lang="en-US" sz="2000" b="1" dirty="0" smtClean="0"/>
              <a:t>an architecture</a:t>
            </a:r>
            <a:r>
              <a:rPr lang="en-US" sz="2000" dirty="0" smtClean="0"/>
              <a:t>: a set of neurons and links connecting neurons. Each link has a weight,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−"/>
            </a:pPr>
            <a:r>
              <a:rPr lang="en-US" sz="2000" b="1" dirty="0" smtClean="0"/>
              <a:t>a learning algorithm</a:t>
            </a:r>
            <a:r>
              <a:rPr lang="en-US" sz="2000" dirty="0" smtClean="0"/>
              <a:t>: used for training the NN by modifying the weights in order to model a particular learning task correctly on the training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/>
              <a:t>     examples.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The aim is to obtain a NN that is trained and generalizes   well.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It should behaves correctly on new instances of the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400" dirty="0" smtClean="0"/>
              <a:t>    learning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the numerical results (subscripted by the associated variable values) are 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981201"/>
            <a:ext cx="8915400" cy="3352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Courtesy 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Fahmida</a:t>
            </a:r>
            <a:r>
              <a:rPr lang="en-US" dirty="0" smtClean="0"/>
              <a:t> Akter</a:t>
            </a:r>
          </a:p>
          <a:p>
            <a:r>
              <a:rPr lang="en-US" dirty="0" smtClean="0"/>
              <a:t>M.Sc. in CSE</a:t>
            </a:r>
          </a:p>
          <a:p>
            <a:r>
              <a:rPr lang="en-US" dirty="0" smtClean="0"/>
              <a:t> Roll :12MCSE001P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22860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Thank You</a:t>
            </a:r>
            <a:endParaRPr lang="en-US" sz="7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Neuron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The neuron is the basic information processing unit of a NN. It consists of: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A set of </a:t>
            </a:r>
            <a:r>
              <a:rPr lang="en-US" dirty="0" smtClean="0">
                <a:solidFill>
                  <a:srgbClr val="0000FF"/>
                </a:solidFill>
              </a:rPr>
              <a:t>links, </a:t>
            </a:r>
            <a:r>
              <a:rPr lang="en-US" dirty="0" smtClean="0"/>
              <a:t>describing the neuron inputs, with </a:t>
            </a:r>
            <a:r>
              <a:rPr lang="en-US" dirty="0" smtClean="0">
                <a:solidFill>
                  <a:srgbClr val="0000FF"/>
                </a:solidFill>
              </a:rPr>
              <a:t>weights</a:t>
            </a:r>
            <a:r>
              <a:rPr lang="en-US" dirty="0" smtClean="0"/>
              <a:t>  </a:t>
            </a:r>
            <a:r>
              <a:rPr lang="en-US" i="1" dirty="0" smtClean="0">
                <a:solidFill>
                  <a:srgbClr val="009900"/>
                </a:solidFill>
              </a:rPr>
              <a:t>W</a:t>
            </a:r>
            <a:r>
              <a:rPr lang="en-US" i="1" baseline="-25000" dirty="0" smtClean="0">
                <a:solidFill>
                  <a:srgbClr val="009900"/>
                </a:solidFill>
              </a:rPr>
              <a:t>1</a:t>
            </a:r>
            <a:r>
              <a:rPr lang="en-US" i="1" dirty="0" smtClean="0">
                <a:solidFill>
                  <a:srgbClr val="009900"/>
                </a:solidFill>
              </a:rPr>
              <a:t>, W</a:t>
            </a:r>
            <a:r>
              <a:rPr lang="en-US" i="1" baseline="-25000" dirty="0" smtClean="0">
                <a:solidFill>
                  <a:srgbClr val="009900"/>
                </a:solidFill>
              </a:rPr>
              <a:t>2</a:t>
            </a:r>
            <a:r>
              <a:rPr lang="en-US" i="1" dirty="0" smtClean="0">
                <a:solidFill>
                  <a:srgbClr val="009900"/>
                </a:solidFill>
              </a:rPr>
              <a:t>, …, W</a:t>
            </a:r>
            <a:r>
              <a:rPr lang="en-US" i="1" baseline="-25000" dirty="0" smtClean="0">
                <a:solidFill>
                  <a:srgbClr val="009900"/>
                </a:solidFill>
              </a:rPr>
              <a:t>m</a:t>
            </a:r>
            <a:endParaRPr lang="en-US" baseline="-25000" dirty="0" smtClean="0"/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An</a:t>
            </a:r>
            <a:r>
              <a:rPr lang="en-US" dirty="0" smtClean="0">
                <a:solidFill>
                  <a:srgbClr val="0000FF"/>
                </a:solidFill>
              </a:rPr>
              <a:t> adder</a:t>
            </a:r>
            <a:r>
              <a:rPr lang="en-US" dirty="0" smtClean="0"/>
              <a:t> function (linear combiner) for computing the weighted sum of the inputs: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dirty="0" smtClean="0"/>
              <a:t>	(real numbers)</a:t>
            </a:r>
          </a:p>
          <a:p>
            <a:pPr lvl="1" eaLnBrk="1" hangingPunct="1">
              <a:buClr>
                <a:schemeClr val="tx1"/>
              </a:buClr>
              <a:buFontTx/>
              <a:buChar char="2"/>
            </a:pPr>
            <a:endParaRPr lang="en-US" dirty="0" smtClean="0"/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Activation function</a:t>
            </a:r>
            <a:r>
              <a:rPr lang="en-US" dirty="0" smtClean="0"/>
              <a:t>          is applied to the net input.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Bias</a:t>
            </a:r>
            <a:r>
              <a:rPr lang="en-US" dirty="0" smtClean="0"/>
              <a:t> act as a threshold.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064000" y="4038600"/>
          <a:ext cx="330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4" imgW="749160" imgH="342720" progId="Equation.3">
                  <p:embed/>
                </p:oleObj>
              </mc:Choice>
              <mc:Fallback>
                <p:oleObj name="Equation" r:id="rId4" imgW="74916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4038600"/>
                        <a:ext cx="33020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3810000" y="4953000"/>
          <a:ext cx="392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953000"/>
                        <a:ext cx="392113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diagram</a:t>
            </a:r>
            <a:endParaRPr lang="en-US" dirty="0"/>
          </a:p>
        </p:txBody>
      </p:sp>
      <p:pic>
        <p:nvPicPr>
          <p:cNvPr id="5" name="Picture 4" descr="ArtificialNeuron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828800"/>
            <a:ext cx="7162800" cy="3767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556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Aharoni" pitchFamily="2" charset="-79"/>
              </a:rPr>
              <a:t>Inputs</a:t>
            </a:r>
            <a:endParaRPr lang="en-US" b="1" dirty="0">
              <a:latin typeface="+mj-lt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5715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Weights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426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Weighted Sum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2362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Activation function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5410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Bias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388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5791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Figure:1  Basic Neuron Model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Neuron Models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The choice of activation function        determines the neuron model.</a:t>
            </a:r>
          </a:p>
          <a:p>
            <a:pPr eaLnBrk="1" hangingPunct="1">
              <a:buClr>
                <a:schemeClr val="tx1"/>
              </a:buClr>
              <a:buSzTx/>
              <a:buNone/>
            </a:pPr>
            <a:r>
              <a:rPr lang="en-US" sz="2400" dirty="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Arial" charset="0"/>
              <a:buNone/>
            </a:pPr>
            <a:r>
              <a:rPr lang="en-US" sz="2400" b="1" dirty="0" smtClean="0"/>
              <a:t>Examples:</a:t>
            </a:r>
            <a:endParaRPr lang="en-US" sz="2400" dirty="0" smtClean="0"/>
          </a:p>
          <a:p>
            <a:pPr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step function:  </a:t>
            </a:r>
          </a:p>
          <a:p>
            <a:pPr eaLnBrk="1" hangingPunct="1">
              <a:buClr>
                <a:schemeClr val="tx1"/>
              </a:buClr>
              <a:buSzTx/>
              <a:buFont typeface="Arial" charset="0"/>
              <a:buChar char="●"/>
            </a:pPr>
            <a:endParaRPr lang="en-US" sz="2400" dirty="0" smtClean="0"/>
          </a:p>
          <a:p>
            <a:pPr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sigmoid function  </a:t>
            </a:r>
          </a:p>
          <a:p>
            <a:pPr eaLnBrk="1" hangingPunct="1">
              <a:buClr>
                <a:schemeClr val="tx1"/>
              </a:buClr>
              <a:buSzTx/>
              <a:buFont typeface="Arial" charset="0"/>
              <a:buNone/>
            </a:pPr>
            <a:r>
              <a:rPr lang="en-US" sz="2400" dirty="0" smtClean="0"/>
              <a:t>         </a:t>
            </a:r>
          </a:p>
          <a:p>
            <a:pPr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sz="2400" dirty="0" smtClean="0"/>
              <a:t>Gaussian function:</a:t>
            </a:r>
          </a:p>
          <a:p>
            <a:pPr eaLnBrk="1" hangingPunct="1">
              <a:buClr>
                <a:schemeClr val="tx1"/>
              </a:buClr>
              <a:buSzTx/>
              <a:buFont typeface="Arial" charset="0"/>
              <a:buChar char="●"/>
            </a:pPr>
            <a:endParaRPr lang="en-US" sz="2400" dirty="0" smtClean="0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95800" y="106680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4" imgW="139680" imgH="164880" progId="Equation.3">
                  <p:embed/>
                </p:oleObj>
              </mc:Choice>
              <mc:Fallback>
                <p:oleObj name="Equation" r:id="rId4" imgW="13968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066800"/>
                        <a:ext cx="327025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895600" y="4267200"/>
          <a:ext cx="32781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6" imgW="2057400" imgH="533160" progId="Equation.3">
                  <p:embed/>
                </p:oleObj>
              </mc:Choice>
              <mc:Fallback>
                <p:oleObj name="Equation" r:id="rId6" imgW="205740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0"/>
                        <a:ext cx="3278187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819400" y="3276600"/>
          <a:ext cx="22050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8" imgW="1180800" imgH="419040" progId="Equation.3">
                  <p:embed/>
                </p:oleObj>
              </mc:Choice>
              <mc:Fallback>
                <p:oleObj name="Equation" r:id="rId8" imgW="11808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22050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2493963" y="2209800"/>
          <a:ext cx="19605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10" imgW="1168200" imgH="457200" progId="Equation.3">
                  <p:embed/>
                </p:oleObj>
              </mc:Choice>
              <mc:Fallback>
                <p:oleObj name="Equation" r:id="rId10" imgW="1168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209800"/>
                        <a:ext cx="196056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Network Architectures</a:t>
            </a:r>
            <a:r>
              <a:rPr lang="en-US" smtClean="0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3962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Arial" charset="0"/>
              <a:buChar char="●"/>
            </a:pPr>
            <a:r>
              <a:rPr lang="en-US" dirty="0" smtClean="0"/>
              <a:t>Three different classes of network architectures</a:t>
            </a:r>
          </a:p>
          <a:p>
            <a:pPr eaLnBrk="1" hangingPunct="1">
              <a:buClr>
                <a:schemeClr val="tx1"/>
              </a:buClr>
              <a:buSzTx/>
              <a:buFont typeface="Arial" charset="0"/>
              <a:buChar char="●"/>
            </a:pPr>
            <a:endParaRPr lang="en-US" dirty="0" smtClean="0"/>
          </a:p>
          <a:p>
            <a:pPr lvl="1" eaLnBrk="1" hangingPunct="1">
              <a:buClr>
                <a:schemeClr val="tx1"/>
              </a:buClr>
              <a:buSzTx/>
              <a:buFont typeface="Arial" charset="0"/>
              <a:buChar char="−"/>
            </a:pPr>
            <a:r>
              <a:rPr lang="en-US" sz="2400" dirty="0" smtClean="0">
                <a:solidFill>
                  <a:srgbClr val="0000FF"/>
                </a:solidFill>
              </a:rPr>
              <a:t>single-layer feed-forward</a:t>
            </a:r>
            <a:r>
              <a:rPr lang="en-US" sz="2400" dirty="0" smtClean="0"/>
              <a:t>   		  </a:t>
            </a:r>
          </a:p>
          <a:p>
            <a:pPr lvl="1" eaLnBrk="1" hangingPunct="1">
              <a:buClr>
                <a:schemeClr val="tx1"/>
              </a:buClr>
              <a:buSzTx/>
              <a:buFont typeface="Arial" charset="0"/>
              <a:buChar char="−"/>
            </a:pPr>
            <a:r>
              <a:rPr lang="en-US" sz="2400" dirty="0" smtClean="0">
                <a:solidFill>
                  <a:srgbClr val="0000FF"/>
                </a:solidFill>
              </a:rPr>
              <a:t>multi-layer   feed-forward</a:t>
            </a:r>
            <a:r>
              <a:rPr lang="en-US" sz="2400" dirty="0" smtClean="0"/>
              <a:t>       	  </a:t>
            </a:r>
          </a:p>
          <a:p>
            <a:pPr lvl="1" eaLnBrk="1" hangingPunct="1">
              <a:buClr>
                <a:schemeClr val="tx1"/>
              </a:buClr>
              <a:buSzTx/>
              <a:buFont typeface="Arial" charset="0"/>
              <a:buChar char="−"/>
            </a:pPr>
            <a:r>
              <a:rPr lang="en-US" sz="2400" dirty="0" smtClean="0">
                <a:solidFill>
                  <a:srgbClr val="0000FF"/>
                </a:solidFill>
              </a:rPr>
              <a:t>recurrent</a:t>
            </a:r>
          </a:p>
          <a:p>
            <a:pPr lvl="1" eaLnBrk="1" hangingPunct="1">
              <a:buClr>
                <a:schemeClr val="tx1"/>
              </a:buClr>
              <a:buSzTx/>
              <a:buFont typeface="Arial" charset="0"/>
              <a:buChar char="●"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Clr>
                <a:schemeClr val="tx1"/>
              </a:buClr>
              <a:buSz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Single Layer Feed-forward</a:t>
            </a:r>
            <a:r>
              <a:rPr lang="en-US" dirty="0" smtClean="0"/>
              <a:t> 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066800" y="2438400"/>
            <a:ext cx="2165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</a:rPr>
              <a:t>Input layer</a:t>
            </a:r>
          </a:p>
          <a:p>
            <a:pPr algn="ctr" eaLnBrk="0" hangingPunct="0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</a:rPr>
              <a:t>of</a:t>
            </a:r>
          </a:p>
          <a:p>
            <a:pPr algn="ctr" eaLnBrk="0" hangingPunct="0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</a:rPr>
              <a:t>source nodes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6934200" y="2514600"/>
            <a:ext cx="1978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rgbClr val="009900"/>
                </a:solidFill>
                <a:latin typeface="Times New Roman" pitchFamily="18" charset="0"/>
              </a:rPr>
              <a:t>Output layer</a:t>
            </a:r>
          </a:p>
          <a:p>
            <a:pPr algn="ctr" eaLnBrk="0" hangingPunct="0"/>
            <a:r>
              <a:rPr lang="en-US" sz="2400" b="1" i="1">
                <a:solidFill>
                  <a:srgbClr val="009900"/>
                </a:solidFill>
                <a:latin typeface="Times New Roman" pitchFamily="18" charset="0"/>
              </a:rPr>
              <a:t>of</a:t>
            </a:r>
          </a:p>
          <a:p>
            <a:pPr algn="ctr" eaLnBrk="0" hangingPunct="0"/>
            <a:r>
              <a:rPr lang="en-US" sz="2400" b="1" i="1">
                <a:solidFill>
                  <a:srgbClr val="009900"/>
                </a:solidFill>
                <a:latin typeface="Times New Roman" pitchFamily="18" charset="0"/>
              </a:rPr>
              <a:t>neurons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62400" y="1981200"/>
            <a:ext cx="2514600" cy="2362200"/>
            <a:chOff x="2688" y="2352"/>
            <a:chExt cx="1584" cy="148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688" y="2352"/>
              <a:ext cx="1056" cy="1488"/>
              <a:chOff x="2688" y="2352"/>
              <a:chExt cx="1056" cy="1488"/>
            </a:xfrm>
          </p:grpSpPr>
          <p:sp>
            <p:nvSpPr>
              <p:cNvPr id="35851" name="Line 8"/>
              <p:cNvSpPr>
                <a:spLocks noChangeShapeType="1"/>
              </p:cNvSpPr>
              <p:nvPr/>
            </p:nvSpPr>
            <p:spPr bwMode="auto">
              <a:xfrm flipV="1">
                <a:off x="2832" y="2496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2" name="Line 9"/>
              <p:cNvSpPr>
                <a:spLocks noChangeShapeType="1"/>
              </p:cNvSpPr>
              <p:nvPr/>
            </p:nvSpPr>
            <p:spPr bwMode="auto">
              <a:xfrm flipV="1">
                <a:off x="2832" y="2496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688" y="2352"/>
                <a:ext cx="1056" cy="1488"/>
                <a:chOff x="2688" y="2352"/>
                <a:chExt cx="1056" cy="1488"/>
              </a:xfrm>
            </p:grpSpPr>
            <p:sp>
              <p:nvSpPr>
                <p:cNvPr id="35854" name="Oval 11"/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5" name="Oval 12"/>
                <p:cNvSpPr>
                  <a:spLocks noChangeArrowheads="1"/>
                </p:cNvSpPr>
                <p:nvPr/>
              </p:nvSpPr>
              <p:spPr bwMode="auto">
                <a:xfrm>
                  <a:off x="3504" y="2736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6" name="Oval 13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7" name="Oval 14"/>
                <p:cNvSpPr>
                  <a:spLocks noChangeArrowheads="1"/>
                </p:cNvSpPr>
                <p:nvPr/>
              </p:nvSpPr>
              <p:spPr bwMode="auto">
                <a:xfrm>
                  <a:off x="3504" y="3600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8" name="Rectangle 15"/>
                <p:cNvSpPr>
                  <a:spLocks noChangeArrowheads="1"/>
                </p:cNvSpPr>
                <p:nvPr/>
              </p:nvSpPr>
              <p:spPr bwMode="auto">
                <a:xfrm>
                  <a:off x="2688" y="2688"/>
                  <a:ext cx="14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9" name="Rectangle 16"/>
                <p:cNvSpPr>
                  <a:spLocks noChangeArrowheads="1"/>
                </p:cNvSpPr>
                <p:nvPr/>
              </p:nvSpPr>
              <p:spPr bwMode="auto">
                <a:xfrm>
                  <a:off x="2688" y="3024"/>
                  <a:ext cx="14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0" name="Rectangle 17"/>
                <p:cNvSpPr>
                  <a:spLocks noChangeArrowheads="1"/>
                </p:cNvSpPr>
                <p:nvPr/>
              </p:nvSpPr>
              <p:spPr bwMode="auto">
                <a:xfrm>
                  <a:off x="2688" y="3408"/>
                  <a:ext cx="14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1" name="Line 18"/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67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2" name="Line 19"/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67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3" name="Line 20"/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672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832" y="2832"/>
                  <a:ext cx="67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5" name="Line 22"/>
                <p:cNvSpPr>
                  <a:spLocks noChangeShapeType="1"/>
                </p:cNvSpPr>
                <p:nvPr/>
              </p:nvSpPr>
              <p:spPr bwMode="auto">
                <a:xfrm>
                  <a:off x="2832" y="3072"/>
                  <a:ext cx="67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6" name="Line 23"/>
                <p:cNvSpPr>
                  <a:spLocks noChangeShapeType="1"/>
                </p:cNvSpPr>
                <p:nvPr/>
              </p:nvSpPr>
              <p:spPr bwMode="auto">
                <a:xfrm>
                  <a:off x="2832" y="3072"/>
                  <a:ext cx="672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832" y="2496"/>
                  <a:ext cx="672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832" y="2880"/>
                  <a:ext cx="67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32" y="3312"/>
                  <a:ext cx="67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0" name="Line 27"/>
                <p:cNvSpPr>
                  <a:spLocks noChangeShapeType="1"/>
                </p:cNvSpPr>
                <p:nvPr/>
              </p:nvSpPr>
              <p:spPr bwMode="auto">
                <a:xfrm>
                  <a:off x="2832" y="3456"/>
                  <a:ext cx="67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5847" name="Line 28"/>
            <p:cNvSpPr>
              <a:spLocks noChangeShapeType="1"/>
            </p:cNvSpPr>
            <p:nvPr/>
          </p:nvSpPr>
          <p:spPr bwMode="auto">
            <a:xfrm flipV="1">
              <a:off x="37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Line 29"/>
            <p:cNvSpPr>
              <a:spLocks noChangeShapeType="1"/>
            </p:cNvSpPr>
            <p:nvPr/>
          </p:nvSpPr>
          <p:spPr bwMode="auto">
            <a:xfrm flipV="1">
              <a:off x="3744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Line 30"/>
            <p:cNvSpPr>
              <a:spLocks noChangeShapeType="1"/>
            </p:cNvSpPr>
            <p:nvPr/>
          </p:nvSpPr>
          <p:spPr bwMode="auto">
            <a:xfrm flipV="1">
              <a:off x="3744" y="33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31"/>
            <p:cNvSpPr>
              <a:spLocks noChangeShapeType="1"/>
            </p:cNvSpPr>
            <p:nvPr/>
          </p:nvSpPr>
          <p:spPr bwMode="auto">
            <a:xfrm flipV="1">
              <a:off x="3744" y="37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640</TotalTime>
  <Words>2309</Words>
  <Application>Microsoft Office PowerPoint</Application>
  <PresentationFormat>On-screen Show (4:3)</PresentationFormat>
  <Paragraphs>437</Paragraphs>
  <Slides>42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 Unicode MS</vt:lpstr>
      <vt:lpstr>Gulim</vt:lpstr>
      <vt:lpstr>휴먼명조</vt:lpstr>
      <vt:lpstr>Aharoni</vt:lpstr>
      <vt:lpstr>Arial</vt:lpstr>
      <vt:lpstr>Arial Narrow</vt:lpstr>
      <vt:lpstr>Calibri</vt:lpstr>
      <vt:lpstr>Constantia</vt:lpstr>
      <vt:lpstr>Symbol</vt:lpstr>
      <vt:lpstr>Tahoma</vt:lpstr>
      <vt:lpstr>Times New Roman</vt:lpstr>
      <vt:lpstr>Wingdings</vt:lpstr>
      <vt:lpstr>1_islab2006-Eng</vt:lpstr>
      <vt:lpstr>Equation</vt:lpstr>
      <vt:lpstr> Neural Network</vt:lpstr>
      <vt:lpstr>Contents</vt:lpstr>
      <vt:lpstr>Neural Networks</vt:lpstr>
      <vt:lpstr>Neural Network (Cont….)</vt:lpstr>
      <vt:lpstr>Neuron</vt:lpstr>
      <vt:lpstr>Neuron diagram</vt:lpstr>
      <vt:lpstr>Neuron Models</vt:lpstr>
      <vt:lpstr>Network Architectures </vt:lpstr>
      <vt:lpstr>Single Layer Feed-forward </vt:lpstr>
      <vt:lpstr>Multi layer feed-forward NN (FFNN)</vt:lpstr>
      <vt:lpstr>Training Algorithm: Backpropagation   </vt:lpstr>
      <vt:lpstr>PowerPoint Presentation</vt:lpstr>
      <vt:lpstr>Backpropagation Algorithm</vt:lpstr>
      <vt:lpstr>Backpropagation Algorithm (Cont…)</vt:lpstr>
      <vt:lpstr>Backpropagation Algorithm (Cont…)</vt:lpstr>
      <vt:lpstr>Backpropagation Algorithm (Cont…)</vt:lpstr>
      <vt:lpstr>Backpropagation Algorithm (Cont…)</vt:lpstr>
      <vt:lpstr>Backpropagation Algorithm (Cont…)</vt:lpstr>
      <vt:lpstr>Stopping criterions</vt:lpstr>
      <vt:lpstr>Example</vt:lpstr>
      <vt:lpstr>Example</vt:lpstr>
      <vt:lpstr>Example</vt:lpstr>
      <vt:lpstr>Example</vt:lpstr>
      <vt:lpstr>Recurrent Network</vt:lpstr>
      <vt:lpstr> Recurrent Network Architecture</vt:lpstr>
      <vt:lpstr>A Bayesian Belief Network</vt:lpstr>
      <vt:lpstr>A Directed Acyclic Graph</vt:lpstr>
      <vt:lpstr>A Set of Tables for Each Node</vt:lpstr>
      <vt:lpstr>        A Set of Tables for Each Node (Cont…..)</vt:lpstr>
      <vt:lpstr>Properties</vt:lpstr>
      <vt:lpstr>Conditional Independence</vt:lpstr>
      <vt:lpstr>The Joint Probability Distribution</vt:lpstr>
      <vt:lpstr>Using a Bayesian Network Example</vt:lpstr>
      <vt:lpstr>Using a Bayesian Network Example</vt:lpstr>
      <vt:lpstr>Inference</vt:lpstr>
      <vt:lpstr>Bayesian belief network example</vt:lpstr>
      <vt:lpstr>Bayesian belief network example</vt:lpstr>
      <vt:lpstr>Bayesian belief network example</vt:lpstr>
      <vt:lpstr>Bayesian belief network example</vt:lpstr>
      <vt:lpstr>Bayesian belief network example</vt:lpstr>
      <vt:lpstr>Courtesy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</dc:title>
  <dc:creator>USER</dc:creator>
  <cp:lastModifiedBy>Nihad Chowdhury</cp:lastModifiedBy>
  <cp:revision>115</cp:revision>
  <dcterms:created xsi:type="dcterms:W3CDTF">2006-08-16T00:00:00Z</dcterms:created>
  <dcterms:modified xsi:type="dcterms:W3CDTF">2017-10-22T17:45:42Z</dcterms:modified>
</cp:coreProperties>
</file>