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71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9"/>
  </p:normalViewPr>
  <p:slideViewPr>
    <p:cSldViewPr snapToGrid="0">
      <p:cViewPr>
        <p:scale>
          <a:sx n="105" d="100"/>
          <a:sy n="105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BDD0-2E98-5ABD-9924-E54332AFF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D8203-C693-2B8A-266D-0D4A7798A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5D03-B5AE-B1F8-6286-2E8C923A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EFFF-4CB1-C75B-FE49-248B2A0C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E614-E791-BE72-51DF-F89E448E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8E3C-E6F9-C3F4-8941-B93661A4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7BA31-6385-EEEB-C9A6-C6EB4F21D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DC7F-26A5-8903-9FC7-4CC7AED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46AF-B4F3-DE26-4F56-104CF4E8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6F91-C850-E2D3-D918-D6A5134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7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EC61E-D2DC-3FFC-BF55-4C93AD8F1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4C77D-0636-8C4F-1734-87D40968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204E-3CAE-73E7-7B13-5D4FFE97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64E1-5BB8-2FF9-0471-BE7273D4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1491-E1E6-20E0-629E-D9B580A9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8958-8B2B-48E5-5D05-C12F3984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AC67-028D-F31D-792B-27DC47C0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7BD6-BEEB-60E0-09DA-FC3091C2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2731-F1F4-424B-F1D2-212EE159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8728-C433-9992-9F58-5088D44F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458A-E958-BBDC-5AD5-DEA029C9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E7CF-2C15-64E3-2C70-5FD6E771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20D2-7CDB-4E21-FE19-9A9A58B1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C0FEA-FA54-353E-8F44-D1F0E8AB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E3C8-F05D-BDFD-F351-8ED152EC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9CC-FCEA-5C03-4802-400DF43A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184E-21CA-0121-C8EC-3956DD84C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D2FA-08EA-9628-086F-A6BE0666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7958C-8D15-D15D-3F49-0696E82C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25060-26FB-B8CF-00F9-E5B290A4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D32CA-4CC5-F1B7-BC3A-5E510F22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F8F9-BF03-98EA-9635-0A161B22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D45E3-BCA3-ED46-7ECD-234DAABF6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04579-7862-3675-8FE9-E84869516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41AF2-FD32-D6C1-5940-2E91860C3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E001B-70FE-BC32-872A-EC55554CA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15EFA-D66B-9216-7933-714C37FC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826A0-0EC1-F49B-388F-03F666BE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0B1A6-EF7C-561D-2F42-24B6671C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CA8F-4A2A-2A52-4971-59BBD193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A1678-769D-FCA5-5F7E-1CE9D228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DF56D-2F41-E2F1-6363-E38BBE6E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2BCBC-47DD-6D05-540C-BED10B62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2AE34-4C20-163F-62DC-82C03B1C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C714-2CBC-8D94-371A-EDA4BDDA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2C2D-D447-C666-8FA9-430C3E17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6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5C2A-C1E0-75A5-9B2D-E0E11F76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EF65-09B0-1142-DFC9-9A48752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8B30C-DA2E-14C3-5E93-9823602B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DE34-76BD-87EB-4672-ECE73D59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A6AB9-A77D-B492-7AA3-5F393559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6F14E-8E6A-216F-01C4-F0CB773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8CA6-DD6C-0E4E-3A82-DFBB9707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BBEB0-54BB-7407-032C-30E43643C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3721F-637F-06B3-6519-CD900CC8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D6504-90DF-D08C-B0A2-571481AF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4D0F-9AAA-64E8-65D6-BE35BB2B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1B549-E38E-2B91-5ADA-B3C76A9C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E2F2B-8B7E-E1AF-293E-BB6D44C0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F10B-3F81-B522-1682-68B7D8D40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7129-57ED-4534-7C51-EAFD0888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DC11-1842-084D-A975-6674D1E2D046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B07E-FEF4-3C72-9485-6912B21B5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C16D-981D-364B-5A61-65FDCEC32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AC8F-46A1-B94E-B555-FE1EB3B9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9A0D-7707-31DE-044D-859E66FA1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Capstone</a:t>
            </a:r>
            <a:r>
              <a:rPr lang="zh-CN" altLang="en-US" b="1" dirty="0"/>
              <a:t> </a:t>
            </a:r>
            <a:r>
              <a:rPr lang="en-US" altLang="zh-CN" b="1" dirty="0"/>
              <a:t>Project</a:t>
            </a:r>
            <a:r>
              <a:rPr lang="zh-CN" altLang="en-US" b="1" dirty="0"/>
              <a:t> </a:t>
            </a:r>
            <a:br>
              <a:rPr lang="en-US" altLang="zh-CN" b="1" dirty="0"/>
            </a:br>
            <a:r>
              <a:rPr lang="en-US" altLang="zh-CN" b="1" dirty="0"/>
              <a:t>Loan</a:t>
            </a:r>
            <a:r>
              <a:rPr lang="zh-CN" altLang="en-US" b="1" dirty="0"/>
              <a:t> </a:t>
            </a:r>
            <a:r>
              <a:rPr lang="en-US" altLang="zh-CN" b="1" dirty="0"/>
              <a:t>Default</a:t>
            </a:r>
            <a:r>
              <a:rPr lang="zh-CN" altLang="en-US" b="1" dirty="0"/>
              <a:t> </a:t>
            </a:r>
            <a:r>
              <a:rPr lang="en-US" altLang="zh-CN" b="1" dirty="0"/>
              <a:t>Report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93F96-2904-62DB-5C31-89D28FC8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CN" dirty="0" err="1"/>
              <a:t>Rufen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2023.05.01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3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41ED-8A0F-7423-02CE-58790A60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C0531D3-99D4-222D-627B-67A84CA37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57472"/>
            <a:ext cx="10515599" cy="6343055"/>
          </a:xfrm>
        </p:spPr>
      </p:pic>
    </p:spTree>
    <p:extLst>
      <p:ext uri="{BB962C8B-B14F-4D97-AF65-F5344CB8AC3E}">
        <p14:creationId xmlns:p14="http://schemas.microsoft.com/office/powerpoint/2010/main" val="140878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A8DE-D3E2-97D6-896D-41978E0F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33436042-31DD-9726-F9B6-5F3B21F4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47361"/>
            <a:ext cx="10515599" cy="6316418"/>
          </a:xfrm>
        </p:spPr>
      </p:pic>
    </p:spTree>
    <p:extLst>
      <p:ext uri="{BB962C8B-B14F-4D97-AF65-F5344CB8AC3E}">
        <p14:creationId xmlns:p14="http://schemas.microsoft.com/office/powerpoint/2010/main" val="308325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1DAC-E4A5-DFD9-FC8E-078EBA08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257" y="392546"/>
            <a:ext cx="5649686" cy="1696423"/>
          </a:xfrm>
        </p:spPr>
        <p:txBody>
          <a:bodyPr>
            <a:normAutofit fontScale="90000"/>
          </a:bodyPr>
          <a:lstStyle/>
          <a:p>
            <a:r>
              <a:rPr lang="en-US" altLang="zh-CN" sz="4900" b="1" dirty="0">
                <a:latin typeface="+mn-lt"/>
              </a:rPr>
              <a:t>Data</a:t>
            </a:r>
            <a:r>
              <a:rPr lang="zh-CN" altLang="en-US" sz="4900" b="1" dirty="0">
                <a:latin typeface="+mn-lt"/>
              </a:rPr>
              <a:t> </a:t>
            </a:r>
            <a:r>
              <a:rPr lang="en-US" altLang="zh-CN" sz="4900" b="1" dirty="0">
                <a:latin typeface="+mn-lt"/>
              </a:rPr>
              <a:t>Engineering</a:t>
            </a:r>
            <a:r>
              <a:rPr lang="zh-CN" altLang="en-US" sz="4900" b="1" dirty="0">
                <a:latin typeface="+mn-lt"/>
              </a:rPr>
              <a:t> </a:t>
            </a:r>
            <a:br>
              <a:rPr lang="en-US" altLang="zh-CN" dirty="0">
                <a:latin typeface="+mn-lt"/>
              </a:rPr>
            </a:br>
            <a:br>
              <a:rPr lang="en-US" altLang="zh-CN" dirty="0">
                <a:latin typeface="+mn-lt"/>
              </a:rPr>
            </a:br>
            <a:r>
              <a:rPr lang="zh-CN" altLang="en-US" dirty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4AEA2FB9-CC17-1CD2-8527-948E40028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75" y="148706"/>
            <a:ext cx="3450359" cy="6255167"/>
          </a:xfrm>
          <a:noFill/>
          <a:ln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6CDEB-4DC9-8D1D-8F0E-B912E0CB93AA}"/>
              </a:ext>
            </a:extLst>
          </p:cNvPr>
          <p:cNvSpPr txBox="1"/>
          <p:nvPr/>
        </p:nvSpPr>
        <p:spPr>
          <a:xfrm>
            <a:off x="5976257" y="1845129"/>
            <a:ext cx="4676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cleaning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Dimension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Correlation</a:t>
            </a:r>
            <a:r>
              <a:rPr lang="zh-CN" altLang="en-US" sz="3600" dirty="0"/>
              <a:t> </a:t>
            </a:r>
            <a:r>
              <a:rPr lang="en-US" altLang="zh-CN" sz="3600" dirty="0"/>
              <a:t>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featuring</a:t>
            </a:r>
            <a:br>
              <a:rPr lang="en-US" altLang="zh-CN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133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5D00-6DAB-4DB0-4913-9CA422DF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1.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Train/Validation</a:t>
            </a:r>
            <a:r>
              <a:rPr lang="zh-CN" altLang="en-US" sz="2800" b="1" dirty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Set</a:t>
            </a:r>
            <a:r>
              <a:rPr lang="zh-CN" altLang="en-US" sz="2800" b="1" dirty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Split:</a:t>
            </a:r>
            <a:r>
              <a:rPr lang="zh-CN" altLang="en-US" sz="2800" b="1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stratified,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70%/30%</a:t>
            </a:r>
            <a:br>
              <a:rPr lang="en-US" altLang="zh-CN" sz="2800" dirty="0">
                <a:latin typeface="+mn-lt"/>
              </a:rPr>
            </a:br>
            <a:r>
              <a:rPr lang="en-US" altLang="zh-CN" sz="2800" dirty="0">
                <a:latin typeface="+mn-lt"/>
              </a:rPr>
              <a:t>2.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Doan</a:t>
            </a:r>
            <a:r>
              <a:rPr lang="zh-CN" altLang="en-US" sz="2800" b="1" dirty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Sampling:</a:t>
            </a:r>
            <a:r>
              <a:rPr lang="zh-CN" altLang="en-US" sz="2800" b="1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both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classes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have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131,828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observations</a:t>
            </a:r>
            <a:br>
              <a:rPr lang="en-US" altLang="zh-CN" sz="2800" dirty="0">
                <a:latin typeface="+mn-lt"/>
              </a:rPr>
            </a:br>
            <a:r>
              <a:rPr lang="en-US" altLang="zh-CN" sz="2800" dirty="0">
                <a:latin typeface="+mn-lt"/>
              </a:rPr>
              <a:t>3.</a:t>
            </a:r>
            <a:r>
              <a:rPr lang="en-US" altLang="zh-CN" sz="2800" b="1" dirty="0">
                <a:latin typeface="+mn-lt"/>
              </a:rPr>
              <a:t>Model</a:t>
            </a:r>
            <a:r>
              <a:rPr lang="zh-CN" altLang="en-US" sz="2800" b="1" dirty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Selection: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4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predictive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models</a:t>
            </a:r>
            <a:r>
              <a:rPr lang="zh-CN" altLang="en-US" sz="28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5190C1-4F6C-F2BB-F380-8AE83CF08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931918"/>
              </p:ext>
            </p:extLst>
          </p:nvPr>
        </p:nvGraphicFramePr>
        <p:xfrm>
          <a:off x="838200" y="2300843"/>
          <a:ext cx="10810008" cy="332657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03336">
                  <a:extLst>
                    <a:ext uri="{9D8B030D-6E8A-4147-A177-3AD203B41FA5}">
                      <a16:colId xmlns:a16="http://schemas.microsoft.com/office/drawing/2014/main" val="2002892751"/>
                    </a:ext>
                  </a:extLst>
                </a:gridCol>
                <a:gridCol w="3603336">
                  <a:extLst>
                    <a:ext uri="{9D8B030D-6E8A-4147-A177-3AD203B41FA5}">
                      <a16:colId xmlns:a16="http://schemas.microsoft.com/office/drawing/2014/main" val="2090546116"/>
                    </a:ext>
                  </a:extLst>
                </a:gridCol>
                <a:gridCol w="3603336">
                  <a:extLst>
                    <a:ext uri="{9D8B030D-6E8A-4147-A177-3AD203B41FA5}">
                      <a16:colId xmlns:a16="http://schemas.microsoft.com/office/drawing/2014/main" val="1997174179"/>
                    </a:ext>
                  </a:extLst>
                </a:gridCol>
              </a:tblGrid>
              <a:tr h="6653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name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ROC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score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987035"/>
                  </a:ext>
                </a:extLst>
              </a:tr>
              <a:tr h="66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Logistic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0.65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0.61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331514"/>
                  </a:ext>
                </a:extLst>
              </a:tr>
              <a:tr h="66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Decision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Tree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0.67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30129"/>
                  </a:ext>
                </a:extLst>
              </a:tr>
              <a:tr h="66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Radom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Forest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0.68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019611"/>
                  </a:ext>
                </a:extLst>
              </a:tr>
              <a:tr h="66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ighlight>
                            <a:srgbClr val="FFFF00"/>
                          </a:highlight>
                        </a:rPr>
                        <a:t>XG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CN" sz="2400" dirty="0">
                          <a:highlight>
                            <a:srgbClr val="FFFF00"/>
                          </a:highlight>
                        </a:rPr>
                        <a:t>Boost</a:t>
                      </a:r>
                      <a:endParaRPr 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0.69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64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70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B5DB-805F-0B8F-73E8-0C682E30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7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b="1" dirty="0"/>
              <a:t>Hyper-parameter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Tuning</a:t>
            </a:r>
            <a:r>
              <a:rPr lang="zh-CN" altLang="en-US" sz="4400" b="1" dirty="0"/>
              <a:t> </a:t>
            </a:r>
            <a:endParaRPr lang="en-US" altLang="zh-CN" sz="4400" b="1" dirty="0"/>
          </a:p>
          <a:p>
            <a:endParaRPr lang="en-US" altLang="zh-CN" dirty="0"/>
          </a:p>
          <a:p>
            <a:r>
              <a:rPr lang="en-US" altLang="zh-CN" dirty="0"/>
              <a:t>Randomized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cv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r>
              <a:rPr lang="en-US" altLang="zh-CN" dirty="0"/>
              <a:t>(method)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sz="2400" dirty="0"/>
              <a:t>Pros:</a:t>
            </a:r>
            <a:r>
              <a:rPr lang="zh-CN" altLang="en-US" sz="2400" dirty="0"/>
              <a:t> </a:t>
            </a:r>
            <a:r>
              <a:rPr lang="en-US" altLang="zh-CN" sz="2400" dirty="0"/>
              <a:t>Faster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Grid</a:t>
            </a:r>
            <a:r>
              <a:rPr lang="zh-CN" altLang="en-US" sz="2400" dirty="0"/>
              <a:t> </a:t>
            </a:r>
            <a:r>
              <a:rPr lang="en-US" altLang="zh-CN" sz="2400" dirty="0"/>
              <a:t>Search,</a:t>
            </a:r>
            <a:r>
              <a:rPr lang="zh-CN" altLang="en-US" sz="2400" dirty="0"/>
              <a:t> </a:t>
            </a:r>
            <a:r>
              <a:rPr lang="en-US" altLang="zh-CN" sz="2400" dirty="0"/>
              <a:t>especially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dealing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dataset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Cons:</a:t>
            </a:r>
            <a:r>
              <a:rPr lang="zh-CN" altLang="en-US" sz="2400" dirty="0"/>
              <a:t> </a:t>
            </a:r>
            <a:r>
              <a:rPr lang="en-US" altLang="zh-CN" sz="2400" dirty="0"/>
              <a:t>may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guarantee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optimal</a:t>
            </a:r>
            <a:r>
              <a:rPr lang="zh-CN" altLang="en-US" sz="2400" dirty="0"/>
              <a:t> </a:t>
            </a:r>
            <a:r>
              <a:rPr lang="en-US" altLang="zh-CN" sz="2400" dirty="0"/>
              <a:t>combination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hyperparameters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(picture)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2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663D-E19C-8A31-E5B2-E8883BE0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the difference between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D7152C75-29C0-95FC-3B94-0CF91927C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7718"/>
            <a:ext cx="12107953" cy="5262563"/>
          </a:xfrm>
        </p:spPr>
      </p:pic>
    </p:spTree>
    <p:extLst>
      <p:ext uri="{BB962C8B-B14F-4D97-AF65-F5344CB8AC3E}">
        <p14:creationId xmlns:p14="http://schemas.microsoft.com/office/powerpoint/2010/main" val="165877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4A25-A797-BE73-AE86-F038D082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+mn-lt"/>
              </a:rPr>
              <a:t>Future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work</a:t>
            </a:r>
            <a:r>
              <a:rPr lang="zh-CN" altLang="en-US" b="1" dirty="0">
                <a:latin typeface="+mn-lt"/>
              </a:rPr>
              <a:t>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D8E1-42A1-5C16-E3AB-45C7CB73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overfitting</a:t>
            </a:r>
          </a:p>
          <a:p>
            <a:endParaRPr lang="en-US" dirty="0"/>
          </a:p>
          <a:p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deeper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macroeconomics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paid</a:t>
            </a:r>
            <a:r>
              <a:rPr lang="zh-CN" altLang="en-US" dirty="0"/>
              <a:t> </a:t>
            </a:r>
            <a:r>
              <a:rPr lang="en-US" altLang="zh-CN" dirty="0"/>
              <a:t>loans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charged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loans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there’s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elevate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sacrificing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preventive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investors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avid</a:t>
            </a:r>
            <a:r>
              <a:rPr lang="zh-CN" altLang="en-US" dirty="0"/>
              <a:t> </a:t>
            </a:r>
            <a:r>
              <a:rPr lang="en-US" altLang="zh-CN" dirty="0"/>
              <a:t>risky</a:t>
            </a:r>
            <a:r>
              <a:rPr lang="zh-CN" altLang="en-US" dirty="0"/>
              <a:t> </a:t>
            </a:r>
            <a:r>
              <a:rPr lang="en-US" altLang="zh-CN" dirty="0"/>
              <a:t>loans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8A5F-A318-1123-3667-76871EF0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Agenda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5CD1-9F2E-B7E8-4569-DD02688C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Intrduction</a:t>
            </a:r>
            <a:r>
              <a:rPr lang="zh-CN" altLang="en-US" sz="3600" dirty="0"/>
              <a:t> </a:t>
            </a:r>
            <a:endParaRPr lang="en-US" altLang="zh-CN" sz="3600" dirty="0"/>
          </a:p>
          <a:p>
            <a:r>
              <a:rPr lang="en-US" altLang="zh-CN" sz="3600" dirty="0"/>
              <a:t>EDA</a:t>
            </a:r>
          </a:p>
          <a:p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 err="1"/>
              <a:t>enginnering</a:t>
            </a:r>
            <a:r>
              <a:rPr lang="zh-CN" altLang="en-US" sz="3600" dirty="0"/>
              <a:t> </a:t>
            </a:r>
            <a:endParaRPr lang="en-US" altLang="zh-CN" sz="3600" dirty="0"/>
          </a:p>
          <a:p>
            <a:r>
              <a:rPr lang="en-US" altLang="zh-CN" sz="3600" dirty="0"/>
              <a:t>Model</a:t>
            </a:r>
            <a:r>
              <a:rPr lang="zh-CN" altLang="en-US" sz="3600" dirty="0"/>
              <a:t> </a:t>
            </a:r>
            <a:r>
              <a:rPr lang="en-US" altLang="zh-CN" sz="3600" dirty="0"/>
              <a:t>&amp;</a:t>
            </a:r>
            <a:r>
              <a:rPr lang="zh-CN" altLang="en-US" sz="3600" dirty="0"/>
              <a:t> </a:t>
            </a:r>
            <a:r>
              <a:rPr lang="en-US" altLang="zh-CN" sz="3600" dirty="0"/>
              <a:t>Results</a:t>
            </a:r>
          </a:p>
          <a:p>
            <a:r>
              <a:rPr lang="en-US" altLang="zh-CN" sz="3600" dirty="0"/>
              <a:t>Future</a:t>
            </a:r>
            <a:r>
              <a:rPr lang="zh-CN" altLang="en-US" sz="3600" dirty="0"/>
              <a:t> </a:t>
            </a:r>
            <a:r>
              <a:rPr lang="en-US" altLang="zh-CN" sz="3600" dirty="0"/>
              <a:t>work</a:t>
            </a:r>
            <a:r>
              <a:rPr lang="zh-CN" altLang="en-US" sz="3600" dirty="0"/>
              <a:t> 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874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E957-79E9-38DD-48E6-0CA82582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1427117"/>
            <a:ext cx="10515600" cy="5059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ea typeface="DengXian" panose="02010600030101010101" pitchFamily="2" charset="-122"/>
              </a:rPr>
              <a:t>we aim to understand the borrower’s profile, and build a model to predict whether a given loan would be charged off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to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make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the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investors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make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decisions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and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minimize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the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future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loan</a:t>
            </a:r>
            <a:r>
              <a:rPr lang="zh-CN" altLang="en-US" sz="2800" dirty="0">
                <a:effectLst/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ffectLst/>
                <a:ea typeface="DengXian" panose="02010600030101010101" pitchFamily="2" charset="-122"/>
              </a:rPr>
              <a:t>defaults</a:t>
            </a:r>
          </a:p>
          <a:p>
            <a:pPr marL="0" indent="0">
              <a:buNone/>
            </a:pPr>
            <a:endParaRPr lang="en-US" dirty="0"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DengXian" panose="02010600030101010101" pitchFamily="2" charset="-122"/>
              </a:rPr>
              <a:t>Outcome:</a:t>
            </a:r>
          </a:p>
          <a:p>
            <a:pPr marL="0" indent="0">
              <a:buNone/>
            </a:pPr>
            <a:r>
              <a:rPr lang="en-US" altLang="zh-CN" dirty="0">
                <a:ea typeface="DengXian" panose="02010600030101010101" pitchFamily="2" charset="-122"/>
              </a:rPr>
              <a:t>Accuracy</a:t>
            </a:r>
            <a:r>
              <a:rPr lang="zh-CN" altLang="en-US" dirty="0">
                <a:ea typeface="DengXian" panose="02010600030101010101" pitchFamily="2" charset="-122"/>
              </a:rPr>
              <a:t> </a:t>
            </a:r>
            <a:r>
              <a:rPr lang="en-US" altLang="zh-CN" dirty="0">
                <a:ea typeface="DengXian" panose="02010600030101010101" pitchFamily="2" charset="-122"/>
              </a:rPr>
              <a:t>+30%</a:t>
            </a:r>
          </a:p>
          <a:p>
            <a:pPr marL="0" indent="0">
              <a:buNone/>
            </a:pPr>
            <a:r>
              <a:rPr lang="en-US" altLang="zh-CN" dirty="0">
                <a:ea typeface="DengXian" panose="02010600030101010101" pitchFamily="2" charset="-122"/>
              </a:rPr>
              <a:t>Saving</a:t>
            </a:r>
            <a:r>
              <a:rPr lang="zh-CN" altLang="en-US" dirty="0">
                <a:ea typeface="DengXian" panose="02010600030101010101" pitchFamily="2" charset="-122"/>
              </a:rPr>
              <a:t> </a:t>
            </a:r>
            <a:r>
              <a:rPr lang="en-US" altLang="zh-CN" dirty="0">
                <a:ea typeface="DengXian" panose="02010600030101010101" pitchFamily="2" charset="-122"/>
              </a:rPr>
              <a:t>per</a:t>
            </a:r>
            <a:r>
              <a:rPr lang="zh-CN" altLang="en-US" dirty="0">
                <a:ea typeface="DengXian" panose="02010600030101010101" pitchFamily="2" charset="-122"/>
              </a:rPr>
              <a:t> </a:t>
            </a:r>
            <a:r>
              <a:rPr lang="en-US" altLang="zh-CN" dirty="0">
                <a:ea typeface="DengXian" panose="02010600030101010101" pitchFamily="2" charset="-122"/>
              </a:rPr>
              <a:t>year</a:t>
            </a:r>
            <a:r>
              <a:rPr lang="zh-CN" altLang="en-US" dirty="0">
                <a:ea typeface="DengXian" panose="02010600030101010101" pitchFamily="2" charset="-122"/>
              </a:rPr>
              <a:t> </a:t>
            </a:r>
            <a:r>
              <a:rPr lang="en-US" altLang="zh-CN" dirty="0">
                <a:ea typeface="DengXian" panose="02010600030101010101" pitchFamily="2" charset="-122"/>
              </a:rPr>
              <a:t>$500+M</a:t>
            </a:r>
          </a:p>
          <a:p>
            <a:pPr marL="0" indent="0">
              <a:buNone/>
            </a:pPr>
            <a:endParaRPr lang="en-US" dirty="0"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FF68-1EC6-BEA0-ED88-D0475D8300D3}"/>
              </a:ext>
            </a:extLst>
          </p:cNvPr>
          <p:cNvSpPr txBox="1"/>
          <p:nvPr/>
        </p:nvSpPr>
        <p:spPr>
          <a:xfrm>
            <a:off x="4035552" y="371856"/>
            <a:ext cx="3106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Introduction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6325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23B9-B8AE-CC69-E97D-9DD50E8C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97218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DengXian" panose="02010600030101010101" pitchFamily="2" charset="-122"/>
              </a:rPr>
              <a:t>Loan</a:t>
            </a:r>
            <a:r>
              <a:rPr lang="zh-CN" altLang="en-US" dirty="0">
                <a:ea typeface="DengXian" panose="02010600030101010101" pitchFamily="2" charset="-122"/>
              </a:rPr>
              <a:t> </a:t>
            </a:r>
            <a:r>
              <a:rPr lang="en-US" altLang="zh-CN" dirty="0">
                <a:ea typeface="DengXian" panose="02010600030101010101" pitchFamily="2" charset="-122"/>
              </a:rPr>
              <a:t>Dataset</a:t>
            </a:r>
            <a:r>
              <a:rPr lang="zh-CN" altLang="en-US" dirty="0">
                <a:ea typeface="DengXian" panose="02010600030101010101" pitchFamily="2" charset="-122"/>
              </a:rPr>
              <a:t> </a:t>
            </a:r>
            <a:r>
              <a:rPr lang="en-US" altLang="zh-CN" dirty="0">
                <a:ea typeface="DengXian" panose="02010600030101010101" pitchFamily="2" charset="-122"/>
              </a:rPr>
              <a:t>describe</a:t>
            </a:r>
            <a:r>
              <a:rPr lang="zh-CN" altLang="en-US" dirty="0">
                <a:ea typeface="DengXian" panose="02010600030101010101" pitchFamily="2" charset="-122"/>
              </a:rPr>
              <a:t> </a:t>
            </a:r>
            <a:endParaRPr lang="en-US" altLang="zh-CN" dirty="0"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DengXian" panose="02010600030101010101" pitchFamily="2" charset="-122"/>
            </a:endParaRPr>
          </a:p>
          <a:p>
            <a:r>
              <a:rPr lang="en-US" altLang="zh-CN" sz="2800" dirty="0">
                <a:ea typeface="DengXian" panose="02010600030101010101" pitchFamily="2" charset="-122"/>
              </a:rPr>
              <a:t>1827125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records</a:t>
            </a:r>
          </a:p>
          <a:p>
            <a:r>
              <a:rPr lang="en-US" altLang="zh-CN" sz="2800" dirty="0">
                <a:ea typeface="DengXian" panose="02010600030101010101" pitchFamily="2" charset="-122"/>
              </a:rPr>
              <a:t>145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columns</a:t>
            </a:r>
          </a:p>
          <a:p>
            <a:r>
              <a:rPr lang="en-US" altLang="zh-CN" sz="2800" dirty="0">
                <a:ea typeface="DengXian" panose="02010600030101010101" pitchFamily="2" charset="-122"/>
              </a:rPr>
              <a:t>133526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charged-off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loans,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7.3%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of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the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total</a:t>
            </a:r>
          </a:p>
          <a:p>
            <a:r>
              <a:rPr lang="en-US" altLang="zh-CN" sz="2800" dirty="0"/>
              <a:t>58</a:t>
            </a:r>
            <a:r>
              <a:rPr lang="zh-CN" altLang="en-US" sz="2800" dirty="0"/>
              <a:t> </a:t>
            </a:r>
            <a:r>
              <a:rPr lang="en-US" altLang="zh-CN" dirty="0" err="1"/>
              <a:t>A</a:t>
            </a:r>
            <a:r>
              <a:rPr lang="en-US" altLang="zh-CN" sz="2800" dirty="0" err="1"/>
              <a:t>ttributs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missing</a:t>
            </a:r>
            <a:r>
              <a:rPr lang="zh-CN" altLang="en-US" sz="2800" dirty="0"/>
              <a:t> </a:t>
            </a:r>
            <a:r>
              <a:rPr lang="en-US" altLang="zh-CN" sz="2800" dirty="0"/>
              <a:t>rate</a:t>
            </a:r>
            <a:r>
              <a:rPr lang="zh-CN" altLang="en-US" sz="2800" dirty="0"/>
              <a:t> </a:t>
            </a:r>
            <a:r>
              <a:rPr lang="en-US" altLang="zh-CN" sz="2800" dirty="0"/>
              <a:t>&gt;</a:t>
            </a:r>
            <a:r>
              <a:rPr lang="zh-CN" altLang="en-US" sz="2800" dirty="0"/>
              <a:t> </a:t>
            </a:r>
            <a:r>
              <a:rPr lang="en-US" altLang="zh-CN" sz="2800" dirty="0"/>
              <a:t>50%</a:t>
            </a:r>
          </a:p>
          <a:p>
            <a:r>
              <a:rPr lang="en-US" altLang="zh-CN" sz="2800" dirty="0">
                <a:ea typeface="DengXian" panose="02010600030101010101" pitchFamily="2" charset="-122"/>
              </a:rPr>
              <a:t>31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Attributes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would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have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been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available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to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investors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before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making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r>
              <a:rPr lang="en-US" altLang="zh-CN" sz="2800" dirty="0">
                <a:ea typeface="DengXian" panose="02010600030101010101" pitchFamily="2" charset="-122"/>
              </a:rPr>
              <a:t>decisions</a:t>
            </a:r>
            <a:r>
              <a:rPr lang="zh-CN" altLang="en-US" sz="2800" dirty="0">
                <a:ea typeface="DengXian" panose="02010600030101010101" pitchFamily="2" charset="-122"/>
              </a:rPr>
              <a:t> </a:t>
            </a:r>
            <a:endParaRPr lang="en-US" altLang="zh-CN" sz="2800" dirty="0"/>
          </a:p>
          <a:p>
            <a:r>
              <a:rPr lang="en-US" altLang="zh-CN" sz="2800" dirty="0"/>
              <a:t>17</a:t>
            </a:r>
            <a:r>
              <a:rPr lang="zh-CN" altLang="en-US" sz="2800" dirty="0"/>
              <a:t> </a:t>
            </a:r>
            <a:r>
              <a:rPr lang="en-US" altLang="zh-CN" dirty="0" err="1"/>
              <a:t>A</a:t>
            </a:r>
            <a:r>
              <a:rPr lang="en-US" altLang="zh-CN" sz="2800" dirty="0" err="1"/>
              <a:t>ttibutes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no</a:t>
            </a:r>
            <a:r>
              <a:rPr lang="zh-CN" altLang="en-US" sz="2800" dirty="0"/>
              <a:t> </a:t>
            </a:r>
            <a:r>
              <a:rPr lang="en-US" altLang="zh-CN" sz="2800" dirty="0"/>
              <a:t>records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5B6B-FA6A-0B9A-C106-5D93A076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511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EDA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Insight</a:t>
            </a:r>
            <a:r>
              <a:rPr lang="zh-CN" altLang="en-US" b="1" dirty="0">
                <a:latin typeface="+mn-lt"/>
              </a:rPr>
              <a:t>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879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28FF-586A-C44C-044E-C93A0A4D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loan status&#10;&#10;Description automatically generated">
            <a:extLst>
              <a:ext uri="{FF2B5EF4-FFF2-40B4-BE49-F238E27FC236}">
                <a16:creationId xmlns:a16="http://schemas.microsoft.com/office/drawing/2014/main" id="{CAEABDCE-A782-A2FF-BF83-4A91933C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6341"/>
            <a:ext cx="10305288" cy="6371659"/>
          </a:xfrm>
        </p:spPr>
      </p:pic>
    </p:spTree>
    <p:extLst>
      <p:ext uri="{BB962C8B-B14F-4D97-AF65-F5344CB8AC3E}">
        <p14:creationId xmlns:p14="http://schemas.microsoft.com/office/powerpoint/2010/main" val="143009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3EE9-B584-567B-88D4-058258B4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1444A019-73E0-9F73-30C4-67D1E704D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0152"/>
            <a:ext cx="10515599" cy="5697695"/>
          </a:xfrm>
        </p:spPr>
      </p:pic>
    </p:spTree>
    <p:extLst>
      <p:ext uri="{BB962C8B-B14F-4D97-AF65-F5344CB8AC3E}">
        <p14:creationId xmlns:p14="http://schemas.microsoft.com/office/powerpoint/2010/main" val="310015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44E-C3B1-5AA4-9B1D-654E5DD3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bars&#10;&#10;Description automatically generated">
            <a:extLst>
              <a:ext uri="{FF2B5EF4-FFF2-40B4-BE49-F238E27FC236}">
                <a16:creationId xmlns:a16="http://schemas.microsoft.com/office/drawing/2014/main" id="{ED5B1DDF-F1A3-5AB6-F328-F74E154EE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660" y="237955"/>
            <a:ext cx="9934679" cy="6382089"/>
          </a:xfrm>
        </p:spPr>
      </p:pic>
    </p:spTree>
    <p:extLst>
      <p:ext uri="{BB962C8B-B14F-4D97-AF65-F5344CB8AC3E}">
        <p14:creationId xmlns:p14="http://schemas.microsoft.com/office/powerpoint/2010/main" val="385450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3399-DD10-0522-20A5-9E36BFC7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6F9144AC-C46A-653D-70D2-EB4970F39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838"/>
            <a:ext cx="10515600" cy="6336323"/>
          </a:xfrm>
        </p:spPr>
      </p:pic>
    </p:spTree>
    <p:extLst>
      <p:ext uri="{BB962C8B-B14F-4D97-AF65-F5344CB8AC3E}">
        <p14:creationId xmlns:p14="http://schemas.microsoft.com/office/powerpoint/2010/main" val="43613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283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Capstone Project  Loan Default Report </vt:lpstr>
      <vt:lpstr>Agenda</vt:lpstr>
      <vt:lpstr>PowerPoint Presentation</vt:lpstr>
      <vt:lpstr>PowerPoint Presentation</vt:lpstr>
      <vt:lpstr>EDA Insight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Engineering    </vt:lpstr>
      <vt:lpstr>1. Train/Validation Set Split: stratified, 70%/30% 2. Doan Sampling: both classes have 131,828 observations 3.Model Selection: 4 predictive models </vt:lpstr>
      <vt:lpstr>PowerPoint Presentation</vt:lpstr>
      <vt:lpstr>PowerPoint Presentation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Report </dc:title>
  <dc:creator>lufeng yang</dc:creator>
  <cp:lastModifiedBy>lufeng yang</cp:lastModifiedBy>
  <cp:revision>7</cp:revision>
  <dcterms:created xsi:type="dcterms:W3CDTF">2023-08-15T14:02:13Z</dcterms:created>
  <dcterms:modified xsi:type="dcterms:W3CDTF">2023-08-15T15:24:54Z</dcterms:modified>
</cp:coreProperties>
</file>