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01" r:id="rId2"/>
    <p:sldId id="305" r:id="rId3"/>
    <p:sldId id="311" r:id="rId4"/>
    <p:sldId id="307" r:id="rId5"/>
    <p:sldId id="308" r:id="rId6"/>
    <p:sldId id="309" r:id="rId7"/>
    <p:sldId id="310" r:id="rId8"/>
    <p:sldId id="306" r:id="rId9"/>
    <p:sldId id="303" r:id="rId10"/>
    <p:sldId id="265" r:id="rId11"/>
    <p:sldId id="289" r:id="rId12"/>
  </p:sldIdLst>
  <p:sldSz cx="9144000" cy="5143500" type="screen16x9"/>
  <p:notesSz cx="6858000" cy="9144000"/>
  <p:embeddedFontLst>
    <p:embeddedFont>
      <p:font typeface="方正兰亭细黑_GBK" panose="02010600030101010101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mpact" panose="020B0806030902050204" pitchFamily="34" charset="0"/>
      <p:regular r:id="rId19"/>
    </p:embeddedFont>
    <p:embeddedFont>
      <p:font typeface="Microsoft YaHei UI" panose="020B0503020204020204" pitchFamily="34" charset="-122"/>
      <p:regular r:id="rId20"/>
      <p:bold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5380F7"/>
    <a:srgbClr val="DFDFDF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89862" autoAdjust="0"/>
  </p:normalViewPr>
  <p:slideViewPr>
    <p:cSldViewPr snapToGrid="0">
      <p:cViewPr varScale="1">
        <p:scale>
          <a:sx n="102" d="100"/>
          <a:sy n="102" d="100"/>
        </p:scale>
        <p:origin x="6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3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2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8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07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4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9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5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2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366" y="185411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479" y="2611207"/>
            <a:ext cx="8343014" cy="64630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体质健康数据管理系统设计与实现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9632" y="3973845"/>
            <a:ext cx="33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答辩人：黄纯峰　指导老师：钟灿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A73B4-E513-4402-AEA7-C7FBFC8AEB4D}"/>
              </a:ext>
            </a:extLst>
          </p:cNvPr>
          <p:cNvSpPr txBox="1"/>
          <p:nvPr/>
        </p:nvSpPr>
        <p:spPr>
          <a:xfrm>
            <a:off x="3853576" y="3314459"/>
            <a:ext cx="123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中期答辩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C037E2-E3F8-4F53-A21C-783F89776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34" y="593971"/>
            <a:ext cx="1424798" cy="1519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903">
        <p14:vortex dir="r"/>
      </p:transition>
    </mc:Choice>
    <mc:Fallback xmlns="">
      <p:transition spd="slow" advTm="290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工作中遇到的问题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876416-1465-4D04-A670-7CD277728814}"/>
              </a:ext>
            </a:extLst>
          </p:cNvPr>
          <p:cNvSpPr txBox="1"/>
          <p:nvPr/>
        </p:nvSpPr>
        <p:spPr>
          <a:xfrm>
            <a:off x="784268" y="1296410"/>
            <a:ext cx="7480091" cy="295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程序开发部分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继续完成成绩数据统计、体质报告</a:t>
            </a:r>
            <a:r>
              <a:rPr lang="en-US" altLang="zh-CN" dirty="0"/>
              <a:t>PDF</a:t>
            </a:r>
            <a:r>
              <a:rPr lang="zh-CN" altLang="en-US" dirty="0"/>
              <a:t>导出功能，以及部分未完成的代码测试、</a:t>
            </a:r>
            <a:r>
              <a:rPr lang="en-US" altLang="zh-CN" dirty="0"/>
              <a:t>BUG</a:t>
            </a:r>
            <a:r>
              <a:rPr lang="zh-CN" altLang="en-US" dirty="0"/>
              <a:t>修复和优化，预计</a:t>
            </a:r>
            <a:r>
              <a:rPr lang="en-US" altLang="zh-CN" dirty="0"/>
              <a:t>1-2</a:t>
            </a:r>
            <a:r>
              <a:rPr lang="zh-CN" altLang="en-US" dirty="0"/>
              <a:t>周。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论文编写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程序基本完成，其余时间用于编写、修改和完善毕业设计论文，完成论文的定稿和装订，准备答辩。</a:t>
            </a:r>
          </a:p>
        </p:txBody>
      </p:sp>
    </p:spTree>
    <p:custDataLst>
      <p:tags r:id="rId1"/>
    </p:custDataLst>
  </p:cSld>
  <p:clrMapOvr>
    <a:masterClrMapping/>
  </p:clrMapOvr>
  <p:transition spd="slow" advTm="1227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07217" y="1290396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rgbClr val="008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>
              <a:solidFill>
                <a:srgbClr val="008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</p:txBody>
      </p:sp>
      <p:sp>
        <p:nvSpPr>
          <p:cNvPr id="26" name="矩形 25"/>
          <p:cNvSpPr/>
          <p:nvPr/>
        </p:nvSpPr>
        <p:spPr>
          <a:xfrm>
            <a:off x="3025992" y="2867632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感谢语</a:t>
            </a:r>
          </a:p>
        </p:txBody>
      </p:sp>
    </p:spTree>
  </p:cSld>
  <p:clrMapOvr>
    <a:masterClrMapping/>
  </p:clrMapOvr>
  <p:transition spd="slow" advTm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9E369F-C695-443E-99F3-C4F85BFF90D9}"/>
              </a:ext>
            </a:extLst>
          </p:cNvPr>
          <p:cNvGrpSpPr/>
          <p:nvPr/>
        </p:nvGrpSpPr>
        <p:grpSpPr>
          <a:xfrm>
            <a:off x="3420404" y="1370716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121">
              <a:extLst>
                <a:ext uri="{FF2B5EF4-FFF2-40B4-BE49-F238E27FC236}">
                  <a16:creationId xmlns:a16="http://schemas.microsoft.com/office/drawing/2014/main" id="{3F919ABA-8AE3-4597-AF8C-6DD72719DC4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B3BBB9-9D07-4D01-B0EC-AFE839493EE8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1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9" name="TextBox 143">
            <a:extLst>
              <a:ext uri="{FF2B5EF4-FFF2-40B4-BE49-F238E27FC236}">
                <a16:creationId xmlns:a16="http://schemas.microsoft.com/office/drawing/2014/main" id="{E608E3E1-782E-4A93-B74E-35060F7001EE}"/>
              </a:ext>
            </a:extLst>
          </p:cNvPr>
          <p:cNvSpPr txBox="1"/>
          <p:nvPr/>
        </p:nvSpPr>
        <p:spPr>
          <a:xfrm>
            <a:off x="3980517" y="14485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系统整体架构</a:t>
            </a:r>
          </a:p>
        </p:txBody>
      </p:sp>
      <p:sp>
        <p:nvSpPr>
          <p:cNvPr id="10" name="TextBox 144">
            <a:extLst>
              <a:ext uri="{FF2B5EF4-FFF2-40B4-BE49-F238E27FC236}">
                <a16:creationId xmlns:a16="http://schemas.microsoft.com/office/drawing/2014/main" id="{EC456E00-01D7-41E4-9D87-F656C2306B3D}"/>
              </a:ext>
            </a:extLst>
          </p:cNvPr>
          <p:cNvSpPr txBox="1"/>
          <p:nvPr/>
        </p:nvSpPr>
        <p:spPr>
          <a:xfrm>
            <a:off x="3975043" y="2908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工作中的问题</a:t>
            </a:r>
          </a:p>
        </p:txBody>
      </p:sp>
      <p:sp>
        <p:nvSpPr>
          <p:cNvPr id="11" name="TextBox 145">
            <a:extLst>
              <a:ext uri="{FF2B5EF4-FFF2-40B4-BE49-F238E27FC236}">
                <a16:creationId xmlns:a16="http://schemas.microsoft.com/office/drawing/2014/main" id="{5C409B8C-F089-4D20-81C4-32486F2FBB73}"/>
              </a:ext>
            </a:extLst>
          </p:cNvPr>
          <p:cNvSpPr txBox="1"/>
          <p:nvPr/>
        </p:nvSpPr>
        <p:spPr>
          <a:xfrm>
            <a:off x="3980517" y="21766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系统功能展示</a:t>
            </a:r>
          </a:p>
        </p:txBody>
      </p:sp>
      <p:sp>
        <p:nvSpPr>
          <p:cNvPr id="12" name="TextBox 146">
            <a:extLst>
              <a:ext uri="{FF2B5EF4-FFF2-40B4-BE49-F238E27FC236}">
                <a16:creationId xmlns:a16="http://schemas.microsoft.com/office/drawing/2014/main" id="{692A1702-D5E4-4504-AC19-7ED168A43BAF}"/>
              </a:ext>
            </a:extLst>
          </p:cNvPr>
          <p:cNvSpPr txBox="1"/>
          <p:nvPr/>
        </p:nvSpPr>
        <p:spPr>
          <a:xfrm>
            <a:off x="3975043" y="3641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后续安排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401ECAF-6E08-4A22-8398-CF5BEA83D06A}"/>
              </a:ext>
            </a:extLst>
          </p:cNvPr>
          <p:cNvGrpSpPr/>
          <p:nvPr/>
        </p:nvGrpSpPr>
        <p:grpSpPr>
          <a:xfrm>
            <a:off x="3408805" y="2098843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21">
              <a:extLst>
                <a:ext uri="{FF2B5EF4-FFF2-40B4-BE49-F238E27FC236}">
                  <a16:creationId xmlns:a16="http://schemas.microsoft.com/office/drawing/2014/main" id="{8C27E597-1A6A-44DA-91AF-0EBE61C45F5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6783492-B0E6-454A-AA55-7C4FE38C157A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2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F9C3F9F-3A2C-4BFC-BDBA-B09BAA500FC5}"/>
              </a:ext>
            </a:extLst>
          </p:cNvPr>
          <p:cNvGrpSpPr/>
          <p:nvPr/>
        </p:nvGrpSpPr>
        <p:grpSpPr>
          <a:xfrm>
            <a:off x="3432003" y="3558567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21">
              <a:extLst>
                <a:ext uri="{FF2B5EF4-FFF2-40B4-BE49-F238E27FC236}">
                  <a16:creationId xmlns:a16="http://schemas.microsoft.com/office/drawing/2014/main" id="{9E21E7D1-1354-41A9-B080-505BB4E88055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DD1FB3C-511D-4E8D-B2AD-D21A8076EE1C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4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7EB0355-2C72-4F0B-B6C8-F838C4DBEC2C}"/>
              </a:ext>
            </a:extLst>
          </p:cNvPr>
          <p:cNvGrpSpPr/>
          <p:nvPr/>
        </p:nvGrpSpPr>
        <p:grpSpPr>
          <a:xfrm>
            <a:off x="3432003" y="2830440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121">
              <a:extLst>
                <a:ext uri="{FF2B5EF4-FFF2-40B4-BE49-F238E27FC236}">
                  <a16:creationId xmlns:a16="http://schemas.microsoft.com/office/drawing/2014/main" id="{8E76AB44-2755-4E41-B648-C58E2123908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6F2798B-1F93-4CEC-AB9A-4E0E966E9F12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3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0214616"/>
      </p:ext>
    </p:extLst>
  </p:cSld>
  <p:clrMapOvr>
    <a:masterClrMapping/>
  </p:clrMapOvr>
  <p:transition spd="slow" advTm="12623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29407D-712D-4079-AA1C-62F326FB4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42" y="816750"/>
            <a:ext cx="5288334" cy="4120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169802"/>
      </p:ext>
    </p:extLst>
  </p:cSld>
  <p:clrMapOvr>
    <a:masterClrMapping/>
  </p:clrMapOvr>
  <p:transition spd="slow" advTm="12623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认证权限模块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72129668-EC99-4B70-BB99-96E2E9D7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10" y="1843792"/>
            <a:ext cx="4179071" cy="24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E46DBB-C70D-452A-A8B9-802FD7A99D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5" y="1116768"/>
            <a:ext cx="4403654" cy="34925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7819680"/>
      </p:ext>
    </p:extLst>
  </p:cSld>
  <p:clrMapOvr>
    <a:masterClrMapping/>
  </p:clrMapOvr>
  <p:transition spd="slow" advTm="12623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A90358-CD81-45A9-A7F8-953BA765F7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2" y="641789"/>
            <a:ext cx="4643926" cy="43724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38FC98-139E-46F7-9408-27FB5D63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817" y="1542591"/>
            <a:ext cx="4129558" cy="28120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8274143"/>
      </p:ext>
    </p:extLst>
  </p:cSld>
  <p:clrMapOvr>
    <a:masterClrMapping/>
  </p:clrMapOvr>
  <p:transition spd="slow" advTm="12623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科目模块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79DB6-929B-43CF-8EFA-4C7EEA25E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1" y="846797"/>
            <a:ext cx="4310623" cy="39875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48BF99-4F24-445E-9523-87EA9FC18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833" y="846797"/>
            <a:ext cx="3856374" cy="23760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39B73C-DDD1-4226-85A3-BAFBBC778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834" y="3330031"/>
            <a:ext cx="3856374" cy="1504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1856352"/>
      </p:ext>
    </p:extLst>
  </p:cSld>
  <p:clrMapOvr>
    <a:masterClrMapping/>
  </p:clrMapOvr>
  <p:transition spd="slow" advTm="12623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体测模块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F2254E9-9C0D-44DA-B672-A2E4C734B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40635"/>
            <a:ext cx="4430712" cy="223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F7482B-F3C3-42B8-86A9-5DB48ED2D0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9" y="1192657"/>
            <a:ext cx="4059756" cy="3342656"/>
          </a:xfrm>
          <a:prstGeom prst="rect">
            <a:avLst/>
          </a:prstGeom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761242AA-FBC9-4E61-BDFC-A6DDF2F1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59463"/>
            <a:ext cx="4430711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1CD93F-B81C-4355-A648-7FC491A5F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1380" y="184120"/>
            <a:ext cx="2775197" cy="48953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6145376"/>
      </p:ext>
    </p:extLst>
  </p:cSld>
  <p:clrMapOvr>
    <a:masterClrMapping/>
  </p:clrMapOvr>
  <p:transition spd="slow" advTm="1262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程序完成进度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11AF15-9316-48AF-9177-C7BDBCCFA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37" y="1105297"/>
            <a:ext cx="6102422" cy="3578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0779409"/>
      </p:ext>
    </p:extLst>
  </p:cSld>
  <p:clrMapOvr>
    <a:masterClrMapping/>
  </p:clrMapOvr>
  <p:transition spd="slow" advTm="12623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工作中遇到的问题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F8B5E-D96D-499B-BB4C-A192E2468C3F}"/>
              </a:ext>
            </a:extLst>
          </p:cNvPr>
          <p:cNvSpPr txBox="1"/>
          <p:nvPr/>
        </p:nvSpPr>
        <p:spPr>
          <a:xfrm>
            <a:off x="646880" y="1048931"/>
            <a:ext cx="7762853" cy="349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重代码、轻需求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前期需求分析工作不足，工作重心偏向编码，需求不清晰，设计实现需要反复修改</a:t>
            </a:r>
            <a:endParaRPr lang="en-US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模拟测试数据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测试中班级、学生、科目评分标准、成绩等信息使用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脚本处理导入数据库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数据库设计问题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>
                <a:effectLst/>
                <a:latin typeface="+mn-ea"/>
                <a:cs typeface="Times New Roman" panose="02020603050405020304" pitchFamily="18" charset="0"/>
              </a:rPr>
              <a:t>涉及到体测的部分功能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SQL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内容较长，在数据量大的情况下，可能存在性能问题，后续需要继续优化</a:t>
            </a:r>
            <a:endParaRPr lang="en-US" altLang="zh-CN" sz="16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919921"/>
      </p:ext>
    </p:extLst>
  </p:cSld>
  <p:clrMapOvr>
    <a:masterClrMapping/>
  </p:clrMapOvr>
  <p:transition spd="slow" advTm="409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  <p:tag name="TIMING" val="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218</Words>
  <Application>Microsoft Office PowerPoint</Application>
  <PresentationFormat>全屏显示(16:9)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微软雅黑</vt:lpstr>
      <vt:lpstr>Arial</vt:lpstr>
      <vt:lpstr>宋体</vt:lpstr>
      <vt:lpstr>Calibri</vt:lpstr>
      <vt:lpstr>Impact</vt:lpstr>
      <vt:lpstr>Microsoft YaHei UI</vt:lpstr>
      <vt:lpstr>Wingdings</vt:lpstr>
      <vt:lpstr>方正兰亭细黑_GBK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黄 纯峰</cp:lastModifiedBy>
  <cp:revision>88</cp:revision>
  <dcterms:created xsi:type="dcterms:W3CDTF">2015-01-23T04:02:00Z</dcterms:created>
  <dcterms:modified xsi:type="dcterms:W3CDTF">2022-04-11T02:58:15Z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