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01" r:id="rId2"/>
    <p:sldId id="257" r:id="rId3"/>
    <p:sldId id="292" r:id="rId4"/>
    <p:sldId id="293" r:id="rId5"/>
    <p:sldId id="262" r:id="rId6"/>
    <p:sldId id="261" r:id="rId7"/>
    <p:sldId id="303" r:id="rId8"/>
    <p:sldId id="304" r:id="rId9"/>
    <p:sldId id="265" r:id="rId10"/>
    <p:sldId id="289" r:id="rId11"/>
  </p:sldIdLst>
  <p:sldSz cx="9144000" cy="5143500" type="screen16x9"/>
  <p:notesSz cx="6858000" cy="9144000"/>
  <p:embeddedFontLst>
    <p:embeddedFont>
      <p:font typeface="方正兰亭细黑_GBK" panose="02010600030101010101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mpact" panose="020B0806030902050204" pitchFamily="34" charset="0"/>
      <p:regular r:id="rId18"/>
    </p:embeddedFont>
    <p:embeddedFont>
      <p:font typeface="微软雅黑" panose="020B0503020204020204" pitchFamily="34" charset="-122"/>
      <p:regular r:id="rId19"/>
      <p:bold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5380F7"/>
    <a:srgbClr val="DFDFDF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89862" autoAdjust="0"/>
  </p:normalViewPr>
  <p:slideViewPr>
    <p:cSldViewPr snapToGrid="0">
      <p:cViewPr varScale="1">
        <p:scale>
          <a:sx n="97" d="100"/>
          <a:sy n="97" d="100"/>
        </p:scale>
        <p:origin x="73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22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397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1751"/>
            <a:ext cx="9144000" cy="1828235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366" y="185411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15413" y="5314104"/>
            <a:ext cx="1128587" cy="38088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dirty="0"/>
              <a:t>延时文字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9479" y="2611207"/>
            <a:ext cx="8343014" cy="64630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体质健康数据管理系统设计与实现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9632" y="3973845"/>
            <a:ext cx="33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答辩人：黄纯峰　指导老师：钟灿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A73B4-E513-4402-AEA7-C7FBFC8AEB4D}"/>
              </a:ext>
            </a:extLst>
          </p:cNvPr>
          <p:cNvSpPr txBox="1"/>
          <p:nvPr/>
        </p:nvSpPr>
        <p:spPr>
          <a:xfrm>
            <a:off x="3853576" y="3314459"/>
            <a:ext cx="123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开题答辩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C037E2-E3F8-4F53-A21C-783F89776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34" y="593971"/>
            <a:ext cx="1424798" cy="1519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903">
        <p14:vortex dir="r"/>
      </p:transition>
    </mc:Choice>
    <mc:Fallback>
      <p:transition spd="slow" advTm="29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07217" y="1290396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rgbClr val="008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>
              <a:solidFill>
                <a:srgbClr val="008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995686"/>
            <a:ext cx="643670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</p:txBody>
      </p:sp>
      <p:sp>
        <p:nvSpPr>
          <p:cNvPr id="26" name="矩形 25"/>
          <p:cNvSpPr/>
          <p:nvPr/>
        </p:nvSpPr>
        <p:spPr>
          <a:xfrm>
            <a:off x="3025992" y="2867632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感谢语</a:t>
            </a:r>
          </a:p>
        </p:txBody>
      </p:sp>
    </p:spTree>
  </p:cSld>
  <p:clrMapOvr>
    <a:masterClrMapping/>
  </p:clrMapOvr>
  <p:transition spd="slow" advTm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接连接符 9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主目录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3345453" y="1078408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2" name="同心圆 1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1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905566" y="1156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900092" y="26159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主要任务及功能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905566" y="18843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900092" y="33490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14A4A9-519F-4821-A85F-1DA5FB8BFA37}"/>
              </a:ext>
            </a:extLst>
          </p:cNvPr>
          <p:cNvGrpSpPr/>
          <p:nvPr/>
        </p:nvGrpSpPr>
        <p:grpSpPr>
          <a:xfrm>
            <a:off x="3333854" y="1806535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121">
              <a:extLst>
                <a:ext uri="{FF2B5EF4-FFF2-40B4-BE49-F238E27FC236}">
                  <a16:creationId xmlns:a16="http://schemas.microsoft.com/office/drawing/2014/main" id="{84BB174C-9C05-404D-953F-57D86C5961F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D0D4659-78CA-4DB7-A022-80A46F32128D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2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1B2E5B4-A1BD-43BF-8106-D1B8345027D2}"/>
              </a:ext>
            </a:extLst>
          </p:cNvPr>
          <p:cNvGrpSpPr/>
          <p:nvPr/>
        </p:nvGrpSpPr>
        <p:grpSpPr>
          <a:xfrm>
            <a:off x="3357052" y="3266259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121">
              <a:extLst>
                <a:ext uri="{FF2B5EF4-FFF2-40B4-BE49-F238E27FC236}">
                  <a16:creationId xmlns:a16="http://schemas.microsoft.com/office/drawing/2014/main" id="{6FB83E78-06CB-4EEC-B491-F55E8135EF2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4581EB7-F58F-47C6-A39F-8B6205C2367F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4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EF2B6C2-4D36-4FB4-8546-50D42C90408B}"/>
              </a:ext>
            </a:extLst>
          </p:cNvPr>
          <p:cNvGrpSpPr/>
          <p:nvPr/>
        </p:nvGrpSpPr>
        <p:grpSpPr>
          <a:xfrm>
            <a:off x="3357052" y="2538132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121">
              <a:extLst>
                <a:ext uri="{FF2B5EF4-FFF2-40B4-BE49-F238E27FC236}">
                  <a16:creationId xmlns:a16="http://schemas.microsoft.com/office/drawing/2014/main" id="{E6533E84-3B1B-4F47-91DE-636E80A8EFD4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AEE2C7F-A03B-49C3-BF37-8CB173CA2304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3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A346CBA-6A48-4120-9A3C-B6B4E0B1C824}"/>
              </a:ext>
            </a:extLst>
          </p:cNvPr>
          <p:cNvGrpSpPr/>
          <p:nvPr/>
        </p:nvGrpSpPr>
        <p:grpSpPr>
          <a:xfrm>
            <a:off x="3345452" y="3994386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121">
              <a:extLst>
                <a:ext uri="{FF2B5EF4-FFF2-40B4-BE49-F238E27FC236}">
                  <a16:creationId xmlns:a16="http://schemas.microsoft.com/office/drawing/2014/main" id="{7D7E0FCA-375D-4DF9-8F07-E108D7EA3D3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41B96A90-D82B-4B21-8A67-4DB8A5C3354B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5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66" name="TextBox 143">
            <a:extLst>
              <a:ext uri="{FF2B5EF4-FFF2-40B4-BE49-F238E27FC236}">
                <a16:creationId xmlns:a16="http://schemas.microsoft.com/office/drawing/2014/main" id="{E6CB3D21-6A7C-4091-B244-69F43B53943D}"/>
              </a:ext>
            </a:extLst>
          </p:cNvPr>
          <p:cNvSpPr txBox="1"/>
          <p:nvPr/>
        </p:nvSpPr>
        <p:spPr>
          <a:xfrm>
            <a:off x="3900092" y="40821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</p:spTree>
    <p:custDataLst>
      <p:tags r:id="rId1"/>
    </p:custDataLst>
  </p:cSld>
  <p:clrMapOvr>
    <a:masterClrMapping/>
  </p:clrMapOvr>
  <p:transition spd="slow" advTm="44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1">
            <a:extLst>
              <a:ext uri="{FF2B5EF4-FFF2-40B4-BE49-F238E27FC236}">
                <a16:creationId xmlns:a16="http://schemas.microsoft.com/office/drawing/2014/main" id="{960BBDCB-449D-4541-AA90-8E26BB948950}"/>
              </a:ext>
            </a:extLst>
          </p:cNvPr>
          <p:cNvSpPr/>
          <p:nvPr/>
        </p:nvSpPr>
        <p:spPr>
          <a:xfrm>
            <a:off x="3247499" y="1456605"/>
            <a:ext cx="4633277" cy="1323718"/>
          </a:xfrm>
          <a:prstGeom prst="round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sp>
        <p:nvSpPr>
          <p:cNvPr id="43" name="椭圆 34"/>
          <p:cNvSpPr/>
          <p:nvPr/>
        </p:nvSpPr>
        <p:spPr>
          <a:xfrm rot="5400000" flipV="1">
            <a:off x="7168314" y="3256005"/>
            <a:ext cx="1163726" cy="147637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323530" y="1313582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995832" y="3171686"/>
            <a:ext cx="5414244" cy="1682961"/>
          </a:xfrm>
          <a:prstGeom prst="round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24"/>
          <p:cNvSpPr>
            <a:spLocks noChangeArrowheads="1"/>
          </p:cNvSpPr>
          <p:nvPr/>
        </p:nvSpPr>
        <p:spPr bwMode="auto">
          <a:xfrm>
            <a:off x="1278202" y="1645483"/>
            <a:ext cx="8747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现实生活</a:t>
            </a:r>
          </a:p>
        </p:txBody>
      </p:sp>
      <p:sp>
        <p:nvSpPr>
          <p:cNvPr id="39" name="TextBox 31"/>
          <p:cNvSpPr>
            <a:spLocks noChangeArrowheads="1"/>
          </p:cNvSpPr>
          <p:nvPr/>
        </p:nvSpPr>
        <p:spPr bwMode="auto">
          <a:xfrm>
            <a:off x="7478712" y="3595937"/>
            <a:ext cx="8747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政府报告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8E3B1F-2217-4589-A723-E072B5FE813F}"/>
              </a:ext>
            </a:extLst>
          </p:cNvPr>
          <p:cNvSpPr txBox="1"/>
          <p:nvPr/>
        </p:nvSpPr>
        <p:spPr>
          <a:xfrm>
            <a:off x="3346521" y="1598478"/>
            <a:ext cx="4132191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近视率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体育课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逐年下滑的体测成绩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3D3E69-BB0D-4068-B91D-4C8A58D2ADBF}"/>
              </a:ext>
            </a:extLst>
          </p:cNvPr>
          <p:cNvSpPr txBox="1"/>
          <p:nvPr/>
        </p:nvSpPr>
        <p:spPr>
          <a:xfrm>
            <a:off x="1073778" y="3189361"/>
            <a:ext cx="50401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0" i="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中国青少年体能连续</a:t>
            </a:r>
            <a:r>
              <a:rPr lang="en-US" altLang="zh-CN" sz="1600" b="0" i="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600" b="0" i="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年下降，力量、速度、爆发力、耐力等指标的测试结果全面下滑</a:t>
            </a:r>
            <a:endParaRPr lang="en-US" altLang="zh-CN" sz="1600" b="0" i="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中考体育将与语数外同等分值</a:t>
            </a:r>
            <a:endParaRPr lang="en-US" altLang="zh-CN" sz="1600" b="0" i="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学生视力不良和近视率偏高、学生超重肥胖率上升、学生握力水平有所下降、大学生身体素质下滑</a:t>
            </a:r>
            <a:endParaRPr lang="en-US" altLang="zh-CN" sz="16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E49D6-B70E-41A0-B87C-8D807D1AB6A5}"/>
              </a:ext>
            </a:extLst>
          </p:cNvPr>
          <p:cNvSpPr txBox="1"/>
          <p:nvPr/>
        </p:nvSpPr>
        <p:spPr>
          <a:xfrm>
            <a:off x="2909100" y="-266498"/>
            <a:ext cx="190520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1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0E354B-D787-4984-88E7-5B0898497FAC}"/>
              </a:ext>
            </a:extLst>
          </p:cNvPr>
          <p:cNvSpPr txBox="1"/>
          <p:nvPr/>
        </p:nvSpPr>
        <p:spPr>
          <a:xfrm>
            <a:off x="2703322" y="791438"/>
            <a:ext cx="4024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青少年体质健康现状</a:t>
            </a:r>
          </a:p>
        </p:txBody>
      </p:sp>
    </p:spTree>
    <p:custDataLst>
      <p:tags r:id="rId1"/>
    </p:custDataLst>
  </p:cSld>
  <p:clrMapOvr>
    <a:masterClrMapping/>
  </p:clrMapOvr>
  <p:transition spd="slow" advTm="44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43009" y="3034782"/>
            <a:ext cx="4441549" cy="2045351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国内外现状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6D7C892-2C71-4007-AF35-0ED92DEE6D07}"/>
              </a:ext>
            </a:extLst>
          </p:cNvPr>
          <p:cNvSpPr/>
          <p:nvPr/>
        </p:nvSpPr>
        <p:spPr>
          <a:xfrm>
            <a:off x="3147016" y="685954"/>
            <a:ext cx="4437541" cy="2045358"/>
          </a:xfrm>
          <a:prstGeom prst="ellipse">
            <a:avLst/>
          </a:prstGeom>
          <a:solidFill>
            <a:srgbClr val="E6E7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8EF7927-899D-49C1-ADA0-908BE486E054}"/>
              </a:ext>
            </a:extLst>
          </p:cNvPr>
          <p:cNvSpPr txBox="1"/>
          <p:nvPr/>
        </p:nvSpPr>
        <p:spPr>
          <a:xfrm>
            <a:off x="3457006" y="1229284"/>
            <a:ext cx="4307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日本：家庭档案、学生档案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法国：数据上传，提供运动建议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FITNESSGRAM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体质健康系统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9D0FD9-B0B0-4905-AFE1-A69C796C55AF}"/>
              </a:ext>
            </a:extLst>
          </p:cNvPr>
          <p:cNvSpPr txBox="1"/>
          <p:nvPr/>
        </p:nvSpPr>
        <p:spPr>
          <a:xfrm>
            <a:off x="3643201" y="3457294"/>
            <a:ext cx="4799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起步较晚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偏重数据上报、汇总、宏观统计分析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近年来倾向信息化、数据化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各省数据平台建设</a:t>
            </a:r>
          </a:p>
        </p:txBody>
      </p:sp>
      <p:sp>
        <p:nvSpPr>
          <p:cNvPr id="34" name="燕尾形 46">
            <a:extLst>
              <a:ext uri="{FF2B5EF4-FFF2-40B4-BE49-F238E27FC236}">
                <a16:creationId xmlns:a16="http://schemas.microsoft.com/office/drawing/2014/main" id="{C2DF5B3C-CB0B-483C-9433-3B71E3C7BE4C}"/>
              </a:ext>
            </a:extLst>
          </p:cNvPr>
          <p:cNvSpPr/>
          <p:nvPr/>
        </p:nvSpPr>
        <p:spPr>
          <a:xfrm>
            <a:off x="515257" y="1413734"/>
            <a:ext cx="2192618" cy="449215"/>
          </a:xfrm>
          <a:prstGeom prst="chevron">
            <a:avLst>
              <a:gd name="adj" fmla="val 54429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国外研究</a:t>
            </a:r>
          </a:p>
        </p:txBody>
      </p:sp>
      <p:sp>
        <p:nvSpPr>
          <p:cNvPr id="35" name="燕尾形 46">
            <a:extLst>
              <a:ext uri="{FF2B5EF4-FFF2-40B4-BE49-F238E27FC236}">
                <a16:creationId xmlns:a16="http://schemas.microsoft.com/office/drawing/2014/main" id="{4F1987B4-6D93-4A38-B486-5C5A8B544566}"/>
              </a:ext>
            </a:extLst>
          </p:cNvPr>
          <p:cNvSpPr/>
          <p:nvPr/>
        </p:nvSpPr>
        <p:spPr>
          <a:xfrm>
            <a:off x="550478" y="3832854"/>
            <a:ext cx="2192618" cy="449213"/>
          </a:xfrm>
          <a:prstGeom prst="chevron">
            <a:avLst>
              <a:gd name="adj" fmla="val 54429"/>
            </a:avLst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国内研究</a:t>
            </a:r>
          </a:p>
        </p:txBody>
      </p:sp>
    </p:spTree>
  </p:cSld>
  <p:clrMapOvr>
    <a:masterClrMapping/>
  </p:clrMapOvr>
  <p:transition spd="slow" advClick="0" advTm="381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主要任务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64" name="圆角矩形 75">
            <a:extLst>
              <a:ext uri="{FF2B5EF4-FFF2-40B4-BE49-F238E27FC236}">
                <a16:creationId xmlns:a16="http://schemas.microsoft.com/office/drawing/2014/main" id="{E243F6CF-2B05-48B5-ACE7-68F3B94FE3F8}"/>
              </a:ext>
            </a:extLst>
          </p:cNvPr>
          <p:cNvSpPr/>
          <p:nvPr/>
        </p:nvSpPr>
        <p:spPr>
          <a:xfrm>
            <a:off x="2042258" y="990412"/>
            <a:ext cx="4498650" cy="551920"/>
          </a:xfrm>
          <a:prstGeom prst="roundRect">
            <a:avLst>
              <a:gd name="adj" fmla="val 50000"/>
            </a:avLst>
          </a:prstGeom>
          <a:solidFill>
            <a:srgbClr val="E6E7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体质健康数据管理系统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</a:p>
        </p:txBody>
      </p:sp>
      <p:sp>
        <p:nvSpPr>
          <p:cNvPr id="66" name="圆角矩形 75">
            <a:extLst>
              <a:ext uri="{FF2B5EF4-FFF2-40B4-BE49-F238E27FC236}">
                <a16:creationId xmlns:a16="http://schemas.microsoft.com/office/drawing/2014/main" id="{AFFCA8E4-B0C3-4E51-A27B-9C1652782CEA}"/>
              </a:ext>
            </a:extLst>
          </p:cNvPr>
          <p:cNvSpPr/>
          <p:nvPr/>
        </p:nvSpPr>
        <p:spPr>
          <a:xfrm>
            <a:off x="381615" y="2403555"/>
            <a:ext cx="8380770" cy="2473537"/>
          </a:xfrm>
          <a:prstGeom prst="roundRect">
            <a:avLst>
              <a:gd name="adj" fmla="val 50000"/>
            </a:avLst>
          </a:prstGeom>
          <a:solidFill>
            <a:srgbClr val="E6E7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以青少年体质健康测试数据为基础搭建数据管理软件系统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体测数据进行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上报、汇总、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管理和分析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结合当下热门的数据分析处理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数据可视化技术，能客观地展现出青少年整体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以及个人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体质健康状况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数据的处理分析结果最终应用于青少年体质健康的发展，为个人健康、科学管理、政策制定服务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88E57849-F647-4A67-BC91-D436DFD62C85}"/>
              </a:ext>
            </a:extLst>
          </p:cNvPr>
          <p:cNvSpPr/>
          <p:nvPr/>
        </p:nvSpPr>
        <p:spPr>
          <a:xfrm>
            <a:off x="4072853" y="1542333"/>
            <a:ext cx="437461" cy="86122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1262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412612" y="189293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689" y="153431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7C1FB5-FE43-441C-941C-4E26CEF14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71" y="0"/>
            <a:ext cx="4203057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526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参考界面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C7733A-CDA6-4D29-B976-1BF494425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40" y="701462"/>
            <a:ext cx="5029190" cy="4324327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413F331F-07A3-4B49-BFE1-2265C749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0" y="1012995"/>
            <a:ext cx="8497120" cy="37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6919921"/>
      </p:ext>
    </p:extLst>
  </p:cSld>
  <p:clrMapOvr>
    <a:masterClrMapping/>
  </p:clrMapOvr>
  <p:transition spd="slow" advTm="40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F8B49D-7FC8-454E-A382-D499005A80DD}"/>
              </a:ext>
            </a:extLst>
          </p:cNvPr>
          <p:cNvSpPr txBox="1"/>
          <p:nvPr/>
        </p:nvSpPr>
        <p:spPr>
          <a:xfrm>
            <a:off x="515257" y="853788"/>
            <a:ext cx="8113486" cy="65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中青少年体测数据为基础，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前后端分离模式，</a:t>
            </a:r>
            <a:r>
              <a:rPr lang="en-US" altLang="zh-CN" sz="1600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开发服务器，通过持久层框架</a:t>
            </a:r>
            <a:r>
              <a:rPr lang="en-US" altLang="zh-CN" sz="1600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与数据库交互，浏览器前端获取数据后由</a:t>
            </a:r>
            <a:r>
              <a:rPr lang="en-US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进行管理，渲染界面。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101F96-6BB6-47F3-8E46-123D03BA8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1" y="3855937"/>
            <a:ext cx="1040336" cy="978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24BF4B-836B-457D-B276-322A616E7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876" y="1977212"/>
            <a:ext cx="878127" cy="87812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67EC06-198F-413F-B53C-AAC664E73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4" y="2745529"/>
            <a:ext cx="1308337" cy="12651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B88CE473-A269-44EA-9500-C1E1237DB8C3}"/>
              </a:ext>
            </a:extLst>
          </p:cNvPr>
          <p:cNvSpPr/>
          <p:nvPr/>
        </p:nvSpPr>
        <p:spPr>
          <a:xfrm>
            <a:off x="1520128" y="3177357"/>
            <a:ext cx="1247685" cy="3564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923352-456B-440C-886F-CD926A0BBF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98" y="2745529"/>
            <a:ext cx="986289" cy="535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">
            <a:extLst>
              <a:ext uri="{FF2B5EF4-FFF2-40B4-BE49-F238E27FC236}">
                <a16:creationId xmlns:a16="http://schemas.microsoft.com/office/drawing/2014/main" id="{39B05AA9-A317-436B-B0D3-F5317708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85" y="2733818"/>
            <a:ext cx="2586754" cy="12651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ED4D1551-B904-48B5-B080-F0FC03D12881}"/>
              </a:ext>
            </a:extLst>
          </p:cNvPr>
          <p:cNvSpPr/>
          <p:nvPr/>
        </p:nvSpPr>
        <p:spPr>
          <a:xfrm>
            <a:off x="5451137" y="3177357"/>
            <a:ext cx="1467294" cy="4465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066AF69-867E-4615-AD8E-D694ACE71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37" y="2658695"/>
            <a:ext cx="1467294" cy="62185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C88FD8EF-9672-448F-ACA2-4F54BE895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5786" y="300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81056592-9EAA-4984-8B0A-C9F6ADCE7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8186" y="31572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E30A1868-4A35-46A4-A7EB-06DDC0C6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824384"/>
            <a:ext cx="2305050" cy="1152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8B99414-857C-4DF0-ADA7-E405B2CD4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16359"/>
              </p:ext>
            </p:extLst>
          </p:nvPr>
        </p:nvGraphicFramePr>
        <p:xfrm>
          <a:off x="842798" y="1564667"/>
          <a:ext cx="3055147" cy="3185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842">
                  <a:extLst>
                    <a:ext uri="{9D8B030D-6E8A-4147-A177-3AD203B41FA5}">
                      <a16:colId xmlns:a16="http://schemas.microsoft.com/office/drawing/2014/main" val="3345370853"/>
                    </a:ext>
                  </a:extLst>
                </a:gridCol>
                <a:gridCol w="1660305">
                  <a:extLst>
                    <a:ext uri="{9D8B030D-6E8A-4147-A177-3AD203B41FA5}">
                      <a16:colId xmlns:a16="http://schemas.microsoft.com/office/drawing/2014/main" val="1731223381"/>
                    </a:ext>
                  </a:extLst>
                </a:gridCol>
              </a:tblGrid>
              <a:tr h="51986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0910329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Typescript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800311"/>
                  </a:ext>
                </a:extLst>
              </a:tr>
              <a:tr h="53218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2978897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0692219"/>
                  </a:ext>
                </a:extLst>
              </a:tr>
              <a:tr h="53218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可视化支持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5740389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Ant-design-vue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975751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C4103E9-2CB8-43B2-A892-E3E60AF1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57326"/>
              </p:ext>
            </p:extLst>
          </p:nvPr>
        </p:nvGraphicFramePr>
        <p:xfrm>
          <a:off x="4882986" y="746218"/>
          <a:ext cx="3677146" cy="4237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201">
                  <a:extLst>
                    <a:ext uri="{9D8B030D-6E8A-4147-A177-3AD203B41FA5}">
                      <a16:colId xmlns:a16="http://schemas.microsoft.com/office/drawing/2014/main" val="3955087087"/>
                    </a:ext>
                  </a:extLst>
                </a:gridCol>
                <a:gridCol w="1894945">
                  <a:extLst>
                    <a:ext uri="{9D8B030D-6E8A-4147-A177-3AD203B41FA5}">
                      <a16:colId xmlns:a16="http://schemas.microsoft.com/office/drawing/2014/main" val="706969786"/>
                    </a:ext>
                  </a:extLst>
                </a:gridCol>
              </a:tblGrid>
              <a:tr h="46108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740085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SpringBoot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+MVC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2704688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SpringSecurity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认证和授权框架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618434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ORM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2565199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登录支持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81449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Springdoc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文档生成工具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7482511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Apache POI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文档操作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592734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Adobe IText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渲染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098309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关系型数据库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54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79446"/>
      </p:ext>
    </p:extLst>
  </p:cSld>
  <p:clrMapOvr>
    <a:masterClrMapping/>
  </p:clrMapOvr>
  <p:transition spd="slow" advClick="0" advTm="768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进度安排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81000" y="3038207"/>
            <a:ext cx="8439150" cy="0"/>
          </a:xfrm>
          <a:prstGeom prst="straightConnector1">
            <a:avLst/>
          </a:prstGeom>
          <a:ln w="57150">
            <a:solidFill>
              <a:srgbClr val="1A3F6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34"/>
          <p:cNvSpPr/>
          <p:nvPr/>
        </p:nvSpPr>
        <p:spPr>
          <a:xfrm>
            <a:off x="662293" y="2405592"/>
            <a:ext cx="946956" cy="121783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49461" y="4043478"/>
            <a:ext cx="1200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程序编写、调试、测试、优化与运行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0981" y="967930"/>
            <a:ext cx="1508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查阅相关文献资料，完成开题及开发工具与平台准备工作</a:t>
            </a:r>
          </a:p>
        </p:txBody>
      </p:sp>
      <p:sp>
        <p:nvSpPr>
          <p:cNvPr id="47" name="矩形 46"/>
          <p:cNvSpPr/>
          <p:nvPr/>
        </p:nvSpPr>
        <p:spPr>
          <a:xfrm>
            <a:off x="7371443" y="1337178"/>
            <a:ext cx="1257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论文撰写、修改、打印与装订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，毕设答辩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914359" y="1331992"/>
            <a:ext cx="1123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软件分析与设计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57884" y="3989606"/>
            <a:ext cx="1130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软件目标及功能需求分析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34"/>
          <p:cNvSpPr/>
          <p:nvPr/>
        </p:nvSpPr>
        <p:spPr>
          <a:xfrm>
            <a:off x="3890102" y="2339689"/>
            <a:ext cx="946956" cy="121783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34"/>
          <p:cNvSpPr/>
          <p:nvPr/>
        </p:nvSpPr>
        <p:spPr>
          <a:xfrm>
            <a:off x="7371443" y="2339689"/>
            <a:ext cx="946956" cy="121783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 rot="10800000">
            <a:off x="5617724" y="2540606"/>
            <a:ext cx="1045255" cy="1358028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2268496" y="2626030"/>
            <a:ext cx="996105" cy="130785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50885" y="2824423"/>
            <a:ext cx="1004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学期完成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27191" y="2846349"/>
            <a:ext cx="94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20395" y="2781401"/>
            <a:ext cx="94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74114" y="2812391"/>
            <a:ext cx="94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22293" y="2732449"/>
            <a:ext cx="104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</a:p>
        </p:txBody>
      </p:sp>
    </p:spTree>
    <p:custDataLst>
      <p:tags r:id="rId1"/>
    </p:custDataLst>
  </p:cSld>
  <p:clrMapOvr>
    <a:masterClrMapping/>
  </p:clrMapOvr>
  <p:transition spd="slow" advTm="122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448</Words>
  <Application>Microsoft Office PowerPoint</Application>
  <PresentationFormat>全屏显示(16:9)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方正兰亭细黑_GBK</vt:lpstr>
      <vt:lpstr>Calibri</vt:lpstr>
      <vt:lpstr>Arial</vt:lpstr>
      <vt:lpstr>Impact</vt:lpstr>
      <vt:lpstr>微软雅黑</vt:lpstr>
      <vt:lpstr>Wingdings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黄 纯峰</cp:lastModifiedBy>
  <cp:revision>78</cp:revision>
  <dcterms:created xsi:type="dcterms:W3CDTF">2015-01-23T04:02:00Z</dcterms:created>
  <dcterms:modified xsi:type="dcterms:W3CDTF">2022-01-17T04:20:09Z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