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1" r:id="rId2"/>
    <p:sldId id="305" r:id="rId3"/>
    <p:sldId id="313" r:id="rId4"/>
    <p:sldId id="311" r:id="rId5"/>
    <p:sldId id="304" r:id="rId6"/>
    <p:sldId id="314" r:id="rId7"/>
    <p:sldId id="312" r:id="rId8"/>
    <p:sldId id="315" r:id="rId9"/>
    <p:sldId id="316" r:id="rId10"/>
    <p:sldId id="307" r:id="rId11"/>
    <p:sldId id="308" r:id="rId12"/>
    <p:sldId id="309" r:id="rId13"/>
    <p:sldId id="310" r:id="rId14"/>
    <p:sldId id="306" r:id="rId15"/>
    <p:sldId id="303" r:id="rId16"/>
    <p:sldId id="289" r:id="rId17"/>
  </p:sldIdLst>
  <p:sldSz cx="9144000" cy="5143500" type="screen16x9"/>
  <p:notesSz cx="6858000" cy="9144000"/>
  <p:embeddedFontLst>
    <p:embeddedFont>
      <p:font typeface="方正兰亭细黑_GBK" panose="02010600030101010101" charset="-122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Impact" panose="020B0806030902050204" pitchFamily="34" charset="0"/>
      <p:regular r:id="rId24"/>
    </p:embeddedFont>
    <p:embeddedFont>
      <p:font typeface="Microsoft YaHei UI" panose="020B0503020204020204" pitchFamily="34" charset="-122"/>
      <p:regular r:id="rId25"/>
      <p:bold r:id="rId26"/>
    </p:embeddedFont>
    <p:embeddedFont>
      <p:font typeface="微软雅黑" panose="020B0503020204020204" pitchFamily="34" charset="-122"/>
      <p:regular r:id="rId27"/>
      <p:bold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9"/>
    <a:srgbClr val="5380F7"/>
    <a:srgbClr val="DFDFDF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1" autoAdjust="0"/>
    <p:restoredTop sz="89862" autoAdjust="0"/>
  </p:normalViewPr>
  <p:slideViewPr>
    <p:cSldViewPr snapToGrid="0">
      <p:cViewPr varScale="1">
        <p:scale>
          <a:sx n="97" d="100"/>
          <a:sy n="97" d="100"/>
        </p:scale>
        <p:origin x="739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89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07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49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95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651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22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3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5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2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397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70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6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45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3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9" r:id="rId16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71751"/>
            <a:ext cx="9144000" cy="1828235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012" y="285261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366" y="185411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9479" y="2611207"/>
            <a:ext cx="8343014" cy="646303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体质健康数据管理系统设计与实现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9632" y="3973845"/>
            <a:ext cx="333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答辩人：黄纯峰　指导老师：钟灿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1A73B4-E513-4402-AEA7-C7FBFC8AEB4D}"/>
              </a:ext>
            </a:extLst>
          </p:cNvPr>
          <p:cNvSpPr txBox="1"/>
          <p:nvPr/>
        </p:nvSpPr>
        <p:spPr>
          <a:xfrm>
            <a:off x="3853576" y="3314459"/>
            <a:ext cx="123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中期答辩</a:t>
            </a: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C037E2-E3F8-4F53-A21C-783F89776D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34" y="593971"/>
            <a:ext cx="1424798" cy="1519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4326">
        <p14:vortex dir="r"/>
      </p:transition>
    </mc:Choice>
    <mc:Fallback xmlns="">
      <p:transition spd="slow" advTm="432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31F822-9D0C-4254-B55E-FAEC53D382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19" y="731260"/>
            <a:ext cx="4241724" cy="42125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3B84AB-EEE5-43EA-9523-8E66B66BEDDE}"/>
              </a:ext>
            </a:extLst>
          </p:cNvPr>
          <p:cNvSpPr txBox="1"/>
          <p:nvPr/>
        </p:nvSpPr>
        <p:spPr>
          <a:xfrm>
            <a:off x="362368" y="1297970"/>
            <a:ext cx="3909848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的鉴权机制类似于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协议也是无状态的，它不需要在服务端去保留用户的认证信息或者会话信息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4A670D-F91D-4CC7-B7B1-52854F22978C}"/>
              </a:ext>
            </a:extLst>
          </p:cNvPr>
          <p:cNvSpPr txBox="1"/>
          <p:nvPr/>
        </p:nvSpPr>
        <p:spPr>
          <a:xfrm>
            <a:off x="362368" y="3433206"/>
            <a:ext cx="3909848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登录成功后，缓存用户信息，避免每次请求查询数据库。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7819680"/>
      </p:ext>
    </p:extLst>
  </p:cSld>
  <p:clrMapOvr>
    <a:masterClrMapping/>
  </p:clrMapOvr>
  <p:transition spd="slow" advTm="21723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数据导入流程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0757A8-59F5-4EC5-99B2-3BBB069D8D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882" y="754909"/>
            <a:ext cx="4691227" cy="42979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2DD0852-FBD5-4A52-B2D4-3ABB0254B16C}"/>
              </a:ext>
            </a:extLst>
          </p:cNvPr>
          <p:cNvSpPr txBox="1"/>
          <p:nvPr/>
        </p:nvSpPr>
        <p:spPr>
          <a:xfrm>
            <a:off x="652494" y="1173153"/>
            <a:ext cx="2878981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每条记录必须包含测试编号、学号。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BD609F-8698-4644-8DEB-86EE8A0F422C}"/>
              </a:ext>
            </a:extLst>
          </p:cNvPr>
          <p:cNvSpPr txBox="1"/>
          <p:nvPr/>
        </p:nvSpPr>
        <p:spPr>
          <a:xfrm>
            <a:off x="652495" y="2350129"/>
            <a:ext cx="2467304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不同学生在同一次测试中的科目可能不一样。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4E5E5C-4E06-4D32-8073-9441A09053A8}"/>
              </a:ext>
            </a:extLst>
          </p:cNvPr>
          <p:cNvSpPr txBox="1"/>
          <p:nvPr/>
        </p:nvSpPr>
        <p:spPr>
          <a:xfrm>
            <a:off x="652495" y="3858545"/>
            <a:ext cx="2467304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导入数据时通过评分标准确定成绩。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274143"/>
      </p:ext>
    </p:extLst>
  </p:cSld>
  <p:clrMapOvr>
    <a:masterClrMapping/>
  </p:clrMapOvr>
  <p:transition spd="slow" advTm="16963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7BEFA3-75C1-4C21-9C4C-7CCBD0530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40" y="865195"/>
            <a:ext cx="7107370" cy="4036113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958B38-A0D5-414D-8BC5-B3B7E9BD7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00" y="803390"/>
            <a:ext cx="8425814" cy="42494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1856352"/>
      </p:ext>
    </p:extLst>
  </p:cSld>
  <p:clrMapOvr>
    <a:masterClrMapping/>
  </p:clrMapOvr>
  <p:transition spd="slow" advTm="135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7F2254E9-9C0D-44DA-B672-A2E4C734B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3" y="713585"/>
            <a:ext cx="8298105" cy="429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C0B74D-2F88-4C8B-AB5F-DF3A2C3B0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148" y="516969"/>
            <a:ext cx="2775197" cy="44952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6145376"/>
      </p:ext>
    </p:extLst>
  </p:cSld>
  <p:clrMapOvr>
    <a:masterClrMapping/>
  </p:clrMapOvr>
  <p:transition spd="slow" advTm="1262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程序完成进度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11AF15-9316-48AF-9177-C7BDBCCFAF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737" y="1105297"/>
            <a:ext cx="6102422" cy="35783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0779409"/>
      </p:ext>
    </p:extLst>
  </p:cSld>
  <p:clrMapOvr>
    <a:masterClrMapping/>
  </p:clrMapOvr>
  <p:transition spd="slow" advTm="12623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工作中遇到的问题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BF8B5E-D96D-499B-BB4C-A192E2468C3F}"/>
              </a:ext>
            </a:extLst>
          </p:cNvPr>
          <p:cNvSpPr txBox="1"/>
          <p:nvPr/>
        </p:nvSpPr>
        <p:spPr>
          <a:xfrm>
            <a:off x="646880" y="1048931"/>
            <a:ext cx="7762853" cy="386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重代码、轻需求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前期需求分析工作不足，工作重心偏向编码，需求不清晰，设计实现需要反复修改</a:t>
            </a:r>
            <a:endParaRPr lang="en-US" altLang="zh-CN" sz="1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模拟测试数据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测试中班级、学生、科目评分标准、成绩等信息使用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脚本处理导入数据库、部分科目数据展现形式。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数据库设计问题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00" dirty="0">
                <a:effectLst/>
                <a:latin typeface="+mn-ea"/>
                <a:cs typeface="Times New Roman" panose="02020603050405020304" pitchFamily="18" charset="0"/>
              </a:rPr>
              <a:t>涉及到体测的部分功能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SQL</a:t>
            </a: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内容较长，在数据量大的情况下，存在性能问题，后续需要继续优化</a:t>
            </a:r>
            <a:endParaRPr lang="en-US" altLang="zh-CN" sz="16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919921"/>
      </p:ext>
    </p:extLst>
  </p:cSld>
  <p:clrMapOvr>
    <a:masterClrMapping/>
  </p:clrMapOvr>
  <p:transition spd="slow" advTm="409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907217" y="1290396"/>
            <a:ext cx="3552056" cy="141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>
                <a:solidFill>
                  <a:srgbClr val="008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THANKS!</a:t>
            </a:r>
            <a:endParaRPr lang="zh-CN" altLang="en-US" sz="6600" b="0" dirty="0">
              <a:solidFill>
                <a:srgbClr val="008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31640" y="1995686"/>
            <a:ext cx="6436704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</p:txBody>
      </p:sp>
      <p:sp>
        <p:nvSpPr>
          <p:cNvPr id="26" name="矩形 25"/>
          <p:cNvSpPr/>
          <p:nvPr/>
        </p:nvSpPr>
        <p:spPr>
          <a:xfrm>
            <a:off x="3025992" y="2867632"/>
            <a:ext cx="30480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0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感谢语</a:t>
            </a:r>
          </a:p>
        </p:txBody>
      </p:sp>
    </p:spTree>
  </p:cSld>
  <p:clrMapOvr>
    <a:masterClrMapping/>
  </p:clrMapOvr>
  <p:transition spd="slow" advTm="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A9E369F-C695-443E-99F3-C4F85BFF90D9}"/>
              </a:ext>
            </a:extLst>
          </p:cNvPr>
          <p:cNvGrpSpPr/>
          <p:nvPr/>
        </p:nvGrpSpPr>
        <p:grpSpPr>
          <a:xfrm>
            <a:off x="3412521" y="795275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121">
              <a:extLst>
                <a:ext uri="{FF2B5EF4-FFF2-40B4-BE49-F238E27FC236}">
                  <a16:creationId xmlns:a16="http://schemas.microsoft.com/office/drawing/2014/main" id="{3F919ABA-8AE3-4597-AF8C-6DD72719DC4D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EB3BBB9-9D07-4D01-B0EC-AFE839493EE8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1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sp>
        <p:nvSpPr>
          <p:cNvPr id="9" name="TextBox 143">
            <a:extLst>
              <a:ext uri="{FF2B5EF4-FFF2-40B4-BE49-F238E27FC236}">
                <a16:creationId xmlns:a16="http://schemas.microsoft.com/office/drawing/2014/main" id="{E608E3E1-782E-4A93-B74E-35060F7001EE}"/>
              </a:ext>
            </a:extLst>
          </p:cNvPr>
          <p:cNvSpPr txBox="1"/>
          <p:nvPr/>
        </p:nvSpPr>
        <p:spPr>
          <a:xfrm>
            <a:off x="3972634" y="8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系统目的</a:t>
            </a:r>
          </a:p>
        </p:txBody>
      </p:sp>
      <p:sp>
        <p:nvSpPr>
          <p:cNvPr id="10" name="TextBox 144">
            <a:extLst>
              <a:ext uri="{FF2B5EF4-FFF2-40B4-BE49-F238E27FC236}">
                <a16:creationId xmlns:a16="http://schemas.microsoft.com/office/drawing/2014/main" id="{EC456E00-01D7-41E4-9D87-F656C2306B3D}"/>
              </a:ext>
            </a:extLst>
          </p:cNvPr>
          <p:cNvSpPr txBox="1"/>
          <p:nvPr/>
        </p:nvSpPr>
        <p:spPr>
          <a:xfrm>
            <a:off x="3972634" y="156926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系统架构及技术路线</a:t>
            </a:r>
          </a:p>
        </p:txBody>
      </p:sp>
      <p:sp>
        <p:nvSpPr>
          <p:cNvPr id="12" name="TextBox 146">
            <a:extLst>
              <a:ext uri="{FF2B5EF4-FFF2-40B4-BE49-F238E27FC236}">
                <a16:creationId xmlns:a16="http://schemas.microsoft.com/office/drawing/2014/main" id="{692A1702-D5E4-4504-AC19-7ED168A43BAF}"/>
              </a:ext>
            </a:extLst>
          </p:cNvPr>
          <p:cNvSpPr txBox="1"/>
          <p:nvPr/>
        </p:nvSpPr>
        <p:spPr>
          <a:xfrm>
            <a:off x="3972634" y="2302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F9C3F9F-3A2C-4BFC-BDBA-B09BAA500FC5}"/>
              </a:ext>
            </a:extLst>
          </p:cNvPr>
          <p:cNvGrpSpPr/>
          <p:nvPr/>
        </p:nvGrpSpPr>
        <p:grpSpPr>
          <a:xfrm>
            <a:off x="3429594" y="2219560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21">
              <a:extLst>
                <a:ext uri="{FF2B5EF4-FFF2-40B4-BE49-F238E27FC236}">
                  <a16:creationId xmlns:a16="http://schemas.microsoft.com/office/drawing/2014/main" id="{9E21E7D1-1354-41A9-B080-505BB4E88055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DD1FB3C-511D-4E8D-B2AD-D21A8076EE1C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4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7EB0355-2C72-4F0B-B6C8-F838C4DBEC2C}"/>
              </a:ext>
            </a:extLst>
          </p:cNvPr>
          <p:cNvGrpSpPr/>
          <p:nvPr/>
        </p:nvGrpSpPr>
        <p:grpSpPr>
          <a:xfrm>
            <a:off x="3429594" y="1491433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121">
              <a:extLst>
                <a:ext uri="{FF2B5EF4-FFF2-40B4-BE49-F238E27FC236}">
                  <a16:creationId xmlns:a16="http://schemas.microsoft.com/office/drawing/2014/main" id="{8E76AB44-2755-4E41-B648-C58E2123908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6F2798B-1F93-4CEC-AB9A-4E0E966E9F12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3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sp>
        <p:nvSpPr>
          <p:cNvPr id="23" name="TextBox 146">
            <a:extLst>
              <a:ext uri="{FF2B5EF4-FFF2-40B4-BE49-F238E27FC236}">
                <a16:creationId xmlns:a16="http://schemas.microsoft.com/office/drawing/2014/main" id="{74563DC6-6D04-4CC4-806B-86595F36BEE4}"/>
              </a:ext>
            </a:extLst>
          </p:cNvPr>
          <p:cNvSpPr txBox="1"/>
          <p:nvPr/>
        </p:nvSpPr>
        <p:spPr>
          <a:xfrm>
            <a:off x="3956444" y="30354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完成进度及展示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F9D27BD-3E4A-44D5-A80F-6BB48F0CCE1D}"/>
              </a:ext>
            </a:extLst>
          </p:cNvPr>
          <p:cNvGrpSpPr/>
          <p:nvPr/>
        </p:nvGrpSpPr>
        <p:grpSpPr>
          <a:xfrm>
            <a:off x="3441193" y="2967863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121">
              <a:extLst>
                <a:ext uri="{FF2B5EF4-FFF2-40B4-BE49-F238E27FC236}">
                  <a16:creationId xmlns:a16="http://schemas.microsoft.com/office/drawing/2014/main" id="{57724D12-DEA0-4D27-ADBF-B0C185A0F4C3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6DE7BF3-A1B7-4DB5-B16F-DFF21B635DBD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5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sp>
        <p:nvSpPr>
          <p:cNvPr id="30" name="TextBox 146">
            <a:extLst>
              <a:ext uri="{FF2B5EF4-FFF2-40B4-BE49-F238E27FC236}">
                <a16:creationId xmlns:a16="http://schemas.microsoft.com/office/drawing/2014/main" id="{11DE2D5E-809F-4FE7-AABB-B4039F3DD0F6}"/>
              </a:ext>
            </a:extLst>
          </p:cNvPr>
          <p:cNvSpPr txBox="1"/>
          <p:nvPr/>
        </p:nvSpPr>
        <p:spPr>
          <a:xfrm>
            <a:off x="3956444" y="377729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工作中的问题及后续安排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4CDDB72-08EE-495C-814C-B1BCBCAE411E}"/>
              </a:ext>
            </a:extLst>
          </p:cNvPr>
          <p:cNvGrpSpPr/>
          <p:nvPr/>
        </p:nvGrpSpPr>
        <p:grpSpPr>
          <a:xfrm>
            <a:off x="3425003" y="3698315"/>
            <a:ext cx="531441" cy="526145"/>
            <a:chOff x="304800" y="664375"/>
            <a:chExt cx="4000500" cy="4009225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121">
              <a:extLst>
                <a:ext uri="{FF2B5EF4-FFF2-40B4-BE49-F238E27FC236}">
                  <a16:creationId xmlns:a16="http://schemas.microsoft.com/office/drawing/2014/main" id="{6F83ADFD-778D-43D0-96BA-3C6941125D2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A8E5A2F-02F9-4C00-B747-73C1D920AA61}"/>
                </a:ext>
              </a:extLst>
            </p:cNvPr>
            <p:cNvSpPr/>
            <p:nvPr/>
          </p:nvSpPr>
          <p:spPr>
            <a:xfrm>
              <a:off x="392113" y="664375"/>
              <a:ext cx="3825874" cy="3825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6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10214616"/>
      </p:ext>
    </p:extLst>
  </p:cSld>
  <p:clrMapOvr>
    <a:masterClrMapping/>
  </p:clrMapOvr>
  <p:transition spd="slow" advTm="33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系统目的</a:t>
            </a:r>
          </a:p>
        </p:txBody>
      </p:sp>
      <p:sp>
        <p:nvSpPr>
          <p:cNvPr id="34" name="圆角矩形 75">
            <a:extLst>
              <a:ext uri="{FF2B5EF4-FFF2-40B4-BE49-F238E27FC236}">
                <a16:creationId xmlns:a16="http://schemas.microsoft.com/office/drawing/2014/main" id="{CA109C4E-C3C3-4C21-AE97-CE3DCF61022E}"/>
              </a:ext>
            </a:extLst>
          </p:cNvPr>
          <p:cNvSpPr/>
          <p:nvPr/>
        </p:nvSpPr>
        <p:spPr>
          <a:xfrm>
            <a:off x="2042257" y="1108026"/>
            <a:ext cx="4498650" cy="551920"/>
          </a:xfrm>
          <a:prstGeom prst="roundRect">
            <a:avLst>
              <a:gd name="adj" fmla="val 50000"/>
            </a:avLst>
          </a:prstGeom>
          <a:solidFill>
            <a:srgbClr val="E6E7E9"/>
          </a:solidFill>
          <a:ln>
            <a:noFill/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体质健康数据管理系统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</a:p>
        </p:txBody>
      </p:sp>
      <p:sp>
        <p:nvSpPr>
          <p:cNvPr id="35" name="圆角矩形 75">
            <a:extLst>
              <a:ext uri="{FF2B5EF4-FFF2-40B4-BE49-F238E27FC236}">
                <a16:creationId xmlns:a16="http://schemas.microsoft.com/office/drawing/2014/main" id="{5C57700B-9B89-4905-A720-AB061A319D89}"/>
              </a:ext>
            </a:extLst>
          </p:cNvPr>
          <p:cNvSpPr/>
          <p:nvPr/>
        </p:nvSpPr>
        <p:spPr>
          <a:xfrm>
            <a:off x="515257" y="2695777"/>
            <a:ext cx="8380770" cy="1686910"/>
          </a:xfrm>
          <a:prstGeom prst="roundRect">
            <a:avLst>
              <a:gd name="adj" fmla="val 50000"/>
            </a:avLst>
          </a:prstGeom>
          <a:solidFill>
            <a:srgbClr val="E6E7E9"/>
          </a:solidFill>
          <a:ln>
            <a:noFill/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以青少年体质健康测试数据为基础搭建数据管理软件系统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体测数据进行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上报、汇总、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管理和分析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数据的处理分析结果最终应用于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体质健康的发展，为个人健康、科学管理、政策制定服务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8F21656A-0EF0-4784-83E2-26575E57EB58}"/>
              </a:ext>
            </a:extLst>
          </p:cNvPr>
          <p:cNvSpPr/>
          <p:nvPr/>
        </p:nvSpPr>
        <p:spPr>
          <a:xfrm>
            <a:off x="4072852" y="1777560"/>
            <a:ext cx="437461" cy="86122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3973454"/>
      </p:ext>
    </p:extLst>
  </p:cSld>
  <p:clrMapOvr>
    <a:masterClrMapping/>
  </p:clrMapOvr>
  <p:transition spd="slow" advTm="697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29407D-712D-4079-AA1C-62F326FB43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42" y="816750"/>
            <a:ext cx="5288334" cy="41204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7169802"/>
      </p:ext>
    </p:extLst>
  </p:cSld>
  <p:clrMapOvr>
    <a:masterClrMapping/>
  </p:clrMapOvr>
  <p:transition spd="slow" advTm="2401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F8B49D-7FC8-454E-A382-D499005A80DD}"/>
              </a:ext>
            </a:extLst>
          </p:cNvPr>
          <p:cNvSpPr txBox="1"/>
          <p:nvPr/>
        </p:nvSpPr>
        <p:spPr>
          <a:xfrm>
            <a:off x="515257" y="853788"/>
            <a:ext cx="8113486" cy="658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前后端分离模式，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开发服务器，通过持久层框架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与数据库交互，浏览器前端获取数据后由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进行管理，渲染界面。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C101F96-6BB6-47F3-8E46-123D03BA80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61" y="3855937"/>
            <a:ext cx="1040336" cy="978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C24BF4B-836B-457D-B276-322A616E7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876" y="1977212"/>
            <a:ext cx="878127" cy="87812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767EC06-198F-413F-B53C-AAC664E732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4" y="2745529"/>
            <a:ext cx="1308337" cy="12651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B88CE473-A269-44EA-9500-C1E1237DB8C3}"/>
              </a:ext>
            </a:extLst>
          </p:cNvPr>
          <p:cNvSpPr/>
          <p:nvPr/>
        </p:nvSpPr>
        <p:spPr>
          <a:xfrm>
            <a:off x="1520128" y="3177357"/>
            <a:ext cx="1247685" cy="3564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5923352-456B-440C-886F-CD926A0BBF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98" y="2745529"/>
            <a:ext cx="986289" cy="535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">
            <a:extLst>
              <a:ext uri="{FF2B5EF4-FFF2-40B4-BE49-F238E27FC236}">
                <a16:creationId xmlns:a16="http://schemas.microsoft.com/office/drawing/2014/main" id="{39B05AA9-A317-436B-B0D3-F5317708E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585" y="2733818"/>
            <a:ext cx="2586754" cy="126511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头: 左右 15">
            <a:extLst>
              <a:ext uri="{FF2B5EF4-FFF2-40B4-BE49-F238E27FC236}">
                <a16:creationId xmlns:a16="http://schemas.microsoft.com/office/drawing/2014/main" id="{ED4D1551-B904-48B5-B080-F0FC03D12881}"/>
              </a:ext>
            </a:extLst>
          </p:cNvPr>
          <p:cNvSpPr/>
          <p:nvPr/>
        </p:nvSpPr>
        <p:spPr>
          <a:xfrm>
            <a:off x="5451137" y="3177357"/>
            <a:ext cx="1467294" cy="4465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066AF69-867E-4615-AD8E-D694ACE71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37" y="2658695"/>
            <a:ext cx="1467294" cy="62185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C88FD8EF-9672-448F-ACA2-4F54BE8953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5786" y="30048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81056592-9EAA-4984-8B0A-C9F6ADCE7F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8186" y="31572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E30A1868-4A35-46A4-A7EB-06DDC0C6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2824384"/>
            <a:ext cx="2305050" cy="1152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8B99414-857C-4DF0-ADA7-E405B2CD49D3}"/>
              </a:ext>
            </a:extLst>
          </p:cNvPr>
          <p:cNvGraphicFramePr>
            <a:graphicFrameLocks noGrp="1"/>
          </p:cNvGraphicFramePr>
          <p:nvPr/>
        </p:nvGraphicFramePr>
        <p:xfrm>
          <a:off x="842798" y="1564667"/>
          <a:ext cx="3055147" cy="3185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842">
                  <a:extLst>
                    <a:ext uri="{9D8B030D-6E8A-4147-A177-3AD203B41FA5}">
                      <a16:colId xmlns:a16="http://schemas.microsoft.com/office/drawing/2014/main" val="3345370853"/>
                    </a:ext>
                  </a:extLst>
                </a:gridCol>
                <a:gridCol w="1660305">
                  <a:extLst>
                    <a:ext uri="{9D8B030D-6E8A-4147-A177-3AD203B41FA5}">
                      <a16:colId xmlns:a16="http://schemas.microsoft.com/office/drawing/2014/main" val="1731223381"/>
                    </a:ext>
                  </a:extLst>
                </a:gridCol>
              </a:tblGrid>
              <a:tr h="51986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0910329"/>
                  </a:ext>
                </a:extLst>
              </a:tr>
              <a:tr h="5336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Typescript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en-US" sz="12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6800311"/>
                  </a:ext>
                </a:extLst>
              </a:tr>
              <a:tr h="53218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2978897"/>
                  </a:ext>
                </a:extLst>
              </a:tr>
              <a:tr h="5336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Axios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0692219"/>
                  </a:ext>
                </a:extLst>
              </a:tr>
              <a:tr h="53218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Echarts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可视化支持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5740389"/>
                  </a:ext>
                </a:extLst>
              </a:tr>
              <a:tr h="5336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Ant-design-vue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975751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C4103E9-2CB8-43B2-A892-E3E60AF10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21198"/>
              </p:ext>
            </p:extLst>
          </p:nvPr>
        </p:nvGraphicFramePr>
        <p:xfrm>
          <a:off x="4894579" y="1069065"/>
          <a:ext cx="3677146" cy="3765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201">
                  <a:extLst>
                    <a:ext uri="{9D8B030D-6E8A-4147-A177-3AD203B41FA5}">
                      <a16:colId xmlns:a16="http://schemas.microsoft.com/office/drawing/2014/main" val="3955087087"/>
                    </a:ext>
                  </a:extLst>
                </a:gridCol>
                <a:gridCol w="1894945">
                  <a:extLst>
                    <a:ext uri="{9D8B030D-6E8A-4147-A177-3AD203B41FA5}">
                      <a16:colId xmlns:a16="http://schemas.microsoft.com/office/drawing/2014/main" val="706969786"/>
                    </a:ext>
                  </a:extLst>
                </a:gridCol>
              </a:tblGrid>
              <a:tr h="46108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8740085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SpringBoot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容器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+MVC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2704688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SpringSecurity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认证和授权框架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5618434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ORM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2565199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JWT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JWT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登录支持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181449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Springdoc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文档生成工具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7482511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Apache POI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Microsoft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文档操作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592734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关系型数据库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54433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8579446"/>
      </p:ext>
    </p:extLst>
  </p:cSld>
  <p:clrMapOvr>
    <a:masterClrMapping/>
  </p:clrMapOvr>
  <p:transition spd="slow" advClick="0" advTm="173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154744-41EF-489C-AFE7-43C8AE4D0B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52" y="731260"/>
            <a:ext cx="4642943" cy="42632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58CD86-9E16-41D2-A514-5C60B34604D3}"/>
              </a:ext>
            </a:extLst>
          </p:cNvPr>
          <p:cNvSpPr txBox="1"/>
          <p:nvPr/>
        </p:nvSpPr>
        <p:spPr>
          <a:xfrm>
            <a:off x="582449" y="1229736"/>
            <a:ext cx="2017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三级节具体到增删改查功能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8367196"/>
      </p:ext>
    </p:extLst>
  </p:cSld>
  <p:clrMapOvr>
    <a:masterClrMapping/>
  </p:clrMapOvr>
  <p:transition spd="slow" advTm="17007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CE46DBB-C70D-452A-A8B9-802FD7A99D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3" y="1170141"/>
            <a:ext cx="4316021" cy="38377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A5AE56-4515-4781-BE36-D68855E6B5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515" y="1170141"/>
            <a:ext cx="3700673" cy="38377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4B8FCD-D5F0-469B-9793-AF1148073AB0}"/>
              </a:ext>
            </a:extLst>
          </p:cNvPr>
          <p:cNvSpPr txBox="1"/>
          <p:nvPr/>
        </p:nvSpPr>
        <p:spPr>
          <a:xfrm>
            <a:off x="370983" y="755035"/>
            <a:ext cx="26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认证权限模块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9D4293-79E7-464E-8853-5DACEAB3F40E}"/>
              </a:ext>
            </a:extLst>
          </p:cNvPr>
          <p:cNvSpPr txBox="1"/>
          <p:nvPr/>
        </p:nvSpPr>
        <p:spPr>
          <a:xfrm>
            <a:off x="4993515" y="755035"/>
            <a:ext cx="26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基础数据模块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489438"/>
      </p:ext>
    </p:extLst>
  </p:cSld>
  <p:clrMapOvr>
    <a:masterClrMapping/>
  </p:clrMapOvr>
  <p:transition spd="slow" advTm="8964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64D07A0-94F8-454D-BF57-7DFEABC8D2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9" y="1240256"/>
            <a:ext cx="4310623" cy="36289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6FAD32-A5D7-4CB6-8212-03B44DC98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7518"/>
            <a:ext cx="4363889" cy="35544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35D2FAE-B4BF-45C2-9700-A6C03A50B6E2}"/>
              </a:ext>
            </a:extLst>
          </p:cNvPr>
          <p:cNvSpPr txBox="1"/>
          <p:nvPr/>
        </p:nvSpPr>
        <p:spPr>
          <a:xfrm>
            <a:off x="253495" y="807233"/>
            <a:ext cx="2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科目模块用例图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6A834A-49ED-4677-A8F4-8FBE2F9282F5}"/>
              </a:ext>
            </a:extLst>
          </p:cNvPr>
          <p:cNvSpPr txBox="1"/>
          <p:nvPr/>
        </p:nvSpPr>
        <p:spPr>
          <a:xfrm>
            <a:off x="4724400" y="908186"/>
            <a:ext cx="2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体测模块用例图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165820"/>
      </p:ext>
    </p:extLst>
  </p:cSld>
  <p:clrMapOvr>
    <a:masterClrMapping/>
  </p:clrMapOvr>
  <p:transition spd="slow" advTm="7066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370AEB-1775-4F9D-9273-B55168BD1F77}"/>
              </a:ext>
            </a:extLst>
          </p:cNvPr>
          <p:cNvSpPr txBox="1"/>
          <p:nvPr/>
        </p:nvSpPr>
        <p:spPr>
          <a:xfrm>
            <a:off x="515257" y="757722"/>
            <a:ext cx="8113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数据库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共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包含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张表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其中与主体功能体测相关的如下所示</a:t>
            </a:r>
            <a:endParaRPr lang="zh-CN" altLang="en-US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93272D1E-E1CB-48A0-A825-7BB1671F3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75" y="1182233"/>
            <a:ext cx="5901746" cy="387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8374573"/>
      </p:ext>
    </p:extLst>
  </p:cSld>
  <p:clrMapOvr>
    <a:masterClrMapping/>
  </p:clrMapOvr>
  <p:transition spd="slow" advTm="46974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  <p:tag name="TIMING" val="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清风素材 https://12sc.taobao.com/">
  <a:themeElements>
    <a:clrScheme name="夏至">
      <a:dk1>
        <a:sysClr val="windowText" lastClr="5C616C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5C616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440</Words>
  <Application>Microsoft Office PowerPoint</Application>
  <PresentationFormat>全屏显示(16:9)</PresentationFormat>
  <Paragraphs>99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Calibri</vt:lpstr>
      <vt:lpstr>Impact</vt:lpstr>
      <vt:lpstr>Wingdings</vt:lpstr>
      <vt:lpstr>微软雅黑</vt:lpstr>
      <vt:lpstr>Arial</vt:lpstr>
      <vt:lpstr>Microsoft YaHei UI</vt:lpstr>
      <vt:lpstr>方正兰亭细黑_GBK</vt:lpstr>
      <vt:lpstr>宋体</vt:lpstr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黄 纯峰</cp:lastModifiedBy>
  <cp:revision>96</cp:revision>
  <dcterms:created xsi:type="dcterms:W3CDTF">2015-01-23T04:02:00Z</dcterms:created>
  <dcterms:modified xsi:type="dcterms:W3CDTF">2022-04-13T03:49:10Z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