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301" r:id="rId2"/>
    <p:sldId id="305" r:id="rId3"/>
    <p:sldId id="313" r:id="rId4"/>
    <p:sldId id="311" r:id="rId5"/>
    <p:sldId id="304" r:id="rId6"/>
    <p:sldId id="314" r:id="rId7"/>
    <p:sldId id="312" r:id="rId8"/>
    <p:sldId id="315" r:id="rId9"/>
    <p:sldId id="319" r:id="rId10"/>
    <p:sldId id="316" r:id="rId11"/>
    <p:sldId id="317" r:id="rId12"/>
    <p:sldId id="307" r:id="rId13"/>
    <p:sldId id="308" r:id="rId14"/>
    <p:sldId id="309" r:id="rId15"/>
    <p:sldId id="310" r:id="rId16"/>
    <p:sldId id="303" r:id="rId17"/>
    <p:sldId id="306" r:id="rId18"/>
    <p:sldId id="289" r:id="rId19"/>
  </p:sldIdLst>
  <p:sldSz cx="9144000" cy="5143500" type="screen16x9"/>
  <p:notesSz cx="6858000" cy="9144000"/>
  <p:embeddedFontLst>
    <p:embeddedFont>
      <p:font typeface="方正兰亭细黑_GBK" panose="02010600030101010101" charset="-122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Impact" panose="020B0806030902050204" pitchFamily="34" charset="0"/>
      <p:regular r:id="rId26"/>
    </p:embeddedFont>
    <p:embeddedFont>
      <p:font typeface="Microsoft YaHei UI" panose="020B0503020204020204" pitchFamily="34" charset="-122"/>
      <p:regular r:id="rId27"/>
      <p:bold r:id="rId28"/>
    </p:embeddedFont>
    <p:embeddedFont>
      <p:font typeface="微软雅黑" panose="020B0503020204020204" pitchFamily="34" charset="-122"/>
      <p:regular r:id="rId29"/>
      <p:bold r:id="rId3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C8F"/>
    <a:srgbClr val="EBEBEB"/>
    <a:srgbClr val="E6E7E9"/>
    <a:srgbClr val="5380F7"/>
    <a:srgbClr val="DFDFDF"/>
    <a:srgbClr val="1A3F6C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21" autoAdjust="0"/>
    <p:restoredTop sz="89862" autoAdjust="0"/>
  </p:normalViewPr>
  <p:slideViewPr>
    <p:cSldViewPr snapToGrid="0">
      <p:cViewPr varScale="1">
        <p:scale>
          <a:sx n="131" d="100"/>
          <a:sy n="131" d="100"/>
        </p:scale>
        <p:origin x="232" y="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430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606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789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007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949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95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2222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6518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639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551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122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1397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070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765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345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695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624114"/>
            <a:ext cx="3192647" cy="5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629351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-20538"/>
            <a:ext cx="1704311" cy="720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9E4D-0BE1-4AAA-A57B-DA425863F4AF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9" r:id="rId16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571751"/>
            <a:ext cx="9144000" cy="1828235"/>
          </a:xfrm>
          <a:prstGeom prst="rect">
            <a:avLst/>
          </a:prstGeom>
          <a:solidFill>
            <a:srgbClr val="538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 dirty="0"/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012" y="285261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366" y="185411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9479" y="2611207"/>
            <a:ext cx="8343014" cy="646303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体质健康数据管理系统设计与实现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9632" y="3973845"/>
            <a:ext cx="3335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答辩人：黄纯峰　指导老师：钟灿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1A73B4-E513-4402-AEA7-C7FBFC8AEB4D}"/>
              </a:ext>
            </a:extLst>
          </p:cNvPr>
          <p:cNvSpPr txBox="1"/>
          <p:nvPr/>
        </p:nvSpPr>
        <p:spPr>
          <a:xfrm>
            <a:off x="3853576" y="3314459"/>
            <a:ext cx="123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毕业答辩</a:t>
            </a:r>
            <a:endParaRPr lang="zh-CN" altLang="en-US" sz="2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C037E2-E3F8-4F53-A21C-783F89776D4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234" y="593971"/>
            <a:ext cx="1424798" cy="15191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4326">
        <p14:vortex dir="r"/>
      </p:transition>
    </mc:Choice>
    <mc:Fallback xmlns="">
      <p:transition spd="slow" advTm="4326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659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98C69F5-E751-50D8-1A81-E06912ABE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547" y="1328206"/>
            <a:ext cx="4124792" cy="33752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897EFE2-EABB-0367-F96A-1ECCBA1BB8C3}"/>
              </a:ext>
            </a:extLst>
          </p:cNvPr>
          <p:cNvSpPr txBox="1"/>
          <p:nvPr/>
        </p:nvSpPr>
        <p:spPr>
          <a:xfrm>
            <a:off x="646880" y="822272"/>
            <a:ext cx="7694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系统共包含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张表，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图展示了部分数据表及部分属性。表和字段遵循统一的设计规范。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6F4DDC8-591E-9691-0534-4244CBE97C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21" y="1210190"/>
            <a:ext cx="4509911" cy="36205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8374573"/>
      </p:ext>
    </p:extLst>
  </p:cSld>
  <p:clrMapOvr>
    <a:masterClrMapping/>
  </p:clrMapOvr>
  <p:transition spd="slow" advTm="46974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科目个性化表设计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3390A63-A24D-09C2-28AC-A8BEBF349CD9}"/>
              </a:ext>
            </a:extLst>
          </p:cNvPr>
          <p:cNvSpPr txBox="1"/>
          <p:nvPr/>
        </p:nvSpPr>
        <p:spPr>
          <a:xfrm>
            <a:off x="383585" y="1846935"/>
            <a:ext cx="2920562" cy="1670073"/>
          </a:xfrm>
          <a:prstGeom prst="rect">
            <a:avLst/>
          </a:prstGeom>
          <a:solidFill>
            <a:srgbClr val="EBEBEB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科目基本信息可以增删改；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科目对应的测试对象可以配置；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科目对应的评分标准为分段形式，且与年级、性别有关，可以修改。</a:t>
            </a:r>
            <a:endParaRPr lang="en-US" altLang="zh-CN" sz="14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91BE889B-9ED3-444A-712C-86FD58ECCD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243" y="1031296"/>
            <a:ext cx="5344424" cy="3644188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54663416-B038-A981-F331-B0366801F2D9}"/>
              </a:ext>
            </a:extLst>
          </p:cNvPr>
          <p:cNvSpPr txBox="1"/>
          <p:nvPr/>
        </p:nvSpPr>
        <p:spPr>
          <a:xfrm>
            <a:off x="844824" y="1114674"/>
            <a:ext cx="1838739" cy="369332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科目个性化设置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99F9A96-83E9-1C78-8189-2F9028594EE6}"/>
              </a:ext>
            </a:extLst>
          </p:cNvPr>
          <p:cNvSpPr txBox="1"/>
          <p:nvPr/>
        </p:nvSpPr>
        <p:spPr>
          <a:xfrm>
            <a:off x="284033" y="4114713"/>
            <a:ext cx="2960319" cy="369332"/>
          </a:xfrm>
          <a:prstGeom prst="rect">
            <a:avLst/>
          </a:prstGeom>
          <a:solidFill>
            <a:srgbClr val="EBEBEB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关系型数据库实现柔性数据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1648016"/>
      </p:ext>
    </p:extLst>
  </p:cSld>
  <p:clrMapOvr>
    <a:masterClrMapping/>
  </p:clrMapOvr>
  <p:transition spd="slow" advTm="46974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认证与权限设计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3B84AB-EEE5-43EA-9523-8E66B66BEDDE}"/>
              </a:ext>
            </a:extLst>
          </p:cNvPr>
          <p:cNvSpPr txBox="1"/>
          <p:nvPr/>
        </p:nvSpPr>
        <p:spPr>
          <a:xfrm>
            <a:off x="515257" y="3330003"/>
            <a:ext cx="3339899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的鉴权</a:t>
            </a:r>
            <a:r>
              <a:rPr lang="zh-CN" altLang="en-US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机制，服务端无状态。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74A670D-F91D-4CC7-B7B1-52854F22978C}"/>
              </a:ext>
            </a:extLst>
          </p:cNvPr>
          <p:cNvSpPr txBox="1"/>
          <p:nvPr/>
        </p:nvSpPr>
        <p:spPr>
          <a:xfrm>
            <a:off x="515257" y="4254297"/>
            <a:ext cx="2493232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登录成功后，缓存用户信息。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9B5B2D7-6C84-4103-35CE-FD4F7273147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8000" y="731260"/>
            <a:ext cx="4310743" cy="420477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83BBE3A-5DAF-1286-799F-A76098538AEB}"/>
              </a:ext>
            </a:extLst>
          </p:cNvPr>
          <p:cNvSpPr txBox="1"/>
          <p:nvPr/>
        </p:nvSpPr>
        <p:spPr>
          <a:xfrm>
            <a:off x="515257" y="2183271"/>
            <a:ext cx="3802743" cy="700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三类用户执行不同的登录逻辑，返回统一的用户信息。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830BA2-F362-0F82-EFA6-4BF035D02FC2}"/>
              </a:ext>
            </a:extLst>
          </p:cNvPr>
          <p:cNvSpPr txBox="1"/>
          <p:nvPr/>
        </p:nvSpPr>
        <p:spPr>
          <a:xfrm>
            <a:off x="515257" y="891822"/>
            <a:ext cx="3802743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界面权限：通用菜单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用户菜单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功能权限：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RBAC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模型，用户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接口权限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数据权限：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层过滤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7819680"/>
      </p:ext>
    </p:extLst>
  </p:cSld>
  <p:clrMapOvr>
    <a:masterClrMapping/>
  </p:clrMapOvr>
  <p:transition spd="slow" advTm="21723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体测数据处理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2DD0852-FBD5-4A52-B2D4-3ABB0254B16C}"/>
              </a:ext>
            </a:extLst>
          </p:cNvPr>
          <p:cNvSpPr txBox="1"/>
          <p:nvPr/>
        </p:nvSpPr>
        <p:spPr>
          <a:xfrm>
            <a:off x="470976" y="1014223"/>
            <a:ext cx="2666195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每条记录必须包含测试编号、学号。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7BD609F-8698-4644-8DEB-86EE8A0F422C}"/>
              </a:ext>
            </a:extLst>
          </p:cNvPr>
          <p:cNvSpPr txBox="1"/>
          <p:nvPr/>
        </p:nvSpPr>
        <p:spPr>
          <a:xfrm>
            <a:off x="470976" y="2227324"/>
            <a:ext cx="2467304" cy="701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不同学生在同一次测试中的科目可能不一样。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4E5E5C-4E06-4D32-8073-9441A09053A8}"/>
              </a:ext>
            </a:extLst>
          </p:cNvPr>
          <p:cNvSpPr txBox="1"/>
          <p:nvPr/>
        </p:nvSpPr>
        <p:spPr>
          <a:xfrm>
            <a:off x="470976" y="3778379"/>
            <a:ext cx="2467304" cy="701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导入数据时系统通过评分标准自动计算成绩。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BABAF7-2AD1-AE23-2972-3E2D5CE5FC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171" y="835379"/>
            <a:ext cx="5674597" cy="40809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8274143"/>
      </p:ext>
    </p:extLst>
  </p:cSld>
  <p:clrMapOvr>
    <a:masterClrMapping/>
  </p:clrMapOvr>
  <p:transition spd="slow" advTm="16963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47BEFA3-75C1-4C21-9C4C-7CCBD0530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340" y="865195"/>
            <a:ext cx="7107370" cy="4036113"/>
          </a:xfrm>
          <a:prstGeom prst="rect">
            <a:avLst/>
          </a:prstGeom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界面展示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958B38-A0D5-414D-8BC5-B3B7E9BD7D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500" y="803390"/>
            <a:ext cx="8425814" cy="42494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1856352"/>
      </p:ext>
    </p:extLst>
  </p:cSld>
  <p:clrMapOvr>
    <a:masterClrMapping/>
  </p:clrMapOvr>
  <p:transition spd="slow" advTm="1352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界面展示</a:t>
            </a: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7F2254E9-9C0D-44DA-B672-A2E4C734B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93" y="713585"/>
            <a:ext cx="8298105" cy="4298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3C0B74D-2F88-4C8B-AB5F-DF3A2C3B0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0148" y="516969"/>
            <a:ext cx="2775197" cy="44952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26145376"/>
      </p:ext>
    </p:extLst>
  </p:cSld>
  <p:clrMapOvr>
    <a:masterClrMapping/>
  </p:clrMapOvr>
  <p:transition spd="slow" advTm="12623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659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总结与收获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BF8B5E-D96D-499B-BB4C-A192E2468C3F}"/>
              </a:ext>
            </a:extLst>
          </p:cNvPr>
          <p:cNvSpPr txBox="1"/>
          <p:nvPr/>
        </p:nvSpPr>
        <p:spPr>
          <a:xfrm>
            <a:off x="784268" y="915445"/>
            <a:ext cx="7762853" cy="383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先需求、后设计、再编码</a:t>
            </a:r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需求分析工作不足，重心偏向编码，设计实现需要反复修改</a:t>
            </a:r>
            <a:r>
              <a:rPr lang="zh-CN" altLang="en-US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，徒增工作量。</a:t>
            </a:r>
            <a:endParaRPr lang="en-US" altLang="zh-CN" sz="1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前后端开发技能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学习和熟悉了当前主流的开发技术，前端学习，后端熟悉。</a:t>
            </a: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软件工程专业知识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利用专业的软件工程知识去设计和实现一个软件。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查阅分析资料，自主学习，解决问题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学会自主利用各种资源系统性解决工程问题，能够通过文档、答辩等方式表达自己的思路和观点。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6919921"/>
      </p:ext>
    </p:extLst>
  </p:cSld>
  <p:clrMapOvr>
    <a:masterClrMapping/>
  </p:clrMapOvr>
  <p:transition spd="slow" advTm="409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录屏演示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517181-76A1-EEDD-9B9C-01BD6D238E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93" y="1414859"/>
            <a:ext cx="6498341" cy="34597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8FB2397-ADD2-F954-5D61-910262CE8901}"/>
              </a:ext>
            </a:extLst>
          </p:cNvPr>
          <p:cNvSpPr txBox="1"/>
          <p:nvPr/>
        </p:nvSpPr>
        <p:spPr>
          <a:xfrm>
            <a:off x="3493911" y="850210"/>
            <a:ext cx="2156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系统主要工作流程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0779409"/>
      </p:ext>
    </p:extLst>
  </p:cSld>
  <p:clrMapOvr>
    <a:masterClrMapping/>
  </p:clrMapOvr>
  <p:transition spd="slow" advTm="12623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907217" y="1290396"/>
            <a:ext cx="3552056" cy="1410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6600" dirty="0">
                <a:solidFill>
                  <a:srgbClr val="008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THANKS!</a:t>
            </a:r>
            <a:endParaRPr lang="zh-CN" altLang="en-US" sz="6600" b="0" dirty="0">
              <a:solidFill>
                <a:srgbClr val="0080C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31640" y="1995686"/>
            <a:ext cx="6436704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</a:p>
        </p:txBody>
      </p:sp>
      <p:sp>
        <p:nvSpPr>
          <p:cNvPr id="26" name="矩形 25"/>
          <p:cNvSpPr/>
          <p:nvPr/>
        </p:nvSpPr>
        <p:spPr>
          <a:xfrm>
            <a:off x="3025992" y="2867632"/>
            <a:ext cx="304800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恳请各位老师批评指正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2000" b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08957" y="20633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感谢语</a:t>
            </a:r>
          </a:p>
        </p:txBody>
      </p:sp>
    </p:spTree>
  </p:cSld>
  <p:clrMapOvr>
    <a:masterClrMapping/>
  </p:clrMapOvr>
  <p:transition spd="slow" advTm="0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A9E369F-C695-443E-99F3-C4F85BFF90D9}"/>
              </a:ext>
            </a:extLst>
          </p:cNvPr>
          <p:cNvGrpSpPr/>
          <p:nvPr/>
        </p:nvGrpSpPr>
        <p:grpSpPr>
          <a:xfrm>
            <a:off x="3149874" y="912008"/>
            <a:ext cx="545777" cy="525000"/>
            <a:chOff x="304800" y="673100"/>
            <a:chExt cx="4108417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" name="同心圆 121">
              <a:extLst>
                <a:ext uri="{FF2B5EF4-FFF2-40B4-BE49-F238E27FC236}">
                  <a16:creationId xmlns:a16="http://schemas.microsoft.com/office/drawing/2014/main" id="{3F919ABA-8AE3-4597-AF8C-6DD72719DC4D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A3F6C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EB3BBB9-9D07-4D01-B0EC-AFE839493EE8}"/>
                </a:ext>
              </a:extLst>
            </p:cNvPr>
            <p:cNvSpPr/>
            <p:nvPr/>
          </p:nvSpPr>
          <p:spPr>
            <a:xfrm>
              <a:off x="587343" y="744941"/>
              <a:ext cx="3825874" cy="382587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1A3F6C"/>
                  </a:solidFill>
                </a:rPr>
                <a:t>1</a:t>
              </a:r>
              <a:endParaRPr lang="zh-CN" altLang="en-US" dirty="0">
                <a:solidFill>
                  <a:srgbClr val="1A3F6C"/>
                </a:solidFill>
              </a:endParaRPr>
            </a:p>
          </p:txBody>
        </p:sp>
      </p:grpSp>
      <p:sp>
        <p:nvSpPr>
          <p:cNvPr id="9" name="TextBox 143">
            <a:extLst>
              <a:ext uri="{FF2B5EF4-FFF2-40B4-BE49-F238E27FC236}">
                <a16:creationId xmlns:a16="http://schemas.microsoft.com/office/drawing/2014/main" id="{E608E3E1-782E-4A93-B74E-35060F7001EE}"/>
              </a:ext>
            </a:extLst>
          </p:cNvPr>
          <p:cNvSpPr txBox="1"/>
          <p:nvPr/>
        </p:nvSpPr>
        <p:spPr>
          <a:xfrm>
            <a:off x="3727596" y="9860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背景与意义</a:t>
            </a:r>
          </a:p>
        </p:txBody>
      </p:sp>
      <p:sp>
        <p:nvSpPr>
          <p:cNvPr id="10" name="TextBox 144">
            <a:extLst>
              <a:ext uri="{FF2B5EF4-FFF2-40B4-BE49-F238E27FC236}">
                <a16:creationId xmlns:a16="http://schemas.microsoft.com/office/drawing/2014/main" id="{EC456E00-01D7-41E4-9D87-F656C2306B3D}"/>
              </a:ext>
            </a:extLst>
          </p:cNvPr>
          <p:cNvSpPr txBox="1"/>
          <p:nvPr/>
        </p:nvSpPr>
        <p:spPr>
          <a:xfrm>
            <a:off x="3704513" y="162390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系统架构及技术路线</a:t>
            </a:r>
          </a:p>
        </p:txBody>
      </p:sp>
      <p:sp>
        <p:nvSpPr>
          <p:cNvPr id="12" name="TextBox 146">
            <a:extLst>
              <a:ext uri="{FF2B5EF4-FFF2-40B4-BE49-F238E27FC236}">
                <a16:creationId xmlns:a16="http://schemas.microsoft.com/office/drawing/2014/main" id="{692A1702-D5E4-4504-AC19-7ED168A43BAF}"/>
              </a:ext>
            </a:extLst>
          </p:cNvPr>
          <p:cNvSpPr txBox="1"/>
          <p:nvPr/>
        </p:nvSpPr>
        <p:spPr>
          <a:xfrm>
            <a:off x="3716112" y="22736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F9C3F9F-3A2C-4BFC-BDBA-B09BAA500FC5}"/>
              </a:ext>
            </a:extLst>
          </p:cNvPr>
          <p:cNvGrpSpPr/>
          <p:nvPr/>
        </p:nvGrpSpPr>
        <p:grpSpPr>
          <a:xfrm>
            <a:off x="3173072" y="2190832"/>
            <a:ext cx="531441" cy="5250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21">
              <a:extLst>
                <a:ext uri="{FF2B5EF4-FFF2-40B4-BE49-F238E27FC236}">
                  <a16:creationId xmlns:a16="http://schemas.microsoft.com/office/drawing/2014/main" id="{9E21E7D1-1354-41A9-B080-505BB4E88055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A3F6C"/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DD1FB3C-511D-4E8D-B2AD-D21A8076EE1C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1A3F6C"/>
                  </a:solidFill>
                </a:rPr>
                <a:t>3</a:t>
              </a:r>
              <a:endParaRPr lang="zh-CN" altLang="en-US" dirty="0">
                <a:solidFill>
                  <a:srgbClr val="1A3F6C"/>
                </a:solidFill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7EB0355-2C72-4F0B-B6C8-F838C4DBEC2C}"/>
              </a:ext>
            </a:extLst>
          </p:cNvPr>
          <p:cNvGrpSpPr/>
          <p:nvPr/>
        </p:nvGrpSpPr>
        <p:grpSpPr>
          <a:xfrm>
            <a:off x="3161473" y="1546068"/>
            <a:ext cx="531441" cy="5250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1" name="同心圆 121">
              <a:extLst>
                <a:ext uri="{FF2B5EF4-FFF2-40B4-BE49-F238E27FC236}">
                  <a16:creationId xmlns:a16="http://schemas.microsoft.com/office/drawing/2014/main" id="{8E76AB44-2755-4E41-B648-C58E2123908B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A3F6C"/>
                </a:solidFill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6F2798B-1F93-4CEC-AB9A-4E0E966E9F12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1A3F6C"/>
                  </a:solidFill>
                </a:rPr>
                <a:t>2</a:t>
              </a:r>
              <a:endParaRPr lang="zh-CN" altLang="en-US" dirty="0">
                <a:solidFill>
                  <a:srgbClr val="1A3F6C"/>
                </a:solidFill>
              </a:endParaRPr>
            </a:p>
          </p:txBody>
        </p:sp>
      </p:grpSp>
      <p:sp>
        <p:nvSpPr>
          <p:cNvPr id="23" name="TextBox 146">
            <a:extLst>
              <a:ext uri="{FF2B5EF4-FFF2-40B4-BE49-F238E27FC236}">
                <a16:creationId xmlns:a16="http://schemas.microsoft.com/office/drawing/2014/main" id="{74563DC6-6D04-4CC4-806B-86595F36BEE4}"/>
              </a:ext>
            </a:extLst>
          </p:cNvPr>
          <p:cNvSpPr txBox="1"/>
          <p:nvPr/>
        </p:nvSpPr>
        <p:spPr>
          <a:xfrm>
            <a:off x="3716112" y="29492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F9D27BD-3E4A-44D5-A80F-6BB48F0CCE1D}"/>
              </a:ext>
            </a:extLst>
          </p:cNvPr>
          <p:cNvGrpSpPr/>
          <p:nvPr/>
        </p:nvGrpSpPr>
        <p:grpSpPr>
          <a:xfrm>
            <a:off x="3173072" y="2872164"/>
            <a:ext cx="531441" cy="5250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" name="同心圆 121">
              <a:extLst>
                <a:ext uri="{FF2B5EF4-FFF2-40B4-BE49-F238E27FC236}">
                  <a16:creationId xmlns:a16="http://schemas.microsoft.com/office/drawing/2014/main" id="{57724D12-DEA0-4D27-ADBF-B0C185A0F4C3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A3F6C"/>
                </a:solidFill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26DE7BF3-A1B7-4DB5-B16F-DFF21B635DBD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1A3F6C"/>
                  </a:solidFill>
                </a:rPr>
                <a:t>4</a:t>
              </a:r>
              <a:endParaRPr lang="zh-CN" altLang="en-US" dirty="0">
                <a:solidFill>
                  <a:srgbClr val="1A3F6C"/>
                </a:solidFill>
              </a:endParaRPr>
            </a:p>
          </p:txBody>
        </p:sp>
      </p:grpSp>
      <p:sp>
        <p:nvSpPr>
          <p:cNvPr id="30" name="TextBox 146">
            <a:extLst>
              <a:ext uri="{FF2B5EF4-FFF2-40B4-BE49-F238E27FC236}">
                <a16:creationId xmlns:a16="http://schemas.microsoft.com/office/drawing/2014/main" id="{11DE2D5E-809F-4FE7-AABB-B4039F3DD0F6}"/>
              </a:ext>
            </a:extLst>
          </p:cNvPr>
          <p:cNvSpPr txBox="1"/>
          <p:nvPr/>
        </p:nvSpPr>
        <p:spPr>
          <a:xfrm>
            <a:off x="3692914" y="43060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总结与收获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4CDDB72-08EE-495C-814C-B1BCBCAE411E}"/>
              </a:ext>
            </a:extLst>
          </p:cNvPr>
          <p:cNvGrpSpPr/>
          <p:nvPr/>
        </p:nvGrpSpPr>
        <p:grpSpPr>
          <a:xfrm>
            <a:off x="3161473" y="4227025"/>
            <a:ext cx="531441" cy="526145"/>
            <a:chOff x="304800" y="664375"/>
            <a:chExt cx="4000500" cy="4009225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121">
              <a:extLst>
                <a:ext uri="{FF2B5EF4-FFF2-40B4-BE49-F238E27FC236}">
                  <a16:creationId xmlns:a16="http://schemas.microsoft.com/office/drawing/2014/main" id="{6F83ADFD-778D-43D0-96BA-3C6941125D22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A3F6C"/>
                </a:solidFill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DA8E5A2F-02F9-4C00-B747-73C1D920AA61}"/>
                </a:ext>
              </a:extLst>
            </p:cNvPr>
            <p:cNvSpPr/>
            <p:nvPr/>
          </p:nvSpPr>
          <p:spPr>
            <a:xfrm>
              <a:off x="392113" y="664375"/>
              <a:ext cx="3825874" cy="382587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1A3F6C"/>
                  </a:solidFill>
                </a:rPr>
                <a:t>6</a:t>
              </a:r>
              <a:endParaRPr lang="zh-CN" altLang="en-US" dirty="0">
                <a:solidFill>
                  <a:srgbClr val="1A3F6C"/>
                </a:solidFill>
              </a:endParaRPr>
            </a:p>
          </p:txBody>
        </p:sp>
      </p:grpSp>
      <p:sp>
        <p:nvSpPr>
          <p:cNvPr id="34" name="TextBox 146">
            <a:extLst>
              <a:ext uri="{FF2B5EF4-FFF2-40B4-BE49-F238E27FC236}">
                <a16:creationId xmlns:a16="http://schemas.microsoft.com/office/drawing/2014/main" id="{5B54A8D0-2E97-FFEB-9C17-B6E94DFA2B97}"/>
              </a:ext>
            </a:extLst>
          </p:cNvPr>
          <p:cNvSpPr txBox="1"/>
          <p:nvPr/>
        </p:nvSpPr>
        <p:spPr>
          <a:xfrm>
            <a:off x="3709987" y="36222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系统展示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4F27C59-927D-7613-8015-3DC27A645B72}"/>
              </a:ext>
            </a:extLst>
          </p:cNvPr>
          <p:cNvGrpSpPr/>
          <p:nvPr/>
        </p:nvGrpSpPr>
        <p:grpSpPr>
          <a:xfrm>
            <a:off x="3166947" y="3545122"/>
            <a:ext cx="531441" cy="5250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同心圆 121">
              <a:extLst>
                <a:ext uri="{FF2B5EF4-FFF2-40B4-BE49-F238E27FC236}">
                  <a16:creationId xmlns:a16="http://schemas.microsoft.com/office/drawing/2014/main" id="{C66FD512-9B93-4ED9-03FB-CA51AC2A84B8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A3F6C"/>
                </a:solidFill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6D687C46-59B5-6056-CEAB-F74405C2C7B6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1A3F6C"/>
                  </a:solidFill>
                </a:rPr>
                <a:t>5</a:t>
              </a:r>
              <a:endParaRPr lang="zh-CN" altLang="en-US" dirty="0">
                <a:solidFill>
                  <a:srgbClr val="1A3F6C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10214616"/>
      </p:ext>
    </p:extLst>
  </p:cSld>
  <p:clrMapOvr>
    <a:masterClrMapping/>
  </p:clrMapOvr>
  <p:transition spd="slow" advTm="33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659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背景与意义</a:t>
            </a:r>
          </a:p>
        </p:txBody>
      </p:sp>
      <p:sp>
        <p:nvSpPr>
          <p:cNvPr id="34" name="圆角矩形 75">
            <a:extLst>
              <a:ext uri="{FF2B5EF4-FFF2-40B4-BE49-F238E27FC236}">
                <a16:creationId xmlns:a16="http://schemas.microsoft.com/office/drawing/2014/main" id="{CA109C4E-C3C3-4C21-AE97-CE3DCF61022E}"/>
              </a:ext>
            </a:extLst>
          </p:cNvPr>
          <p:cNvSpPr/>
          <p:nvPr/>
        </p:nvSpPr>
        <p:spPr>
          <a:xfrm>
            <a:off x="2701050" y="4534382"/>
            <a:ext cx="3304438" cy="482549"/>
          </a:xfrm>
          <a:prstGeom prst="roundRect">
            <a:avLst>
              <a:gd name="adj" fmla="val 50000"/>
            </a:avLst>
          </a:prstGeom>
          <a:solidFill>
            <a:srgbClr val="E6E7E9"/>
          </a:solidFill>
          <a:ln>
            <a:noFill/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体质健康数据管理系统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35" name="圆角矩形 75">
            <a:extLst>
              <a:ext uri="{FF2B5EF4-FFF2-40B4-BE49-F238E27FC236}">
                <a16:creationId xmlns:a16="http://schemas.microsoft.com/office/drawing/2014/main" id="{5C57700B-9B89-4905-A720-AB061A319D89}"/>
              </a:ext>
            </a:extLst>
          </p:cNvPr>
          <p:cNvSpPr/>
          <p:nvPr/>
        </p:nvSpPr>
        <p:spPr>
          <a:xfrm>
            <a:off x="556935" y="2602149"/>
            <a:ext cx="8113486" cy="1161017"/>
          </a:xfrm>
          <a:prstGeom prst="roundRect">
            <a:avLst>
              <a:gd name="adj" fmla="val 50000"/>
            </a:avLst>
          </a:prstGeom>
          <a:solidFill>
            <a:srgbClr val="E6E7E9"/>
          </a:solidFill>
          <a:ln>
            <a:noFill/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以青少年体质健康测试数据为基础搭建数据管理软件系统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体测数据进行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上报、汇总、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管理和分析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数据的处理分析结果最终应用于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体质健康的发展，为个人健康、科学管理、政策制定服务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8F21656A-0EF0-4784-83E2-26575E57EB58}"/>
              </a:ext>
            </a:extLst>
          </p:cNvPr>
          <p:cNvSpPr/>
          <p:nvPr/>
        </p:nvSpPr>
        <p:spPr>
          <a:xfrm>
            <a:off x="4097250" y="3831104"/>
            <a:ext cx="437461" cy="63534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5">
            <a:extLst>
              <a:ext uri="{FF2B5EF4-FFF2-40B4-BE49-F238E27FC236}">
                <a16:creationId xmlns:a16="http://schemas.microsoft.com/office/drawing/2014/main" id="{58552A3D-E1E6-1753-B0B3-A18EB52F56ED}"/>
              </a:ext>
            </a:extLst>
          </p:cNvPr>
          <p:cNvSpPr/>
          <p:nvPr/>
        </p:nvSpPr>
        <p:spPr>
          <a:xfrm>
            <a:off x="2070035" y="793051"/>
            <a:ext cx="4649821" cy="1110047"/>
          </a:xfrm>
          <a:prstGeom prst="roundRect">
            <a:avLst>
              <a:gd name="adj" fmla="val 50000"/>
            </a:avLst>
          </a:prstGeom>
          <a:solidFill>
            <a:srgbClr val="E6E7E9"/>
          </a:solidFill>
          <a:ln>
            <a:noFill/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F7F2D48-CD69-21A4-095F-B59C92ED8CE1}"/>
              </a:ext>
            </a:extLst>
          </p:cNvPr>
          <p:cNvSpPr txBox="1"/>
          <p:nvPr/>
        </p:nvSpPr>
        <p:spPr>
          <a:xfrm>
            <a:off x="2349227" y="848586"/>
            <a:ext cx="3764607" cy="93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青少年身体素质下滑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体质测试数据管理效率不高、利用率低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体质健康监测平台的支撑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186248E6-D594-03F7-7247-DE52A666E91F}"/>
              </a:ext>
            </a:extLst>
          </p:cNvPr>
          <p:cNvSpPr/>
          <p:nvPr/>
        </p:nvSpPr>
        <p:spPr>
          <a:xfrm>
            <a:off x="4097250" y="1934953"/>
            <a:ext cx="437461" cy="63534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3973454"/>
      </p:ext>
    </p:extLst>
  </p:cSld>
  <p:clrMapOvr>
    <a:masterClrMapping/>
  </p:clrMapOvr>
  <p:transition spd="slow" advTm="697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4249D2-6D1C-EE5E-5145-35E47D6D81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57" y="731260"/>
            <a:ext cx="4352553" cy="42059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7169802"/>
      </p:ext>
    </p:extLst>
  </p:cSld>
  <p:clrMapOvr>
    <a:masterClrMapping/>
  </p:clrMapOvr>
  <p:transition spd="slow" advTm="2401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技术路线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8F8B49D-7FC8-454E-A382-D499005A80DD}"/>
              </a:ext>
            </a:extLst>
          </p:cNvPr>
          <p:cNvSpPr txBox="1"/>
          <p:nvPr/>
        </p:nvSpPr>
        <p:spPr>
          <a:xfrm>
            <a:off x="515257" y="853788"/>
            <a:ext cx="8113486" cy="658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前后端分离模式，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开发服务</a:t>
            </a:r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端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，通过持久层框架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与数据库交互，浏览器前端获取数据后由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进行管理，渲染界面。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C101F96-6BB6-47F3-8E46-123D03BA80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61" y="3855937"/>
            <a:ext cx="1040336" cy="9782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AC24BF4B-836B-457D-B276-322A616E7F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8876" y="1977212"/>
            <a:ext cx="878127" cy="878127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767EC06-198F-413F-B53C-AAC664E7326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84" y="2745529"/>
            <a:ext cx="1308337" cy="126511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箭头: 左右 12">
            <a:extLst>
              <a:ext uri="{FF2B5EF4-FFF2-40B4-BE49-F238E27FC236}">
                <a16:creationId xmlns:a16="http://schemas.microsoft.com/office/drawing/2014/main" id="{B88CE473-A269-44EA-9500-C1E1237DB8C3}"/>
              </a:ext>
            </a:extLst>
          </p:cNvPr>
          <p:cNvSpPr/>
          <p:nvPr/>
        </p:nvSpPr>
        <p:spPr>
          <a:xfrm>
            <a:off x="1520128" y="3177357"/>
            <a:ext cx="1247685" cy="35646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5923352-456B-440C-886F-CD926A0BBF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98" y="2745529"/>
            <a:ext cx="986289" cy="5350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">
            <a:extLst>
              <a:ext uri="{FF2B5EF4-FFF2-40B4-BE49-F238E27FC236}">
                <a16:creationId xmlns:a16="http://schemas.microsoft.com/office/drawing/2014/main" id="{39B05AA9-A317-436B-B0D3-F5317708E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585" y="2733818"/>
            <a:ext cx="2586754" cy="126511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箭头: 左右 15">
            <a:extLst>
              <a:ext uri="{FF2B5EF4-FFF2-40B4-BE49-F238E27FC236}">
                <a16:creationId xmlns:a16="http://schemas.microsoft.com/office/drawing/2014/main" id="{ED4D1551-B904-48B5-B080-F0FC03D12881}"/>
              </a:ext>
            </a:extLst>
          </p:cNvPr>
          <p:cNvSpPr/>
          <p:nvPr/>
        </p:nvSpPr>
        <p:spPr>
          <a:xfrm>
            <a:off x="5451137" y="3177357"/>
            <a:ext cx="1467294" cy="4465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8066AF69-867E-4615-AD8E-D694ACE71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137" y="2658695"/>
            <a:ext cx="1467294" cy="62185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utoShape 4">
            <a:extLst>
              <a:ext uri="{FF2B5EF4-FFF2-40B4-BE49-F238E27FC236}">
                <a16:creationId xmlns:a16="http://schemas.microsoft.com/office/drawing/2014/main" id="{C88FD8EF-9672-448F-ACA2-4F54BE8953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25786" y="300487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81056592-9EAA-4984-8B0A-C9F6ADCE7F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8186" y="315727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E30A1868-4A35-46A4-A7EB-06DDC0C6C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2824384"/>
            <a:ext cx="2305050" cy="1152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78B99414-857C-4DF0-ADA7-E405B2CD49D3}"/>
              </a:ext>
            </a:extLst>
          </p:cNvPr>
          <p:cNvGraphicFramePr>
            <a:graphicFrameLocks noGrp="1"/>
          </p:cNvGraphicFramePr>
          <p:nvPr/>
        </p:nvGraphicFramePr>
        <p:xfrm>
          <a:off x="842798" y="1564667"/>
          <a:ext cx="3055147" cy="31852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842">
                  <a:extLst>
                    <a:ext uri="{9D8B030D-6E8A-4147-A177-3AD203B41FA5}">
                      <a16:colId xmlns:a16="http://schemas.microsoft.com/office/drawing/2014/main" val="3345370853"/>
                    </a:ext>
                  </a:extLst>
                </a:gridCol>
                <a:gridCol w="1660305">
                  <a:extLst>
                    <a:ext uri="{9D8B030D-6E8A-4147-A177-3AD203B41FA5}">
                      <a16:colId xmlns:a16="http://schemas.microsoft.com/office/drawing/2014/main" val="1731223381"/>
                    </a:ext>
                  </a:extLst>
                </a:gridCol>
              </a:tblGrid>
              <a:tr h="51986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ts val="1800"/>
                        </a:lnSpc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0910329"/>
                  </a:ext>
                </a:extLst>
              </a:tr>
              <a:tr h="53365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Typescript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ts val="1800"/>
                        </a:lnSpc>
                      </a:pPr>
                      <a:r>
                        <a:rPr lang="en-US" sz="12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Javascript</a:t>
                      </a: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超集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6800311"/>
                  </a:ext>
                </a:extLst>
              </a:tr>
              <a:tr h="53218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Vue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ts val="1800"/>
                        </a:lnSpc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前端框架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2978897"/>
                  </a:ext>
                </a:extLst>
              </a:tr>
              <a:tr h="53365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en-US" sz="12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Axios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ts val="1800"/>
                        </a:lnSpc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</a:t>
                      </a: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</a:t>
                      </a: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框架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0692219"/>
                  </a:ext>
                </a:extLst>
              </a:tr>
              <a:tr h="53218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en-US" sz="12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Echarts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ts val="1800"/>
                        </a:lnSpc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可视化支持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5740389"/>
                  </a:ext>
                </a:extLst>
              </a:tr>
              <a:tr h="53365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Ant-design-vue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ts val="1800"/>
                        </a:lnSpc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</a:t>
                      </a: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UI</a:t>
                      </a: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框架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69757518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EC4103E9-2CB8-43B2-A892-E3E60AF10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321198"/>
              </p:ext>
            </p:extLst>
          </p:nvPr>
        </p:nvGraphicFramePr>
        <p:xfrm>
          <a:off x="4894579" y="1069065"/>
          <a:ext cx="3677146" cy="37651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2201">
                  <a:extLst>
                    <a:ext uri="{9D8B030D-6E8A-4147-A177-3AD203B41FA5}">
                      <a16:colId xmlns:a16="http://schemas.microsoft.com/office/drawing/2014/main" val="3955087087"/>
                    </a:ext>
                  </a:extLst>
                </a:gridCol>
                <a:gridCol w="1894945">
                  <a:extLst>
                    <a:ext uri="{9D8B030D-6E8A-4147-A177-3AD203B41FA5}">
                      <a16:colId xmlns:a16="http://schemas.microsoft.com/office/drawing/2014/main" val="706969786"/>
                    </a:ext>
                  </a:extLst>
                </a:gridCol>
              </a:tblGrid>
              <a:tr h="461086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8740085"/>
                  </a:ext>
                </a:extLst>
              </a:tr>
              <a:tr h="47201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en-US" sz="105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SpringBoot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ts val="1800"/>
                        </a:lnSpc>
                      </a:pP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容器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+MVC</a:t>
                      </a: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框架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2704688"/>
                  </a:ext>
                </a:extLst>
              </a:tr>
              <a:tr h="47201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en-US" sz="105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SpringSecurity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ts val="1800"/>
                        </a:lnSpc>
                      </a:pP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认证和授权框架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5618434"/>
                  </a:ext>
                </a:extLst>
              </a:tr>
              <a:tr h="47201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en-US" sz="105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MyBatis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ts val="1800"/>
                        </a:lnSpc>
                      </a:pP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ORM</a:t>
                      </a: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框架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2565199"/>
                  </a:ext>
                </a:extLst>
              </a:tr>
              <a:tr h="47201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JWT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ts val="1800"/>
                        </a:lnSpc>
                      </a:pP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JWT</a:t>
                      </a: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登录支持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181449"/>
                  </a:ext>
                </a:extLst>
              </a:tr>
              <a:tr h="47201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en-US" sz="105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Springdoc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ts val="1800"/>
                        </a:lnSpc>
                      </a:pP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文档生成工具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7482511"/>
                  </a:ext>
                </a:extLst>
              </a:tr>
              <a:tr h="47201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Apache POI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ts val="1800"/>
                        </a:lnSpc>
                      </a:pP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Microsoft</a:t>
                      </a: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文档操作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592734"/>
                  </a:ext>
                </a:extLst>
              </a:tr>
              <a:tr h="47201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ts val="1800"/>
                        </a:lnSpc>
                      </a:pP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关系型数据库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254433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88579446"/>
      </p:ext>
    </p:extLst>
  </p:cSld>
  <p:clrMapOvr>
    <a:masterClrMapping/>
  </p:clrMapOvr>
  <p:transition spd="slow" advClick="0" advTm="173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功能模块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58CD86-9E16-41D2-A514-5C60B34604D3}"/>
              </a:ext>
            </a:extLst>
          </p:cNvPr>
          <p:cNvSpPr txBox="1"/>
          <p:nvPr/>
        </p:nvSpPr>
        <p:spPr>
          <a:xfrm>
            <a:off x="719839" y="907198"/>
            <a:ext cx="2597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三级节点具体到增删改查功能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781361-0A90-6663-88BD-0FC73108A7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68" y="1395921"/>
            <a:ext cx="7293950" cy="31760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8367196"/>
      </p:ext>
    </p:extLst>
  </p:cSld>
  <p:clrMapOvr>
    <a:masterClrMapping/>
  </p:clrMapOvr>
  <p:transition spd="slow" advTm="17007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2398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4B8FCD-D5F0-469B-9793-AF1148073AB0}"/>
              </a:ext>
            </a:extLst>
          </p:cNvPr>
          <p:cNvSpPr txBox="1"/>
          <p:nvPr/>
        </p:nvSpPr>
        <p:spPr>
          <a:xfrm>
            <a:off x="1024020" y="653414"/>
            <a:ext cx="2346614" cy="746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用户权限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包含用户信息、角色权限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F9D4293-79E7-464E-8853-5DACEAB3F40E}"/>
              </a:ext>
            </a:extLst>
          </p:cNvPr>
          <p:cNvSpPr txBox="1"/>
          <p:nvPr/>
        </p:nvSpPr>
        <p:spPr>
          <a:xfrm>
            <a:off x="5322600" y="878835"/>
            <a:ext cx="2886676" cy="746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基础数据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包含学院、班级、教师、学生管理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C061BE-24E3-F7F0-7CD7-721233F4B2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49" y="1482195"/>
            <a:ext cx="3640919" cy="35218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888AD01-6F6C-DF97-75A2-D556D052D2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31522"/>
            <a:ext cx="4387876" cy="27051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81489438"/>
      </p:ext>
    </p:extLst>
  </p:cSld>
  <p:clrMapOvr>
    <a:masterClrMapping/>
  </p:clrMapOvr>
  <p:transition spd="slow" advTm="8964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2398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5D2FAE-B4BF-45C2-9700-A6C03A50B6E2}"/>
              </a:ext>
            </a:extLst>
          </p:cNvPr>
          <p:cNvSpPr txBox="1"/>
          <p:nvPr/>
        </p:nvSpPr>
        <p:spPr>
          <a:xfrm>
            <a:off x="534492" y="772245"/>
            <a:ext cx="3283084" cy="746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科目模块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科目、科目评分标准、科目组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6A834A-49ED-4677-A8F4-8FBE2F9282F5}"/>
              </a:ext>
            </a:extLst>
          </p:cNvPr>
          <p:cNvSpPr txBox="1"/>
          <p:nvPr/>
        </p:nvSpPr>
        <p:spPr>
          <a:xfrm>
            <a:off x="5536671" y="772244"/>
            <a:ext cx="2179608" cy="746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体测模块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包含体测管理、成绩信息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A4BE10-1BA3-6284-1008-19AAEA5E35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14" y="1579069"/>
            <a:ext cx="3847841" cy="324187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AD812DC-4121-C69B-4587-9E973F1B307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959" y="1647162"/>
            <a:ext cx="4302300" cy="30853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8165820"/>
      </p:ext>
    </p:extLst>
  </p:cSld>
  <p:clrMapOvr>
    <a:masterClrMapping/>
  </p:clrMapOvr>
  <p:transition spd="slow" advTm="7066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系统整体设计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4A4ED1-952D-E7D2-3CDF-996DA612F6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147" y="771531"/>
            <a:ext cx="5259556" cy="4165639"/>
          </a:xfrm>
          <a:prstGeom prst="rect">
            <a:avLst/>
          </a:prstGeom>
        </p:spPr>
      </p:pic>
      <p:sp>
        <p:nvSpPr>
          <p:cNvPr id="5" name="箭头: 下 4">
            <a:extLst>
              <a:ext uri="{FF2B5EF4-FFF2-40B4-BE49-F238E27FC236}">
                <a16:creationId xmlns:a16="http://schemas.microsoft.com/office/drawing/2014/main" id="{24802D21-7C49-7828-9B54-0B6CA0E75D21}"/>
              </a:ext>
            </a:extLst>
          </p:cNvPr>
          <p:cNvSpPr/>
          <p:nvPr/>
        </p:nvSpPr>
        <p:spPr>
          <a:xfrm rot="15904013">
            <a:off x="2048905" y="1811083"/>
            <a:ext cx="170234" cy="817123"/>
          </a:xfrm>
          <a:prstGeom prst="downArrow">
            <a:avLst/>
          </a:prstGeom>
          <a:solidFill>
            <a:srgbClr val="F2CC8F"/>
          </a:solidFill>
          <a:ln w="12700">
            <a:solidFill>
              <a:srgbClr val="F2C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4D36DE-59E0-106F-F72E-20C7C5070C2B}"/>
              </a:ext>
            </a:extLst>
          </p:cNvPr>
          <p:cNvSpPr txBox="1"/>
          <p:nvPr/>
        </p:nvSpPr>
        <p:spPr>
          <a:xfrm>
            <a:off x="5508012" y="4772542"/>
            <a:ext cx="1012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认证鉴权</a:t>
            </a: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1498B11D-18C9-4195-9E38-987871B747E6}"/>
              </a:ext>
            </a:extLst>
          </p:cNvPr>
          <p:cNvSpPr/>
          <p:nvPr/>
        </p:nvSpPr>
        <p:spPr>
          <a:xfrm rot="5864283">
            <a:off x="5006593" y="4438298"/>
            <a:ext cx="170234" cy="817123"/>
          </a:xfrm>
          <a:prstGeom prst="downArrow">
            <a:avLst/>
          </a:prstGeom>
          <a:solidFill>
            <a:srgbClr val="F2CC8F"/>
          </a:solidFill>
          <a:ln w="12700">
            <a:solidFill>
              <a:srgbClr val="F2C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C66DCCA-915B-02B6-A5A8-76AC3272512B}"/>
              </a:ext>
            </a:extLst>
          </p:cNvPr>
          <p:cNvSpPr txBox="1"/>
          <p:nvPr/>
        </p:nvSpPr>
        <p:spPr>
          <a:xfrm>
            <a:off x="873560" y="2210213"/>
            <a:ext cx="1012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前端工作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38ADB6E-DAF1-4B14-A316-C8EEE64E7125}"/>
              </a:ext>
            </a:extLst>
          </p:cNvPr>
          <p:cNvSpPr txBox="1"/>
          <p:nvPr/>
        </p:nvSpPr>
        <p:spPr>
          <a:xfrm>
            <a:off x="7587264" y="3306613"/>
            <a:ext cx="916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后端业务</a:t>
            </a: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3D7F34F1-D98C-9122-909F-E2115A53226F}"/>
              </a:ext>
            </a:extLst>
          </p:cNvPr>
          <p:cNvSpPr/>
          <p:nvPr/>
        </p:nvSpPr>
        <p:spPr>
          <a:xfrm rot="7103527">
            <a:off x="7425206" y="2674684"/>
            <a:ext cx="170234" cy="817123"/>
          </a:xfrm>
          <a:prstGeom prst="downArrow">
            <a:avLst/>
          </a:prstGeom>
          <a:solidFill>
            <a:srgbClr val="F2CC8F"/>
          </a:solidFill>
          <a:ln w="12700">
            <a:solidFill>
              <a:srgbClr val="F2C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73229DC3-FBF6-0756-388E-FD13CC25B4CA}"/>
              </a:ext>
            </a:extLst>
          </p:cNvPr>
          <p:cNvSpPr/>
          <p:nvPr/>
        </p:nvSpPr>
        <p:spPr>
          <a:xfrm rot="5139382">
            <a:off x="6343023" y="567731"/>
            <a:ext cx="170234" cy="817123"/>
          </a:xfrm>
          <a:prstGeom prst="downArrow">
            <a:avLst/>
          </a:prstGeom>
          <a:solidFill>
            <a:srgbClr val="F2CC8F"/>
          </a:solidFill>
          <a:ln w="12700">
            <a:solidFill>
              <a:srgbClr val="F2C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CB0A158-188C-DECA-8104-5029D4900CFA}"/>
              </a:ext>
            </a:extLst>
          </p:cNvPr>
          <p:cNvSpPr txBox="1"/>
          <p:nvPr/>
        </p:nvSpPr>
        <p:spPr>
          <a:xfrm>
            <a:off x="6854060" y="771531"/>
            <a:ext cx="112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1097168"/>
      </p:ext>
    </p:extLst>
  </p:cSld>
  <p:clrMapOvr>
    <a:masterClrMapping/>
  </p:clrMapOvr>
  <p:transition spd="slow" advTm="7066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  <p:tag name="TIMING" val="|0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清风素材 https://12sc.taobao.com/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</TotalTime>
  <Words>581</Words>
  <Application>Microsoft Office PowerPoint</Application>
  <PresentationFormat>全屏显示(16:9)</PresentationFormat>
  <Paragraphs>129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Impact</vt:lpstr>
      <vt:lpstr>Arial</vt:lpstr>
      <vt:lpstr>Calibri</vt:lpstr>
      <vt:lpstr>微软雅黑</vt:lpstr>
      <vt:lpstr>方正兰亭细黑_GBK</vt:lpstr>
      <vt:lpstr>Microsoft YaHei UI</vt:lpstr>
      <vt:lpstr>Wingdings</vt:lpstr>
      <vt:lpstr>清风素材 https://12sc.taobao.com/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www.microsoft.com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黄 纯峰</cp:lastModifiedBy>
  <cp:revision>143</cp:revision>
  <dcterms:created xsi:type="dcterms:W3CDTF">2015-01-23T04:02:00Z</dcterms:created>
  <dcterms:modified xsi:type="dcterms:W3CDTF">2022-05-27T11:13:39Z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