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Boissinot" initials="SB"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BF61"/>
    <a:srgbClr val="F2A672"/>
    <a:srgbClr val="190F30"/>
    <a:srgbClr val="2F8D86"/>
    <a:srgbClr val="388A3C"/>
    <a:srgbClr val="2056CA"/>
    <a:srgbClr val="3DDBFB"/>
    <a:srgbClr val="CADF57"/>
    <a:srgbClr val="798DB2"/>
    <a:srgbClr val="34A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11" autoAdjust="0"/>
    <p:restoredTop sz="94660" autoAdjust="0"/>
  </p:normalViewPr>
  <p:slideViewPr>
    <p:cSldViewPr snapToGrid="0">
      <p:cViewPr varScale="1">
        <p:scale>
          <a:sx n="83" d="100"/>
          <a:sy n="83" d="100"/>
        </p:scale>
        <p:origin x="192" y="77"/>
      </p:cViewPr>
      <p:guideLst>
        <p:guide orient="horz" pos="2205"/>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9" d="100"/>
          <a:sy n="49" d="100"/>
        </p:scale>
        <p:origin x="266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7FBAC-D682-4F33-A1D6-59DF92017EA2}" type="datetimeFigureOut">
              <a:rPr lang="es-ES" smtClean="0"/>
              <a:t>05/11/2021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BD652-D1AB-4243-9445-441C98BE2A48}" type="slidenum">
              <a:rPr lang="es-ES" smtClean="0"/>
              <a:t>‹Nº›</a:t>
            </a:fld>
            <a:endParaRPr lang="es-ES"/>
          </a:p>
        </p:txBody>
      </p:sp>
    </p:spTree>
    <p:extLst>
      <p:ext uri="{BB962C8B-B14F-4D97-AF65-F5344CB8AC3E}">
        <p14:creationId xmlns:p14="http://schemas.microsoft.com/office/powerpoint/2010/main" val="20463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7" name="Marcador de fecha 6"/>
          <p:cNvSpPr>
            <a:spLocks noGrp="1"/>
          </p:cNvSpPr>
          <p:nvPr>
            <p:ph type="dt" sz="half" idx="10"/>
          </p:nvPr>
        </p:nvSpPr>
        <p:spPr/>
        <p:txBody>
          <a:bodyPr/>
          <a:lstStyle/>
          <a:p>
            <a:fld id="{4DB5A364-1286-431B-ADED-A9B50458BAC9}" type="datetimeFigureOut">
              <a:rPr lang="es-ES" smtClean="0"/>
              <a:t>05/11/2021</a:t>
            </a:fld>
            <a:endParaRPr lang="es-ES"/>
          </a:p>
        </p:txBody>
      </p:sp>
      <p:sp>
        <p:nvSpPr>
          <p:cNvPr id="8" name="Marcador de pie de página 7"/>
          <p:cNvSpPr>
            <a:spLocks noGrp="1"/>
          </p:cNvSpPr>
          <p:nvPr>
            <p:ph type="ftr" sz="quarter" idx="11"/>
          </p:nvPr>
        </p:nvSpPr>
        <p:spPr/>
        <p:txBody>
          <a:bodyPr/>
          <a:lstStyle/>
          <a:p>
            <a:endParaRPr lang="es-ES" dirty="0"/>
          </a:p>
        </p:txBody>
      </p:sp>
      <p:sp>
        <p:nvSpPr>
          <p:cNvPr id="10" name="Título 9"/>
          <p:cNvSpPr>
            <a:spLocks noGrp="1"/>
          </p:cNvSpPr>
          <p:nvPr>
            <p:ph type="title"/>
          </p:nvPr>
        </p:nvSpPr>
        <p:spPr/>
        <p:txBody>
          <a:bodyPr/>
          <a:lstStyle/>
          <a:p>
            <a:r>
              <a:rPr lang="es-ES"/>
              <a:t>Haga clic para modificar el estilo de título del patrón</a:t>
            </a:r>
          </a:p>
        </p:txBody>
      </p:sp>
      <p:sp>
        <p:nvSpPr>
          <p:cNvPr id="11" name="Marcador de número de diapositiva 109"/>
          <p:cNvSpPr txBox="1">
            <a:spLocks/>
          </p:cNvSpPr>
          <p:nvPr userDrawn="1"/>
        </p:nvSpPr>
        <p:spPr>
          <a:xfrm>
            <a:off x="3391874" y="6283913"/>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5E3A0E-15CD-458C-B60A-12455436E85B}" type="slidenum">
              <a:rPr lang="es-ES" sz="800" b="1" smtClean="0">
                <a:solidFill>
                  <a:schemeClr val="tx1"/>
                </a:solidFill>
              </a:rPr>
              <a:pPr/>
              <a:t>‹Nº›</a:t>
            </a:fld>
            <a:endParaRPr lang="es-ES" sz="800" b="1" dirty="0">
              <a:solidFill>
                <a:schemeClr val="tx1"/>
              </a:solidFill>
            </a:endParaRPr>
          </a:p>
        </p:txBody>
      </p:sp>
    </p:spTree>
    <p:extLst>
      <p:ext uri="{BB962C8B-B14F-4D97-AF65-F5344CB8AC3E}">
        <p14:creationId xmlns:p14="http://schemas.microsoft.com/office/powerpoint/2010/main" val="150698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DB5A364-1286-431B-ADED-A9B50458BAC9}" type="datetimeFigureOut">
              <a:rPr lang="es-ES" smtClean="0"/>
              <a:t>05/11/2021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302305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DB5A364-1286-431B-ADED-A9B50458BAC9}" type="datetimeFigureOut">
              <a:rPr lang="es-ES" smtClean="0"/>
              <a:t>05/11/2021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180183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7" name="Rectángulo 16"/>
          <p:cNvSpPr/>
          <p:nvPr userDrawn="1"/>
        </p:nvSpPr>
        <p:spPr>
          <a:xfrm>
            <a:off x="-10510" y="1189703"/>
            <a:ext cx="2881561" cy="566829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56579" y="0"/>
            <a:ext cx="935421" cy="6858000"/>
          </a:xfrm>
          <a:prstGeom prst="rect">
            <a:avLst/>
          </a:prstGeom>
        </p:spPr>
      </p:pic>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DB5A364-1286-431B-ADED-A9B50458BAC9}" type="datetimeFigureOut">
              <a:rPr lang="es-ES" smtClean="0"/>
              <a:t>05/11/2021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7" name="Triángulo isósceles 6"/>
          <p:cNvSpPr/>
          <p:nvPr userDrawn="1"/>
        </p:nvSpPr>
        <p:spPr>
          <a:xfrm rot="5400000">
            <a:off x="-35090" y="290402"/>
            <a:ext cx="540774" cy="491614"/>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9" name="Conector angular 8"/>
          <p:cNvCxnSpPr/>
          <p:nvPr userDrawn="1"/>
        </p:nvCxnSpPr>
        <p:spPr>
          <a:xfrm flipV="1">
            <a:off x="0" y="6251809"/>
            <a:ext cx="12192000" cy="287202"/>
          </a:xfrm>
          <a:prstGeom prst="bentConnector3">
            <a:avLst>
              <a:gd name="adj1" fmla="val 50000"/>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angular 9"/>
          <p:cNvCxnSpPr/>
          <p:nvPr userDrawn="1"/>
        </p:nvCxnSpPr>
        <p:spPr>
          <a:xfrm flipV="1">
            <a:off x="0" y="6392093"/>
            <a:ext cx="12192000" cy="293836"/>
          </a:xfrm>
          <a:prstGeom prst="bentConnector3">
            <a:avLst>
              <a:gd name="adj1" fmla="val 48190"/>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número de diapositiva 109"/>
          <p:cNvSpPr txBox="1">
            <a:spLocks/>
          </p:cNvSpPr>
          <p:nvPr userDrawn="1"/>
        </p:nvSpPr>
        <p:spPr>
          <a:xfrm>
            <a:off x="3391874" y="6283913"/>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5E3A0E-15CD-458C-B60A-12455436E85B}" type="slidenum">
              <a:rPr lang="es-ES" sz="800" b="1" smtClean="0">
                <a:solidFill>
                  <a:schemeClr val="tx1"/>
                </a:solidFill>
              </a:rPr>
              <a:pPr/>
              <a:t>‹Nº›</a:t>
            </a:fld>
            <a:endParaRPr lang="es-ES" sz="800" b="1" dirty="0">
              <a:solidFill>
                <a:schemeClr val="tx1"/>
              </a:solidFill>
            </a:endParaRPr>
          </a:p>
        </p:txBody>
      </p:sp>
      <p:sp>
        <p:nvSpPr>
          <p:cNvPr id="12" name="Rectángulo 11"/>
          <p:cNvSpPr/>
          <p:nvPr userDrawn="1"/>
        </p:nvSpPr>
        <p:spPr>
          <a:xfrm>
            <a:off x="11192130" y="439570"/>
            <a:ext cx="144000" cy="144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12"/>
          <p:cNvCxnSpPr/>
          <p:nvPr userDrawn="1"/>
        </p:nvCxnSpPr>
        <p:spPr>
          <a:xfrm flipV="1">
            <a:off x="5707117" y="519764"/>
            <a:ext cx="6484883" cy="40673"/>
          </a:xfrm>
          <a:prstGeom prst="lin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Elipse 14"/>
          <p:cNvSpPr/>
          <p:nvPr userDrawn="1"/>
        </p:nvSpPr>
        <p:spPr>
          <a:xfrm>
            <a:off x="2791424" y="6465663"/>
            <a:ext cx="144000" cy="1440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8663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4DB5A364-1286-431B-ADED-A9B50458BAC9}" type="datetimeFigureOut">
              <a:rPr lang="es-ES" smtClean="0"/>
              <a:t>05/11/2021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427433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DB5A364-1286-431B-ADED-A9B50458BAC9}" type="datetimeFigureOut">
              <a:rPr lang="es-ES" smtClean="0"/>
              <a:t>05/11/2021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10484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DB5A364-1286-431B-ADED-A9B50458BAC9}" type="datetimeFigureOut">
              <a:rPr lang="es-ES" smtClean="0"/>
              <a:t>05/11/2021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4104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DB5A364-1286-431B-ADED-A9B50458BAC9}" type="datetimeFigureOut">
              <a:rPr lang="es-ES" smtClean="0"/>
              <a:t>05/11/2021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286149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DB5A364-1286-431B-ADED-A9B50458BAC9}" type="datetimeFigureOut">
              <a:rPr lang="es-ES" smtClean="0"/>
              <a:t>05/11/2021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248790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DB5A364-1286-431B-ADED-A9B50458BAC9}" type="datetimeFigureOut">
              <a:rPr lang="es-ES" smtClean="0"/>
              <a:t>05/11/2021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222410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DB5A364-1286-431B-ADED-A9B50458BAC9}" type="datetimeFigureOut">
              <a:rPr lang="es-ES" smtClean="0"/>
              <a:t>05/11/2021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65E3A0E-15CD-458C-B60A-12455436E85B}" type="slidenum">
              <a:rPr lang="es-ES" smtClean="0"/>
              <a:t>‹Nº›</a:t>
            </a:fld>
            <a:endParaRPr lang="es-ES"/>
          </a:p>
        </p:txBody>
      </p:sp>
    </p:spTree>
    <p:extLst>
      <p:ext uri="{BB962C8B-B14F-4D97-AF65-F5344CB8AC3E}">
        <p14:creationId xmlns:p14="http://schemas.microsoft.com/office/powerpoint/2010/main" val="339458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610600" y="638547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5A364-1286-431B-ADED-A9B50458BAC9}" type="datetimeFigureOut">
              <a:rPr lang="es-ES" smtClean="0"/>
              <a:t>05/11/2021</a:t>
            </a:fld>
            <a:endParaRPr lang="es-ES"/>
          </a:p>
        </p:txBody>
      </p:sp>
      <p:sp>
        <p:nvSpPr>
          <p:cNvPr id="5" name="Marcador de pie de página 4"/>
          <p:cNvSpPr>
            <a:spLocks noGrp="1"/>
          </p:cNvSpPr>
          <p:nvPr>
            <p:ph type="ftr" sz="quarter" idx="3"/>
          </p:nvPr>
        </p:nvSpPr>
        <p:spPr>
          <a:xfrm>
            <a:off x="233855"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3216166" y="62124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E3A0E-15CD-458C-B60A-12455436E85B}" type="slidenum">
              <a:rPr lang="es-ES" smtClean="0"/>
              <a:t>‹Nº›</a:t>
            </a:fld>
            <a:endParaRPr lang="es-ES"/>
          </a:p>
        </p:txBody>
      </p:sp>
    </p:spTree>
    <p:extLst>
      <p:ext uri="{BB962C8B-B14F-4D97-AF65-F5344CB8AC3E}">
        <p14:creationId xmlns:p14="http://schemas.microsoft.com/office/powerpoint/2010/main" val="1852669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ub.fernandez@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mailto:rub.fernandez@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mailto:rub.fernandez@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mailto:rub.fernandez@g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mailto:rub.fernandez@gmai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mailto:rub.fernandez@gmail.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hyperlink" Target="mailto:rub.fernandez@gmail.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mailto:rub.fernandez@gmail.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mailto:rub.fernandez@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96765" y="1725182"/>
            <a:ext cx="5699235" cy="1325563"/>
          </a:xfrm>
        </p:spPr>
        <p:txBody>
          <a:bodyPr/>
          <a:lstStyle/>
          <a:p>
            <a:pPr algn="ctr"/>
            <a:r>
              <a:rPr lang="es-ES" dirty="0" err="1">
                <a:solidFill>
                  <a:schemeClr val="accent2"/>
                </a:solidFill>
              </a:rPr>
              <a:t>Evokare</a:t>
            </a:r>
            <a:endParaRPr lang="es-ES" dirty="0">
              <a:solidFill>
                <a:schemeClr val="accent2"/>
              </a:solidFill>
            </a:endParaRPr>
          </a:p>
        </p:txBody>
      </p:sp>
      <p:sp>
        <p:nvSpPr>
          <p:cNvPr id="5" name="Título 1"/>
          <p:cNvSpPr txBox="1">
            <a:spLocks/>
          </p:cNvSpPr>
          <p:nvPr/>
        </p:nvSpPr>
        <p:spPr>
          <a:xfrm>
            <a:off x="6201097" y="3051217"/>
            <a:ext cx="5388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rPr>
              <a:t>Data </a:t>
            </a:r>
            <a:r>
              <a:rPr lang="es-ES" dirty="0" err="1">
                <a:solidFill>
                  <a:schemeClr val="accent2"/>
                </a:solidFill>
              </a:rPr>
              <a:t>Science</a:t>
            </a:r>
            <a:r>
              <a:rPr lang="es-ES" dirty="0">
                <a:solidFill>
                  <a:schemeClr val="bg1"/>
                </a:solidFill>
              </a:rPr>
              <a:t> </a:t>
            </a:r>
            <a:r>
              <a:rPr lang="es-ES" dirty="0" err="1">
                <a:solidFill>
                  <a:schemeClr val="bg1"/>
                </a:solidFill>
              </a:rPr>
              <a:t>Services</a:t>
            </a:r>
            <a:endParaRPr lang="es-ES" dirty="0">
              <a:solidFill>
                <a:schemeClr val="bg1"/>
              </a:solidFill>
            </a:endParaRPr>
          </a:p>
        </p:txBody>
      </p:sp>
      <p:cxnSp>
        <p:nvCxnSpPr>
          <p:cNvPr id="6" name="Conector angular 5"/>
          <p:cNvCxnSpPr/>
          <p:nvPr/>
        </p:nvCxnSpPr>
        <p:spPr>
          <a:xfrm flipV="1">
            <a:off x="0" y="6251809"/>
            <a:ext cx="12192000" cy="287202"/>
          </a:xfrm>
          <a:prstGeom prst="bentConnector3">
            <a:avLst>
              <a:gd name="adj1" fmla="val 50000"/>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Conector angular 6"/>
          <p:cNvCxnSpPr/>
          <p:nvPr/>
        </p:nvCxnSpPr>
        <p:spPr>
          <a:xfrm flipV="1">
            <a:off x="0" y="6392093"/>
            <a:ext cx="12192000" cy="293836"/>
          </a:xfrm>
          <a:prstGeom prst="bentConnector3">
            <a:avLst>
              <a:gd name="adj1" fmla="val 48190"/>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Elipse 7"/>
          <p:cNvSpPr/>
          <p:nvPr/>
        </p:nvSpPr>
        <p:spPr>
          <a:xfrm>
            <a:off x="2801256" y="6465663"/>
            <a:ext cx="144000" cy="1440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9"/>
          <p:cNvCxnSpPr/>
          <p:nvPr/>
        </p:nvCxnSpPr>
        <p:spPr>
          <a:xfrm>
            <a:off x="6201103" y="2387963"/>
            <a:ext cx="5990897" cy="0"/>
          </a:xfrm>
          <a:prstGeom prst="lin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0" y="3697761"/>
            <a:ext cx="5976000" cy="15765"/>
          </a:xfrm>
          <a:prstGeom prst="lin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riángulo isósceles 16"/>
          <p:cNvSpPr/>
          <p:nvPr/>
        </p:nvSpPr>
        <p:spPr>
          <a:xfrm rot="16200000">
            <a:off x="11931609" y="2248698"/>
            <a:ext cx="252000" cy="25200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9" name="Rectángulo 18"/>
          <p:cNvSpPr/>
          <p:nvPr/>
        </p:nvSpPr>
        <p:spPr>
          <a:xfrm>
            <a:off x="5896299" y="3634701"/>
            <a:ext cx="144000" cy="144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2"/>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98676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6" name="Conector angular 5"/>
          <p:cNvCxnSpPr/>
          <p:nvPr/>
        </p:nvCxnSpPr>
        <p:spPr>
          <a:xfrm flipV="1">
            <a:off x="0" y="6251809"/>
            <a:ext cx="12192000" cy="287202"/>
          </a:xfrm>
          <a:prstGeom prst="bentConnector3">
            <a:avLst>
              <a:gd name="adj1" fmla="val 50000"/>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Conector angular 6"/>
          <p:cNvCxnSpPr/>
          <p:nvPr/>
        </p:nvCxnSpPr>
        <p:spPr>
          <a:xfrm flipV="1">
            <a:off x="0" y="6392093"/>
            <a:ext cx="12192000" cy="293836"/>
          </a:xfrm>
          <a:prstGeom prst="bentConnector3">
            <a:avLst>
              <a:gd name="adj1" fmla="val 48190"/>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Elipse 7"/>
          <p:cNvSpPr/>
          <p:nvPr/>
        </p:nvSpPr>
        <p:spPr>
          <a:xfrm>
            <a:off x="2801256" y="6465663"/>
            <a:ext cx="144000" cy="1440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9"/>
          <p:cNvCxnSpPr/>
          <p:nvPr/>
        </p:nvCxnSpPr>
        <p:spPr>
          <a:xfrm>
            <a:off x="6201103" y="2387963"/>
            <a:ext cx="5990897" cy="0"/>
          </a:xfrm>
          <a:prstGeom prst="lin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0" y="3697761"/>
            <a:ext cx="5976000" cy="15765"/>
          </a:xfrm>
          <a:prstGeom prst="lin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riángulo isósceles 16"/>
          <p:cNvSpPr/>
          <p:nvPr/>
        </p:nvSpPr>
        <p:spPr>
          <a:xfrm rot="16200000">
            <a:off x="11931609" y="2248698"/>
            <a:ext cx="252000" cy="25200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9" name="Rectángulo 18"/>
          <p:cNvSpPr/>
          <p:nvPr/>
        </p:nvSpPr>
        <p:spPr>
          <a:xfrm>
            <a:off x="5896299" y="3634701"/>
            <a:ext cx="144000" cy="144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p:cNvSpPr txBox="1"/>
          <p:nvPr/>
        </p:nvSpPr>
        <p:spPr>
          <a:xfrm>
            <a:off x="27322" y="4623482"/>
            <a:ext cx="12025954" cy="461665"/>
          </a:xfrm>
          <a:prstGeom prst="rect">
            <a:avLst/>
          </a:prstGeom>
          <a:noFill/>
        </p:spPr>
        <p:txBody>
          <a:bodyPr wrap="square" rtlCol="0">
            <a:spAutoFit/>
          </a:bodyPr>
          <a:lstStyle/>
          <a:p>
            <a:pPr algn="ctr"/>
            <a:r>
              <a:rPr lang="es-ES" sz="2400" b="1" dirty="0">
                <a:solidFill>
                  <a:schemeClr val="accent2"/>
                </a:solidFill>
              </a:rPr>
              <a:t>rub.fernandez@gmail.com</a:t>
            </a:r>
            <a:r>
              <a:rPr lang="es-ES" sz="2400" b="1" dirty="0">
                <a:solidFill>
                  <a:schemeClr val="bg1"/>
                </a:solidFill>
              </a:rPr>
              <a:t> / +521 2223 552258 / </a:t>
            </a:r>
          </a:p>
        </p:txBody>
      </p:sp>
      <p:sp>
        <p:nvSpPr>
          <p:cNvPr id="13" name="Título 1"/>
          <p:cNvSpPr>
            <a:spLocks noGrp="1"/>
          </p:cNvSpPr>
          <p:nvPr>
            <p:ph type="title"/>
          </p:nvPr>
        </p:nvSpPr>
        <p:spPr>
          <a:xfrm>
            <a:off x="1237592" y="1725182"/>
            <a:ext cx="3544614" cy="1325563"/>
          </a:xfrm>
        </p:spPr>
        <p:txBody>
          <a:bodyPr>
            <a:noAutofit/>
          </a:bodyPr>
          <a:lstStyle/>
          <a:p>
            <a:r>
              <a:rPr lang="es-ES" sz="7200" dirty="0">
                <a:solidFill>
                  <a:schemeClr val="accent2"/>
                </a:solidFill>
              </a:rPr>
              <a:t>Contacto</a:t>
            </a:r>
            <a:r>
              <a:rPr lang="es-ES" sz="7200" dirty="0">
                <a:solidFill>
                  <a:schemeClr val="bg1"/>
                </a:solidFill>
              </a:rPr>
              <a:t> </a:t>
            </a:r>
          </a:p>
        </p:txBody>
      </p:sp>
      <p:sp>
        <p:nvSpPr>
          <p:cNvPr id="14" name="Título 1"/>
          <p:cNvSpPr txBox="1">
            <a:spLocks/>
          </p:cNvSpPr>
          <p:nvPr/>
        </p:nvSpPr>
        <p:spPr>
          <a:xfrm>
            <a:off x="6240520" y="3052231"/>
            <a:ext cx="61406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solidFill>
                  <a:schemeClr val="bg1"/>
                </a:solidFill>
              </a:rPr>
              <a:t>Rubén </a:t>
            </a:r>
            <a:r>
              <a:rPr lang="es-ES">
                <a:solidFill>
                  <a:schemeClr val="accent2"/>
                </a:solidFill>
              </a:rPr>
              <a:t>Fernández</a:t>
            </a:r>
            <a:r>
              <a:rPr lang="es-ES">
                <a:solidFill>
                  <a:schemeClr val="bg1"/>
                </a:solidFill>
              </a:rPr>
              <a:t> García</a:t>
            </a:r>
            <a:endParaRPr lang="es-ES" dirty="0">
              <a:solidFill>
                <a:schemeClr val="bg1"/>
              </a:solidFill>
            </a:endParaRPr>
          </a:p>
        </p:txBody>
      </p:sp>
    </p:spTree>
    <p:extLst>
      <p:ext uri="{BB962C8B-B14F-4D97-AF65-F5344CB8AC3E}">
        <p14:creationId xmlns:p14="http://schemas.microsoft.com/office/powerpoint/2010/main" val="108315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907590" y="205832"/>
            <a:ext cx="4955458" cy="646331"/>
          </a:xfrm>
          <a:prstGeom prst="rect">
            <a:avLst/>
          </a:prstGeom>
          <a:noFill/>
        </p:spPr>
        <p:txBody>
          <a:bodyPr wrap="square" rtlCol="0">
            <a:spAutoFit/>
          </a:bodyPr>
          <a:lstStyle/>
          <a:p>
            <a:r>
              <a:rPr lang="es-ES" sz="3600" b="1" dirty="0">
                <a:solidFill>
                  <a:schemeClr val="accent2">
                    <a:lumMod val="75000"/>
                  </a:schemeClr>
                </a:solidFill>
                <a:latin typeface="+mj-lt"/>
              </a:rPr>
              <a:t>Servicios Profesionales</a:t>
            </a:r>
          </a:p>
        </p:txBody>
      </p:sp>
      <p:sp>
        <p:nvSpPr>
          <p:cNvPr id="7" name="Rectángulo 6"/>
          <p:cNvSpPr/>
          <p:nvPr/>
        </p:nvSpPr>
        <p:spPr>
          <a:xfrm>
            <a:off x="3288405" y="1791671"/>
            <a:ext cx="7641861" cy="4057792"/>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3157026" y="1641987"/>
            <a:ext cx="7641861" cy="4057792"/>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p:cNvSpPr txBox="1"/>
          <p:nvPr/>
        </p:nvSpPr>
        <p:spPr>
          <a:xfrm>
            <a:off x="3549445" y="1997115"/>
            <a:ext cx="6803512" cy="369332"/>
          </a:xfrm>
          <a:prstGeom prst="rect">
            <a:avLst/>
          </a:prstGeom>
          <a:noFill/>
        </p:spPr>
        <p:txBody>
          <a:bodyPr wrap="square" rtlCol="0">
            <a:spAutoFit/>
          </a:bodyPr>
          <a:lstStyle/>
          <a:p>
            <a:r>
              <a:rPr lang="es-ES" b="1" dirty="0">
                <a:solidFill>
                  <a:schemeClr val="accent5">
                    <a:lumMod val="50000"/>
                  </a:schemeClr>
                </a:solidFill>
                <a:latin typeface="+mj-lt"/>
              </a:rPr>
              <a:t>Análisis de costo beneficio para proyectos públicos y privados</a:t>
            </a:r>
            <a:endParaRPr lang="es-ES" dirty="0">
              <a:solidFill>
                <a:schemeClr val="accent5">
                  <a:lumMod val="50000"/>
                </a:schemeClr>
              </a:solidFill>
              <a:latin typeface="+mj-lt"/>
            </a:endParaRPr>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2150" y="1398379"/>
            <a:ext cx="2542563" cy="2276426"/>
          </a:xfrm>
          <a:prstGeom prst="rect">
            <a:avLst/>
          </a:prstGeom>
        </p:spPr>
      </p:pic>
      <p:sp>
        <p:nvSpPr>
          <p:cNvPr id="12" name="CuadroTexto 11"/>
          <p:cNvSpPr txBox="1"/>
          <p:nvPr/>
        </p:nvSpPr>
        <p:spPr>
          <a:xfrm>
            <a:off x="122004" y="3836463"/>
            <a:ext cx="2592541" cy="2292935"/>
          </a:xfrm>
          <a:prstGeom prst="rect">
            <a:avLst/>
          </a:prstGeom>
          <a:noFill/>
        </p:spPr>
        <p:txBody>
          <a:bodyPr wrap="square" rtlCol="0">
            <a:spAutoFit/>
          </a:bodyPr>
          <a:lstStyle/>
          <a:p>
            <a:pPr algn="just"/>
            <a:r>
              <a:rPr lang="es-ES" sz="1100" dirty="0">
                <a:solidFill>
                  <a:schemeClr val="bg1"/>
                </a:solidFill>
                <a:latin typeface="+mj-lt"/>
              </a:rPr>
              <a:t>Rubén ha estimado los costos y beneficios derivados de la construcción y/o implementación de: </a:t>
            </a:r>
          </a:p>
          <a:p>
            <a:pPr algn="just"/>
            <a:endParaRPr lang="es-ES" sz="1100" dirty="0">
              <a:solidFill>
                <a:schemeClr val="bg1"/>
              </a:solidFill>
              <a:latin typeface="+mj-lt"/>
            </a:endParaRPr>
          </a:p>
          <a:p>
            <a:pPr marL="171450" indent="-171450" algn="just">
              <a:buFont typeface="Arial" panose="020B0604020202020204" pitchFamily="34" charset="0"/>
              <a:buChar char="•"/>
            </a:pPr>
            <a:r>
              <a:rPr lang="es-ES" sz="1100" dirty="0">
                <a:solidFill>
                  <a:schemeClr val="bg1"/>
                </a:solidFill>
                <a:latin typeface="+mj-lt"/>
              </a:rPr>
              <a:t>Parques y jardines</a:t>
            </a:r>
          </a:p>
          <a:p>
            <a:pPr marL="171450" indent="-171450" algn="just">
              <a:buFont typeface="Arial" panose="020B0604020202020204" pitchFamily="34" charset="0"/>
              <a:buChar char="•"/>
            </a:pPr>
            <a:r>
              <a:rPr lang="es-ES" sz="1100" dirty="0">
                <a:solidFill>
                  <a:schemeClr val="bg1"/>
                </a:solidFill>
                <a:latin typeface="+mj-lt"/>
              </a:rPr>
              <a:t>Carreteras</a:t>
            </a:r>
          </a:p>
          <a:p>
            <a:pPr marL="171450" indent="-171450" algn="just">
              <a:buFont typeface="Arial" panose="020B0604020202020204" pitchFamily="34" charset="0"/>
              <a:buChar char="•"/>
            </a:pPr>
            <a:r>
              <a:rPr lang="es-ES" sz="1100" dirty="0">
                <a:solidFill>
                  <a:schemeClr val="bg1"/>
                </a:solidFill>
                <a:latin typeface="+mj-lt"/>
              </a:rPr>
              <a:t>Estadios</a:t>
            </a:r>
          </a:p>
          <a:p>
            <a:pPr marL="171450" indent="-171450" algn="just">
              <a:buFont typeface="Arial" panose="020B0604020202020204" pitchFamily="34" charset="0"/>
              <a:buChar char="•"/>
            </a:pPr>
            <a:r>
              <a:rPr lang="es-ES" sz="1100" dirty="0">
                <a:solidFill>
                  <a:schemeClr val="bg1"/>
                </a:solidFill>
                <a:latin typeface="+mj-lt"/>
              </a:rPr>
              <a:t>Hoteles</a:t>
            </a:r>
          </a:p>
          <a:p>
            <a:pPr marL="171450" indent="-171450" algn="just">
              <a:buFont typeface="Arial" panose="020B0604020202020204" pitchFamily="34" charset="0"/>
              <a:buChar char="•"/>
            </a:pPr>
            <a:r>
              <a:rPr lang="es-ES" sz="1100" dirty="0">
                <a:solidFill>
                  <a:schemeClr val="bg1"/>
                </a:solidFill>
                <a:latin typeface="+mj-lt"/>
              </a:rPr>
              <a:t>Home </a:t>
            </a:r>
            <a:r>
              <a:rPr lang="es-ES" sz="1100" dirty="0" err="1">
                <a:solidFill>
                  <a:schemeClr val="bg1"/>
                </a:solidFill>
                <a:latin typeface="+mj-lt"/>
              </a:rPr>
              <a:t>ports</a:t>
            </a:r>
            <a:endParaRPr lang="es-ES" sz="1100" dirty="0">
              <a:solidFill>
                <a:schemeClr val="bg1"/>
              </a:solidFill>
              <a:latin typeface="+mj-lt"/>
            </a:endParaRPr>
          </a:p>
          <a:p>
            <a:pPr marL="171450" indent="-171450" algn="just">
              <a:buFont typeface="Arial" panose="020B0604020202020204" pitchFamily="34" charset="0"/>
              <a:buChar char="•"/>
            </a:pPr>
            <a:r>
              <a:rPr lang="es-ES" sz="1100" dirty="0">
                <a:solidFill>
                  <a:schemeClr val="bg1"/>
                </a:solidFill>
                <a:latin typeface="+mj-lt"/>
              </a:rPr>
              <a:t>Estaciones de autobús</a:t>
            </a:r>
          </a:p>
          <a:p>
            <a:pPr marL="171450" indent="-171450" algn="just">
              <a:buFont typeface="Arial" panose="020B0604020202020204" pitchFamily="34" charset="0"/>
              <a:buChar char="•"/>
            </a:pPr>
            <a:r>
              <a:rPr lang="es-ES" sz="1100" dirty="0">
                <a:solidFill>
                  <a:schemeClr val="bg1"/>
                </a:solidFill>
                <a:latin typeface="+mj-lt"/>
              </a:rPr>
              <a:t>Hospitales</a:t>
            </a:r>
          </a:p>
          <a:p>
            <a:pPr marL="171450" indent="-171450" algn="just">
              <a:buFont typeface="Arial" panose="020B0604020202020204" pitchFamily="34" charset="0"/>
              <a:buChar char="•"/>
            </a:pPr>
            <a:r>
              <a:rPr lang="es-ES" sz="1100" dirty="0">
                <a:solidFill>
                  <a:schemeClr val="bg1"/>
                </a:solidFill>
                <a:latin typeface="+mj-lt"/>
              </a:rPr>
              <a:t>Adquisición de vacunas y antibióticos</a:t>
            </a:r>
          </a:p>
          <a:p>
            <a:pPr algn="just"/>
            <a:endParaRPr lang="es-ES" sz="1100" dirty="0">
              <a:solidFill>
                <a:schemeClr val="bg1"/>
              </a:solidFill>
              <a:latin typeface="+mj-lt"/>
            </a:endParaRPr>
          </a:p>
        </p:txBody>
      </p:sp>
      <p:sp>
        <p:nvSpPr>
          <p:cNvPr id="13" name="CuadroTexto 12"/>
          <p:cNvSpPr txBox="1"/>
          <p:nvPr/>
        </p:nvSpPr>
        <p:spPr>
          <a:xfrm>
            <a:off x="3913241" y="2470703"/>
            <a:ext cx="6803512" cy="2308324"/>
          </a:xfrm>
          <a:prstGeom prst="rect">
            <a:avLst/>
          </a:prstGeom>
          <a:noFill/>
        </p:spPr>
        <p:txBody>
          <a:bodyPr wrap="square" rtlCol="0">
            <a:spAutoFit/>
          </a:bodyPr>
          <a:lstStyle/>
          <a:p>
            <a:pPr algn="just"/>
            <a:r>
              <a:rPr lang="es-ES" sz="1200" dirty="0">
                <a:solidFill>
                  <a:schemeClr val="accent5">
                    <a:lumMod val="50000"/>
                  </a:schemeClr>
                </a:solidFill>
                <a:latin typeface="+mj-lt"/>
              </a:rPr>
              <a:t>Estimación paramétrica y/o teórica de todos los costos y beneficios sociales, ambientales y económicos asociados a la implementación de proyectos de: </a:t>
            </a:r>
          </a:p>
          <a:p>
            <a:pPr algn="just"/>
            <a:endParaRPr lang="es-ES" sz="1200" dirty="0">
              <a:solidFill>
                <a:schemeClr val="accent5">
                  <a:lumMod val="50000"/>
                </a:schemeClr>
              </a:solidFill>
              <a:latin typeface="+mj-lt"/>
            </a:endParaRPr>
          </a:p>
          <a:p>
            <a:pPr marL="285750" indent="-285750" algn="just">
              <a:buFont typeface="Arial" panose="020B0604020202020204" pitchFamily="34" charset="0"/>
              <a:buChar char="•"/>
            </a:pPr>
            <a:r>
              <a:rPr lang="es-ES" sz="1200" dirty="0">
                <a:solidFill>
                  <a:schemeClr val="accent5">
                    <a:lumMod val="50000"/>
                  </a:schemeClr>
                </a:solidFill>
                <a:latin typeface="+mj-lt"/>
              </a:rPr>
              <a:t>Turismo</a:t>
            </a:r>
          </a:p>
          <a:p>
            <a:pPr marL="285750" indent="-285750" algn="just">
              <a:buFont typeface="Arial" panose="020B0604020202020204" pitchFamily="34" charset="0"/>
              <a:buChar char="•"/>
            </a:pPr>
            <a:r>
              <a:rPr lang="es-ES" sz="1200" dirty="0">
                <a:solidFill>
                  <a:schemeClr val="accent5">
                    <a:lumMod val="50000"/>
                  </a:schemeClr>
                </a:solidFill>
                <a:latin typeface="+mj-lt"/>
              </a:rPr>
              <a:t>Deporte</a:t>
            </a:r>
          </a:p>
          <a:p>
            <a:pPr marL="285750" indent="-285750" algn="just">
              <a:buFont typeface="Arial" panose="020B0604020202020204" pitchFamily="34" charset="0"/>
              <a:buChar char="•"/>
            </a:pPr>
            <a:r>
              <a:rPr lang="es-ES" sz="1200" dirty="0">
                <a:solidFill>
                  <a:schemeClr val="accent5">
                    <a:lumMod val="50000"/>
                  </a:schemeClr>
                </a:solidFill>
                <a:latin typeface="+mj-lt"/>
              </a:rPr>
              <a:t>Infraestructura de transporte</a:t>
            </a:r>
          </a:p>
          <a:p>
            <a:pPr marL="285750" indent="-285750" algn="just">
              <a:buFont typeface="Arial" panose="020B0604020202020204" pitchFamily="34" charset="0"/>
              <a:buChar char="•"/>
            </a:pPr>
            <a:r>
              <a:rPr lang="es-ES" sz="1200" dirty="0">
                <a:solidFill>
                  <a:schemeClr val="accent5">
                    <a:lumMod val="50000"/>
                  </a:schemeClr>
                </a:solidFill>
                <a:latin typeface="+mj-lt"/>
              </a:rPr>
              <a:t>Salud Pública</a:t>
            </a:r>
          </a:p>
          <a:p>
            <a:pPr marL="285750" indent="-285750" algn="just">
              <a:buFont typeface="Arial" panose="020B0604020202020204" pitchFamily="34" charset="0"/>
              <a:buChar char="•"/>
            </a:pPr>
            <a:r>
              <a:rPr lang="es-ES" sz="1200" dirty="0">
                <a:solidFill>
                  <a:schemeClr val="accent5">
                    <a:lumMod val="50000"/>
                  </a:schemeClr>
                </a:solidFill>
                <a:latin typeface="+mj-lt"/>
              </a:rPr>
              <a:t>Educación</a:t>
            </a:r>
          </a:p>
          <a:p>
            <a:pPr algn="just"/>
            <a:endParaRPr lang="es-ES" sz="1200" dirty="0">
              <a:solidFill>
                <a:schemeClr val="accent5">
                  <a:lumMod val="50000"/>
                </a:schemeClr>
              </a:solidFill>
              <a:latin typeface="+mj-lt"/>
            </a:endParaRPr>
          </a:p>
          <a:p>
            <a:pPr algn="just"/>
            <a:r>
              <a:rPr lang="es-ES" sz="1200" dirty="0">
                <a:solidFill>
                  <a:schemeClr val="accent5">
                    <a:lumMod val="50000"/>
                  </a:schemeClr>
                </a:solidFill>
                <a:latin typeface="+mj-lt"/>
              </a:rPr>
              <a:t>Este tipo de análisis incluye la monetización de costos y beneficios, así como la determinación de su tasa interna de retorno (TIR) y un análisis de sensibilidad y de diversos escenarios.</a:t>
            </a:r>
          </a:p>
          <a:p>
            <a:endParaRPr lang="es-ES" sz="1200" dirty="0">
              <a:solidFill>
                <a:schemeClr val="accent5">
                  <a:lumMod val="50000"/>
                </a:schemeClr>
              </a:solidFill>
              <a:latin typeface="+mj-lt"/>
            </a:endParaRPr>
          </a:p>
        </p:txBody>
      </p:sp>
      <p:pic>
        <p:nvPicPr>
          <p:cNvPr id="15" name="Imagen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142465" y="5044920"/>
            <a:ext cx="547533" cy="547533"/>
          </a:xfrm>
          <a:prstGeom prst="rect">
            <a:avLst/>
          </a:prstGeom>
        </p:spPr>
      </p:pic>
      <p:sp>
        <p:nvSpPr>
          <p:cNvPr id="16" name="CuadroTexto 15">
            <a:extLst>
              <a:ext uri="{FF2B5EF4-FFF2-40B4-BE49-F238E27FC236}">
                <a16:creationId xmlns:a16="http://schemas.microsoft.com/office/drawing/2014/main" id="{E354B7EB-A237-4025-9EE9-631FE665F898}"/>
              </a:ext>
            </a:extLst>
          </p:cNvPr>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4"/>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274380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3150757" y="1654023"/>
            <a:ext cx="7641861" cy="405779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3294674" y="1789467"/>
            <a:ext cx="7641861" cy="4057792"/>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CuadroTexto 5"/>
          <p:cNvSpPr txBox="1"/>
          <p:nvPr/>
        </p:nvSpPr>
        <p:spPr>
          <a:xfrm>
            <a:off x="907590" y="205832"/>
            <a:ext cx="4955458" cy="646331"/>
          </a:xfrm>
          <a:prstGeom prst="rect">
            <a:avLst/>
          </a:prstGeom>
          <a:noFill/>
        </p:spPr>
        <p:txBody>
          <a:bodyPr wrap="square" rtlCol="0">
            <a:spAutoFit/>
          </a:bodyPr>
          <a:lstStyle/>
          <a:p>
            <a:r>
              <a:rPr lang="es-ES" sz="3600" b="1" dirty="0">
                <a:solidFill>
                  <a:schemeClr val="accent2">
                    <a:lumMod val="75000"/>
                  </a:schemeClr>
                </a:solidFill>
                <a:latin typeface="+mj-lt"/>
              </a:rPr>
              <a:t>Servicios Profesionales</a:t>
            </a:r>
          </a:p>
        </p:txBody>
      </p:sp>
      <p:sp>
        <p:nvSpPr>
          <p:cNvPr id="12" name="CuadroTexto 11"/>
          <p:cNvSpPr txBox="1"/>
          <p:nvPr/>
        </p:nvSpPr>
        <p:spPr>
          <a:xfrm>
            <a:off x="122004" y="3836463"/>
            <a:ext cx="2592541" cy="1954381"/>
          </a:xfrm>
          <a:prstGeom prst="rect">
            <a:avLst/>
          </a:prstGeom>
          <a:noFill/>
        </p:spPr>
        <p:txBody>
          <a:bodyPr wrap="square" rtlCol="0">
            <a:spAutoFit/>
          </a:bodyPr>
          <a:lstStyle/>
          <a:p>
            <a:pPr algn="just"/>
            <a:r>
              <a:rPr lang="es-ES" sz="1100" dirty="0">
                <a:solidFill>
                  <a:schemeClr val="bg1"/>
                </a:solidFill>
                <a:latin typeface="+mj-lt"/>
              </a:rPr>
              <a:t>Rubén ha participado en proyectos de selección de plaza donde ha analizado diversas ciudades grandes y medianas del norte y centro de México. </a:t>
            </a:r>
          </a:p>
          <a:p>
            <a:pPr algn="just"/>
            <a:endParaRPr lang="es-ES" sz="1100" dirty="0">
              <a:solidFill>
                <a:schemeClr val="bg1"/>
              </a:solidFill>
              <a:latin typeface="+mj-lt"/>
            </a:endParaRPr>
          </a:p>
          <a:p>
            <a:pPr algn="just"/>
            <a:r>
              <a:rPr lang="es-ES" sz="1100" dirty="0">
                <a:solidFill>
                  <a:schemeClr val="bg1"/>
                </a:solidFill>
                <a:latin typeface="+mj-lt"/>
              </a:rPr>
              <a:t>Ha realizado diversas visitas de  campo, entrevistas, levantamientos, e investigaciones bibliográficas y en bases de datos para ayudar a determinar la mejor y más conveniente ubicación para diversas operaciones industriales. </a:t>
            </a:r>
          </a:p>
        </p:txBody>
      </p:sp>
      <p:sp>
        <p:nvSpPr>
          <p:cNvPr id="13" name="CuadroTexto 12"/>
          <p:cNvSpPr txBox="1"/>
          <p:nvPr/>
        </p:nvSpPr>
        <p:spPr>
          <a:xfrm>
            <a:off x="3515371" y="1996250"/>
            <a:ext cx="6803512" cy="369332"/>
          </a:xfrm>
          <a:prstGeom prst="rect">
            <a:avLst/>
          </a:prstGeom>
          <a:noFill/>
        </p:spPr>
        <p:txBody>
          <a:bodyPr wrap="square" rtlCol="0">
            <a:spAutoFit/>
          </a:bodyPr>
          <a:lstStyle/>
          <a:p>
            <a:r>
              <a:rPr lang="es-ES" dirty="0">
                <a:solidFill>
                  <a:schemeClr val="accent5">
                    <a:lumMod val="50000"/>
                  </a:schemeClr>
                </a:solidFill>
              </a:rPr>
              <a:t>Análisis y selección de plaza para operaciones industriales</a:t>
            </a:r>
          </a:p>
        </p:txBody>
      </p:sp>
      <p:sp>
        <p:nvSpPr>
          <p:cNvPr id="14" name="CuadroTexto 13"/>
          <p:cNvSpPr txBox="1"/>
          <p:nvPr/>
        </p:nvSpPr>
        <p:spPr>
          <a:xfrm>
            <a:off x="3879167" y="2511877"/>
            <a:ext cx="6803512" cy="2123658"/>
          </a:xfrm>
          <a:prstGeom prst="rect">
            <a:avLst/>
          </a:prstGeom>
          <a:noFill/>
        </p:spPr>
        <p:txBody>
          <a:bodyPr wrap="square" rtlCol="0">
            <a:spAutoFit/>
          </a:bodyPr>
          <a:lstStyle/>
          <a:p>
            <a:r>
              <a:rPr lang="es-ES" sz="1200" dirty="0">
                <a:solidFill>
                  <a:schemeClr val="accent5">
                    <a:lumMod val="50000"/>
                  </a:schemeClr>
                </a:solidFill>
                <a:latin typeface="+mj-lt"/>
              </a:rPr>
              <a:t>Determinación y análisis de todos los aspectos sociales, económicos, logísticos, laborales, educativos, políticos, urbanos, competitivos, de oferta laboral y regulatorios que puedan incidir en el éxito de una operación  industrial de cualquier tipo: </a:t>
            </a:r>
          </a:p>
          <a:p>
            <a:endParaRPr lang="es-ES" sz="1200" dirty="0">
              <a:solidFill>
                <a:schemeClr val="accent5">
                  <a:lumMod val="50000"/>
                </a:schemeClr>
              </a:solidFill>
              <a:latin typeface="+mj-lt"/>
            </a:endParaRPr>
          </a:p>
          <a:p>
            <a:pPr marL="171450" indent="-171450">
              <a:buFont typeface="Arial" panose="020B0604020202020204" pitchFamily="34" charset="0"/>
              <a:buChar char="•"/>
            </a:pPr>
            <a:r>
              <a:rPr lang="es-ES" sz="1200" dirty="0">
                <a:solidFill>
                  <a:schemeClr val="accent5">
                    <a:lumMod val="50000"/>
                  </a:schemeClr>
                </a:solidFill>
                <a:latin typeface="+mj-lt"/>
              </a:rPr>
              <a:t>Maquila</a:t>
            </a:r>
          </a:p>
          <a:p>
            <a:pPr marL="171450" indent="-171450">
              <a:buFont typeface="Arial" panose="020B0604020202020204" pitchFamily="34" charset="0"/>
              <a:buChar char="•"/>
            </a:pPr>
            <a:r>
              <a:rPr lang="es-ES" sz="1200" dirty="0">
                <a:solidFill>
                  <a:schemeClr val="accent5">
                    <a:lumMod val="50000"/>
                  </a:schemeClr>
                </a:solidFill>
                <a:latin typeface="+mj-lt"/>
              </a:rPr>
              <a:t>Manufactura</a:t>
            </a:r>
          </a:p>
          <a:p>
            <a:pPr marL="171450" indent="-171450">
              <a:buFont typeface="Arial" panose="020B0604020202020204" pitchFamily="34" charset="0"/>
              <a:buChar char="•"/>
            </a:pPr>
            <a:r>
              <a:rPr lang="es-ES" sz="1200" dirty="0">
                <a:solidFill>
                  <a:schemeClr val="accent5">
                    <a:lumMod val="50000"/>
                  </a:schemeClr>
                </a:solidFill>
                <a:latin typeface="+mj-lt"/>
              </a:rPr>
              <a:t>Petroquímica</a:t>
            </a:r>
          </a:p>
          <a:p>
            <a:pPr marL="171450" indent="-171450">
              <a:buFont typeface="Arial" panose="020B0604020202020204" pitchFamily="34" charset="0"/>
              <a:buChar char="•"/>
            </a:pPr>
            <a:r>
              <a:rPr lang="es-ES" sz="1200" dirty="0">
                <a:solidFill>
                  <a:schemeClr val="accent5">
                    <a:lumMod val="50000"/>
                  </a:schemeClr>
                </a:solidFill>
                <a:latin typeface="+mj-lt"/>
              </a:rPr>
              <a:t>Automotriz</a:t>
            </a:r>
          </a:p>
          <a:p>
            <a:pPr marL="171450" indent="-171450">
              <a:buFont typeface="Arial" panose="020B0604020202020204" pitchFamily="34" charset="0"/>
              <a:buChar char="•"/>
            </a:pPr>
            <a:r>
              <a:rPr lang="es-ES" sz="1200" dirty="0">
                <a:solidFill>
                  <a:schemeClr val="accent5">
                    <a:lumMod val="50000"/>
                  </a:schemeClr>
                </a:solidFill>
                <a:latin typeface="+mj-lt"/>
              </a:rPr>
              <a:t>Alimentos y bebidas</a:t>
            </a:r>
          </a:p>
          <a:p>
            <a:pPr marL="171450" indent="-171450">
              <a:buFont typeface="Arial" panose="020B0604020202020204" pitchFamily="34" charset="0"/>
              <a:buChar char="•"/>
            </a:pPr>
            <a:r>
              <a:rPr lang="es-ES" sz="1200" dirty="0">
                <a:solidFill>
                  <a:schemeClr val="accent5">
                    <a:lumMod val="50000"/>
                  </a:schemeClr>
                </a:solidFill>
                <a:latin typeface="+mj-lt"/>
              </a:rPr>
              <a:t>Aeroespacial</a:t>
            </a:r>
          </a:p>
          <a:p>
            <a:pPr marL="171450" indent="-171450">
              <a:buFont typeface="Arial" panose="020B0604020202020204" pitchFamily="34" charset="0"/>
              <a:buChar char="•"/>
            </a:pPr>
            <a:r>
              <a:rPr lang="es-ES" sz="1200" dirty="0">
                <a:solidFill>
                  <a:schemeClr val="accent5">
                    <a:lumMod val="50000"/>
                  </a:schemeClr>
                </a:solidFill>
                <a:latin typeface="+mj-lt"/>
              </a:rPr>
              <a:t>Electrónica </a:t>
            </a:r>
          </a:p>
        </p:txBody>
      </p:sp>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1668" y="1378718"/>
            <a:ext cx="2591035" cy="2298547"/>
          </a:xfrm>
          <a:prstGeom prst="rect">
            <a:avLst/>
          </a:prstGeom>
        </p:spPr>
      </p:pic>
      <p:pic>
        <p:nvPicPr>
          <p:cNvPr id="24" name="Imagen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178560" y="5132405"/>
            <a:ext cx="609524" cy="609524"/>
          </a:xfrm>
          <a:prstGeom prst="rect">
            <a:avLst/>
          </a:prstGeom>
        </p:spPr>
      </p:pic>
      <p:sp>
        <p:nvSpPr>
          <p:cNvPr id="11" name="CuadroTexto 10">
            <a:extLst>
              <a:ext uri="{FF2B5EF4-FFF2-40B4-BE49-F238E27FC236}">
                <a16:creationId xmlns:a16="http://schemas.microsoft.com/office/drawing/2014/main" id="{DA188B6B-63AE-4402-A663-3F608A9F3390}"/>
              </a:ext>
            </a:extLst>
          </p:cNvPr>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4"/>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13727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907590" y="205832"/>
            <a:ext cx="4955458" cy="646331"/>
          </a:xfrm>
          <a:prstGeom prst="rect">
            <a:avLst/>
          </a:prstGeom>
          <a:noFill/>
        </p:spPr>
        <p:txBody>
          <a:bodyPr wrap="square" rtlCol="0">
            <a:spAutoFit/>
          </a:bodyPr>
          <a:lstStyle/>
          <a:p>
            <a:r>
              <a:rPr lang="es-ES" sz="3600" b="1" dirty="0">
                <a:solidFill>
                  <a:schemeClr val="accent2">
                    <a:lumMod val="75000"/>
                  </a:schemeClr>
                </a:solidFill>
                <a:latin typeface="+mj-lt"/>
              </a:rPr>
              <a:t>Servicios Profesionales</a:t>
            </a:r>
          </a:p>
        </p:txBody>
      </p:sp>
      <p:sp>
        <p:nvSpPr>
          <p:cNvPr id="7" name="Rectángulo 6"/>
          <p:cNvSpPr/>
          <p:nvPr/>
        </p:nvSpPr>
        <p:spPr>
          <a:xfrm>
            <a:off x="3288405" y="1791671"/>
            <a:ext cx="7641861" cy="4057792"/>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3157026" y="1641987"/>
            <a:ext cx="7641861" cy="4057792"/>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p:cNvSpPr txBox="1"/>
          <p:nvPr/>
        </p:nvSpPr>
        <p:spPr>
          <a:xfrm>
            <a:off x="3384457" y="1995955"/>
            <a:ext cx="7303208" cy="646331"/>
          </a:xfrm>
          <a:prstGeom prst="rect">
            <a:avLst/>
          </a:prstGeom>
          <a:noFill/>
        </p:spPr>
        <p:txBody>
          <a:bodyPr wrap="square" rtlCol="0">
            <a:spAutoFit/>
          </a:bodyPr>
          <a:lstStyle/>
          <a:p>
            <a:r>
              <a:rPr lang="es-ES" dirty="0">
                <a:solidFill>
                  <a:schemeClr val="tx2"/>
                </a:solidFill>
              </a:rPr>
              <a:t>Análisis y estimación de tamaño de mercado potencial para operaciones comerciales al mayoreo y menudeo</a:t>
            </a:r>
          </a:p>
        </p:txBody>
      </p:sp>
      <p:sp>
        <p:nvSpPr>
          <p:cNvPr id="12" name="CuadroTexto 11"/>
          <p:cNvSpPr txBox="1"/>
          <p:nvPr/>
        </p:nvSpPr>
        <p:spPr>
          <a:xfrm>
            <a:off x="56560" y="3739763"/>
            <a:ext cx="2724495" cy="2800767"/>
          </a:xfrm>
          <a:prstGeom prst="rect">
            <a:avLst/>
          </a:prstGeom>
          <a:noFill/>
        </p:spPr>
        <p:txBody>
          <a:bodyPr wrap="square" rtlCol="0">
            <a:spAutoFit/>
          </a:bodyPr>
          <a:lstStyle/>
          <a:p>
            <a:pPr algn="just"/>
            <a:r>
              <a:rPr lang="es-ES" sz="1100" dirty="0">
                <a:solidFill>
                  <a:schemeClr val="bg1"/>
                </a:solidFill>
                <a:latin typeface="+mj-lt"/>
              </a:rPr>
              <a:t>Rubén ha realizado 15 estudios de este tipo para supermercados y centros comerciales de distintos formatos en numerosas plazas de la república mexicana. </a:t>
            </a:r>
          </a:p>
          <a:p>
            <a:pPr algn="just"/>
            <a:endParaRPr lang="es-ES" sz="1100" dirty="0">
              <a:solidFill>
                <a:schemeClr val="bg1"/>
              </a:solidFill>
              <a:latin typeface="+mj-lt"/>
            </a:endParaRPr>
          </a:p>
          <a:p>
            <a:pPr algn="just"/>
            <a:r>
              <a:rPr lang="es-ES" sz="1100" dirty="0">
                <a:solidFill>
                  <a:schemeClr val="bg1"/>
                </a:solidFill>
                <a:latin typeface="+mj-lt"/>
              </a:rPr>
              <a:t>En ellos se estima la penetración potencial máxima potencial que el producto y/o servicio del cliente podría lograr en la zona potencial donde está evaluando establecer su nueva operación. </a:t>
            </a:r>
          </a:p>
          <a:p>
            <a:pPr algn="just"/>
            <a:endParaRPr lang="es-ES" sz="1100" dirty="0">
              <a:solidFill>
                <a:schemeClr val="bg1"/>
              </a:solidFill>
              <a:latin typeface="+mj-lt"/>
            </a:endParaRPr>
          </a:p>
          <a:p>
            <a:pPr algn="just"/>
            <a:r>
              <a:rPr lang="es-ES" sz="1100" dirty="0">
                <a:solidFill>
                  <a:schemeClr val="bg1"/>
                </a:solidFill>
                <a:latin typeface="+mj-lt"/>
              </a:rPr>
              <a:t>En el se pueden establecer distintos escenarios de competencia, penetración, sustitución de la competencia, canibalismo y complementación en el mercado a analizar. </a:t>
            </a:r>
          </a:p>
          <a:p>
            <a:pPr algn="just"/>
            <a:endParaRPr lang="es-ES" sz="1100" dirty="0">
              <a:solidFill>
                <a:schemeClr val="bg1"/>
              </a:solidFill>
              <a:latin typeface="+mj-lt"/>
            </a:endParaRPr>
          </a:p>
        </p:txBody>
      </p:sp>
      <p:sp>
        <p:nvSpPr>
          <p:cNvPr id="13" name="CuadroTexto 12"/>
          <p:cNvSpPr txBox="1"/>
          <p:nvPr/>
        </p:nvSpPr>
        <p:spPr>
          <a:xfrm>
            <a:off x="3884153" y="2741624"/>
            <a:ext cx="6803512" cy="2677656"/>
          </a:xfrm>
          <a:prstGeom prst="rect">
            <a:avLst/>
          </a:prstGeom>
          <a:noFill/>
        </p:spPr>
        <p:txBody>
          <a:bodyPr wrap="square" rtlCol="0">
            <a:spAutoFit/>
          </a:bodyPr>
          <a:lstStyle/>
          <a:p>
            <a:pPr algn="just"/>
            <a:r>
              <a:rPr lang="es-ES" sz="1200" dirty="0">
                <a:solidFill>
                  <a:schemeClr val="accent5">
                    <a:lumMod val="50000"/>
                  </a:schemeClr>
                </a:solidFill>
                <a:latin typeface="+mj-lt"/>
              </a:rPr>
              <a:t>Este estudio ayuda al cliente a determinar el tamaño y morfología del mercado que se encuentra en una zona dada. En el se delinean las zonas sobre las que su nueva sucursal podría ejercer su influencia y se estiman:</a:t>
            </a:r>
          </a:p>
          <a:p>
            <a:pPr algn="just"/>
            <a:endParaRPr lang="es-ES" sz="1200" dirty="0">
              <a:solidFill>
                <a:schemeClr val="accent5">
                  <a:lumMod val="50000"/>
                </a:schemeClr>
              </a:solidFill>
              <a:latin typeface="+mj-lt"/>
            </a:endParaRPr>
          </a:p>
          <a:p>
            <a:pPr marL="171450" indent="-171450" algn="just">
              <a:buFont typeface="Arial" panose="020B0604020202020204" pitchFamily="34" charset="0"/>
              <a:buChar char="•"/>
            </a:pPr>
            <a:r>
              <a:rPr lang="es-ES" sz="1200" dirty="0">
                <a:solidFill>
                  <a:schemeClr val="accent5">
                    <a:lumMod val="50000"/>
                  </a:schemeClr>
                </a:solidFill>
                <a:latin typeface="+mj-lt"/>
              </a:rPr>
              <a:t>Población por nivel socioeconómico (NSE)</a:t>
            </a:r>
          </a:p>
          <a:p>
            <a:pPr marL="171450" indent="-171450" algn="just">
              <a:buFont typeface="Arial" panose="020B0604020202020204" pitchFamily="34" charset="0"/>
              <a:buChar char="•"/>
            </a:pPr>
            <a:r>
              <a:rPr lang="es-ES" sz="1200" dirty="0">
                <a:solidFill>
                  <a:schemeClr val="accent5">
                    <a:lumMod val="50000"/>
                  </a:schemeClr>
                </a:solidFill>
                <a:latin typeface="+mj-lt"/>
              </a:rPr>
              <a:t>Ingreso y gasto por NSE</a:t>
            </a:r>
          </a:p>
          <a:p>
            <a:pPr marL="171450" indent="-171450" algn="just">
              <a:buFont typeface="Arial" panose="020B0604020202020204" pitchFamily="34" charset="0"/>
              <a:buChar char="•"/>
            </a:pPr>
            <a:r>
              <a:rPr lang="es-ES" sz="1200" dirty="0">
                <a:solidFill>
                  <a:schemeClr val="accent5">
                    <a:lumMod val="50000"/>
                  </a:schemeClr>
                </a:solidFill>
                <a:latin typeface="+mj-lt"/>
              </a:rPr>
              <a:t>Cantidad comprada anual por tipo de bien por NSE</a:t>
            </a:r>
          </a:p>
          <a:p>
            <a:pPr marL="171450" indent="-171450" algn="just">
              <a:buFont typeface="Arial" panose="020B0604020202020204" pitchFamily="34" charset="0"/>
              <a:buChar char="•"/>
            </a:pPr>
            <a:r>
              <a:rPr lang="es-ES" sz="1200" dirty="0">
                <a:solidFill>
                  <a:schemeClr val="accent5">
                    <a:lumMod val="50000"/>
                  </a:schemeClr>
                </a:solidFill>
                <a:latin typeface="+mj-lt"/>
              </a:rPr>
              <a:t>Ticket promedio por tipo de bien por NSE</a:t>
            </a:r>
          </a:p>
          <a:p>
            <a:pPr marL="171450" indent="-171450" algn="just">
              <a:buFont typeface="Arial" panose="020B0604020202020204" pitchFamily="34" charset="0"/>
              <a:buChar char="•"/>
            </a:pPr>
            <a:r>
              <a:rPr lang="es-ES" sz="1200" dirty="0">
                <a:solidFill>
                  <a:schemeClr val="accent5">
                    <a:lumMod val="50000"/>
                  </a:schemeClr>
                </a:solidFill>
                <a:latin typeface="+mj-lt"/>
              </a:rPr>
              <a:t>Demanda total</a:t>
            </a:r>
          </a:p>
          <a:p>
            <a:pPr marL="171450" indent="-171450" algn="just">
              <a:buFont typeface="Arial" panose="020B0604020202020204" pitchFamily="34" charset="0"/>
              <a:buChar char="•"/>
            </a:pPr>
            <a:r>
              <a:rPr lang="es-ES" sz="1200" dirty="0">
                <a:solidFill>
                  <a:schemeClr val="accent5">
                    <a:lumMod val="50000"/>
                  </a:schemeClr>
                </a:solidFill>
                <a:latin typeface="+mj-lt"/>
              </a:rPr>
              <a:t>Demanda remanente</a:t>
            </a:r>
          </a:p>
          <a:p>
            <a:pPr marL="171450" indent="-171450" algn="just">
              <a:buFont typeface="Arial" panose="020B0604020202020204" pitchFamily="34" charset="0"/>
              <a:buChar char="•"/>
            </a:pPr>
            <a:r>
              <a:rPr lang="es-ES" sz="1200" dirty="0">
                <a:solidFill>
                  <a:schemeClr val="accent5">
                    <a:lumMod val="50000"/>
                  </a:schemeClr>
                </a:solidFill>
                <a:latin typeface="+mj-lt"/>
              </a:rPr>
              <a:t>Competidores directos</a:t>
            </a:r>
          </a:p>
          <a:p>
            <a:pPr marL="171450" indent="-171450" algn="just">
              <a:buFont typeface="Arial" panose="020B0604020202020204" pitchFamily="34" charset="0"/>
              <a:buChar char="•"/>
            </a:pPr>
            <a:r>
              <a:rPr lang="es-ES" sz="1200" dirty="0">
                <a:solidFill>
                  <a:schemeClr val="accent5">
                    <a:lumMod val="50000"/>
                  </a:schemeClr>
                </a:solidFill>
                <a:latin typeface="+mj-lt"/>
              </a:rPr>
              <a:t>Competidores indirectos</a:t>
            </a:r>
          </a:p>
          <a:p>
            <a:pPr marL="171450" indent="-171450" algn="just">
              <a:buFont typeface="Arial" panose="020B0604020202020204" pitchFamily="34" charset="0"/>
              <a:buChar char="•"/>
            </a:pPr>
            <a:r>
              <a:rPr lang="es-ES" sz="1200" dirty="0">
                <a:solidFill>
                  <a:schemeClr val="accent5">
                    <a:lumMod val="50000"/>
                  </a:schemeClr>
                </a:solidFill>
                <a:latin typeface="+mj-lt"/>
              </a:rPr>
              <a:t>Lugar de compra más usual</a:t>
            </a:r>
          </a:p>
          <a:p>
            <a:pPr marL="171450" indent="-171450">
              <a:buFont typeface="Arial" panose="020B0604020202020204" pitchFamily="34" charset="0"/>
              <a:buChar char="•"/>
            </a:pPr>
            <a:endParaRPr lang="es-ES" sz="1200" dirty="0">
              <a:solidFill>
                <a:schemeClr val="accent5">
                  <a:lumMod val="50000"/>
                </a:schemeClr>
              </a:solidFill>
              <a:latin typeface="+mj-lt"/>
            </a:endParaRPr>
          </a:p>
        </p:txBody>
      </p:sp>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r="-1136"/>
          <a:stretch/>
        </p:blipFill>
        <p:spPr>
          <a:xfrm>
            <a:off x="131836" y="1377381"/>
            <a:ext cx="2649220" cy="2271405"/>
          </a:xfrm>
          <a:prstGeom prst="rect">
            <a:avLst/>
          </a:prstGeom>
        </p:spPr>
      </p:pic>
      <p:pic>
        <p:nvPicPr>
          <p:cNvPr id="14" name="Imagen 1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133752" y="4977134"/>
            <a:ext cx="609524" cy="609524"/>
          </a:xfrm>
          <a:prstGeom prst="rect">
            <a:avLst/>
          </a:prstGeom>
        </p:spPr>
      </p:pic>
      <p:sp>
        <p:nvSpPr>
          <p:cNvPr id="11" name="CuadroTexto 10">
            <a:extLst>
              <a:ext uri="{FF2B5EF4-FFF2-40B4-BE49-F238E27FC236}">
                <a16:creationId xmlns:a16="http://schemas.microsoft.com/office/drawing/2014/main" id="{0F7B1318-4FDF-4166-B01D-CC54C61CA307}"/>
              </a:ext>
            </a:extLst>
          </p:cNvPr>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4"/>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144235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3150757" y="1654023"/>
            <a:ext cx="7641861" cy="405779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3294674" y="1789467"/>
            <a:ext cx="7641861" cy="4057792"/>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CuadroTexto 5"/>
          <p:cNvSpPr txBox="1"/>
          <p:nvPr/>
        </p:nvSpPr>
        <p:spPr>
          <a:xfrm>
            <a:off x="907590" y="205832"/>
            <a:ext cx="4955458" cy="646331"/>
          </a:xfrm>
          <a:prstGeom prst="rect">
            <a:avLst/>
          </a:prstGeom>
          <a:noFill/>
        </p:spPr>
        <p:txBody>
          <a:bodyPr wrap="square" rtlCol="0">
            <a:spAutoFit/>
          </a:bodyPr>
          <a:lstStyle/>
          <a:p>
            <a:r>
              <a:rPr lang="es-ES" sz="3600" b="1" dirty="0">
                <a:solidFill>
                  <a:schemeClr val="accent2">
                    <a:lumMod val="75000"/>
                  </a:schemeClr>
                </a:solidFill>
                <a:latin typeface="+mj-lt"/>
              </a:rPr>
              <a:t>Servicios Profesionales</a:t>
            </a:r>
          </a:p>
        </p:txBody>
      </p:sp>
      <p:sp>
        <p:nvSpPr>
          <p:cNvPr id="12" name="CuadroTexto 11"/>
          <p:cNvSpPr txBox="1"/>
          <p:nvPr/>
        </p:nvSpPr>
        <p:spPr>
          <a:xfrm>
            <a:off x="122004" y="3836463"/>
            <a:ext cx="2592541" cy="1446550"/>
          </a:xfrm>
          <a:prstGeom prst="rect">
            <a:avLst/>
          </a:prstGeom>
          <a:noFill/>
        </p:spPr>
        <p:txBody>
          <a:bodyPr wrap="square" rtlCol="0">
            <a:spAutoFit/>
          </a:bodyPr>
          <a:lstStyle/>
          <a:p>
            <a:pPr algn="just"/>
            <a:r>
              <a:rPr lang="es-ES" sz="1100" dirty="0">
                <a:solidFill>
                  <a:schemeClr val="bg1"/>
                </a:solidFill>
                <a:latin typeface="+mj-lt"/>
              </a:rPr>
              <a:t>Rubén ha realizado estudios que ayudan a delinear el perfil de áreas urbanas delimitadas con el fin de establecer si son susceptibles de recibir bienes, servicios o bien participar en campañas y/o ser sujeto de programas públicos y/o privados de bienestar social, marketing, descuentos o préstamos. </a:t>
            </a:r>
          </a:p>
        </p:txBody>
      </p:sp>
      <p:sp>
        <p:nvSpPr>
          <p:cNvPr id="14" name="CuadroTexto 13"/>
          <p:cNvSpPr txBox="1"/>
          <p:nvPr/>
        </p:nvSpPr>
        <p:spPr>
          <a:xfrm>
            <a:off x="3879167" y="2732594"/>
            <a:ext cx="6803512" cy="2862322"/>
          </a:xfrm>
          <a:prstGeom prst="rect">
            <a:avLst/>
          </a:prstGeom>
          <a:noFill/>
        </p:spPr>
        <p:txBody>
          <a:bodyPr wrap="square" rtlCol="0">
            <a:spAutoFit/>
          </a:bodyPr>
          <a:lstStyle/>
          <a:p>
            <a:pPr algn="just"/>
            <a:r>
              <a:rPr lang="es-ES" sz="1200" dirty="0">
                <a:solidFill>
                  <a:schemeClr val="accent5">
                    <a:lumMod val="50000"/>
                  </a:schemeClr>
                </a:solidFill>
                <a:latin typeface="+mj-lt"/>
              </a:rPr>
              <a:t>Este estudio ayuda a caracterizar a las poblaciones de un área específica con el fin de determinar si son susceptibles de recibir un bien o servicio dado, con énfasis en su distribución espacial y sus tendencias temporales. En el se determinan:</a:t>
            </a:r>
          </a:p>
          <a:p>
            <a:pPr algn="just"/>
            <a:endParaRPr lang="es-ES" sz="1200" dirty="0">
              <a:solidFill>
                <a:schemeClr val="accent5">
                  <a:lumMod val="50000"/>
                </a:schemeClr>
              </a:solidFill>
              <a:latin typeface="+mj-lt"/>
            </a:endParaRPr>
          </a:p>
          <a:p>
            <a:pPr marL="171450" indent="-171450" algn="just">
              <a:buFont typeface="Arial" panose="020B0604020202020204" pitchFamily="34" charset="0"/>
              <a:buChar char="•"/>
            </a:pPr>
            <a:r>
              <a:rPr lang="es-ES" sz="1200" dirty="0">
                <a:solidFill>
                  <a:schemeClr val="accent5">
                    <a:lumMod val="50000"/>
                  </a:schemeClr>
                </a:solidFill>
                <a:latin typeface="+mj-lt"/>
              </a:rPr>
              <a:t>Grupos de edad</a:t>
            </a:r>
          </a:p>
          <a:p>
            <a:pPr marL="171450" indent="-171450" algn="just">
              <a:buFont typeface="Arial" panose="020B0604020202020204" pitchFamily="34" charset="0"/>
              <a:buChar char="•"/>
            </a:pPr>
            <a:r>
              <a:rPr lang="es-ES" sz="1200" dirty="0">
                <a:solidFill>
                  <a:schemeClr val="accent5">
                    <a:lumMod val="50000"/>
                  </a:schemeClr>
                </a:solidFill>
                <a:latin typeface="+mj-lt"/>
              </a:rPr>
              <a:t>Patrones de ocupación</a:t>
            </a:r>
          </a:p>
          <a:p>
            <a:pPr marL="171450" indent="-171450" algn="just">
              <a:buFont typeface="Arial" panose="020B0604020202020204" pitchFamily="34" charset="0"/>
              <a:buChar char="•"/>
            </a:pPr>
            <a:r>
              <a:rPr lang="es-ES" sz="1200" dirty="0">
                <a:solidFill>
                  <a:schemeClr val="accent5">
                    <a:lumMod val="50000"/>
                  </a:schemeClr>
                </a:solidFill>
                <a:latin typeface="+mj-lt"/>
              </a:rPr>
              <a:t>Niveles socioeconómicos</a:t>
            </a:r>
          </a:p>
          <a:p>
            <a:pPr marL="171450" indent="-171450" algn="just">
              <a:buFont typeface="Arial" panose="020B0604020202020204" pitchFamily="34" charset="0"/>
              <a:buChar char="•"/>
            </a:pPr>
            <a:r>
              <a:rPr lang="es-ES" sz="1200" dirty="0">
                <a:solidFill>
                  <a:schemeClr val="accent5">
                    <a:lumMod val="50000"/>
                  </a:schemeClr>
                </a:solidFill>
                <a:latin typeface="+mj-lt"/>
              </a:rPr>
              <a:t>Niveles de ingreso</a:t>
            </a:r>
          </a:p>
          <a:p>
            <a:pPr marL="171450" indent="-171450" algn="just">
              <a:buFont typeface="Arial" panose="020B0604020202020204" pitchFamily="34" charset="0"/>
              <a:buChar char="•"/>
            </a:pPr>
            <a:r>
              <a:rPr lang="es-ES" sz="1200" dirty="0">
                <a:solidFill>
                  <a:schemeClr val="accent5">
                    <a:lumMod val="50000"/>
                  </a:schemeClr>
                </a:solidFill>
                <a:latin typeface="+mj-lt"/>
              </a:rPr>
              <a:t>Patrones de consumo</a:t>
            </a:r>
          </a:p>
          <a:p>
            <a:pPr marL="171450" indent="-171450" algn="just">
              <a:buFont typeface="Arial" panose="020B0604020202020204" pitchFamily="34" charset="0"/>
              <a:buChar char="•"/>
            </a:pPr>
            <a:r>
              <a:rPr lang="es-ES" sz="1200" dirty="0">
                <a:solidFill>
                  <a:schemeClr val="accent5">
                    <a:lumMod val="50000"/>
                  </a:schemeClr>
                </a:solidFill>
                <a:latin typeface="+mj-lt"/>
              </a:rPr>
              <a:t>Parámetros de pobreza y marginación</a:t>
            </a:r>
          </a:p>
          <a:p>
            <a:pPr marL="171450" indent="-171450" algn="just">
              <a:buFont typeface="Arial" panose="020B0604020202020204" pitchFamily="34" charset="0"/>
              <a:buChar char="•"/>
            </a:pPr>
            <a:r>
              <a:rPr lang="es-ES" sz="1200" dirty="0">
                <a:solidFill>
                  <a:schemeClr val="accent5">
                    <a:lumMod val="50000"/>
                  </a:schemeClr>
                </a:solidFill>
                <a:latin typeface="+mj-lt"/>
              </a:rPr>
              <a:t>Parámetros de salud pública</a:t>
            </a:r>
          </a:p>
          <a:p>
            <a:pPr marL="171450" indent="-171450" algn="just">
              <a:buFont typeface="Arial" panose="020B0604020202020204" pitchFamily="34" charset="0"/>
              <a:buChar char="•"/>
            </a:pPr>
            <a:r>
              <a:rPr lang="es-ES" sz="1200" dirty="0">
                <a:solidFill>
                  <a:schemeClr val="accent5">
                    <a:lumMod val="50000"/>
                  </a:schemeClr>
                </a:solidFill>
                <a:latin typeface="+mj-lt"/>
              </a:rPr>
              <a:t>Relaciones de género</a:t>
            </a:r>
          </a:p>
          <a:p>
            <a:pPr marL="171450" indent="-171450" algn="just">
              <a:buFont typeface="Arial" panose="020B0604020202020204" pitchFamily="34" charset="0"/>
              <a:buChar char="•"/>
            </a:pPr>
            <a:r>
              <a:rPr lang="es-ES" sz="1200" dirty="0">
                <a:solidFill>
                  <a:schemeClr val="accent5">
                    <a:lumMod val="50000"/>
                  </a:schemeClr>
                </a:solidFill>
                <a:latin typeface="+mj-lt"/>
              </a:rPr>
              <a:t>Giros comerciales presentes</a:t>
            </a:r>
          </a:p>
          <a:p>
            <a:pPr marL="171450" indent="-171450" algn="just">
              <a:buFont typeface="Arial" panose="020B0604020202020204" pitchFamily="34" charset="0"/>
              <a:buChar char="•"/>
            </a:pPr>
            <a:r>
              <a:rPr lang="es-ES" sz="1200" dirty="0">
                <a:solidFill>
                  <a:schemeClr val="accent5">
                    <a:lumMod val="50000"/>
                  </a:schemeClr>
                </a:solidFill>
                <a:latin typeface="+mj-lt"/>
              </a:rPr>
              <a:t>Número y tamaño de unidades económicas</a:t>
            </a:r>
          </a:p>
          <a:p>
            <a:pPr marL="171450" indent="-171450" algn="just">
              <a:buFont typeface="Arial" panose="020B0604020202020204" pitchFamily="34" charset="0"/>
              <a:buChar char="•"/>
            </a:pPr>
            <a:r>
              <a:rPr lang="es-ES" sz="1200" dirty="0">
                <a:solidFill>
                  <a:schemeClr val="accent5">
                    <a:lumMod val="50000"/>
                  </a:schemeClr>
                </a:solidFill>
                <a:latin typeface="+mj-lt"/>
              </a:rPr>
              <a:t>Dinámica demográfica</a:t>
            </a:r>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508" y="1354835"/>
            <a:ext cx="2640540" cy="2361758"/>
          </a:xfrm>
          <a:prstGeom prst="rect">
            <a:avLst/>
          </a:prstGeom>
        </p:spPr>
      </p:pic>
      <p:pic>
        <p:nvPicPr>
          <p:cNvPr id="27" name="Imagen 2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04837" y="5145886"/>
            <a:ext cx="609524" cy="609524"/>
          </a:xfrm>
          <a:prstGeom prst="rect">
            <a:avLst/>
          </a:prstGeom>
        </p:spPr>
      </p:pic>
      <p:sp>
        <p:nvSpPr>
          <p:cNvPr id="33" name="CuadroTexto 32"/>
          <p:cNvSpPr txBox="1"/>
          <p:nvPr/>
        </p:nvSpPr>
        <p:spPr>
          <a:xfrm>
            <a:off x="3401325" y="1994414"/>
            <a:ext cx="6803512" cy="646331"/>
          </a:xfrm>
          <a:prstGeom prst="rect">
            <a:avLst/>
          </a:prstGeom>
          <a:noFill/>
        </p:spPr>
        <p:txBody>
          <a:bodyPr wrap="square" rtlCol="0">
            <a:spAutoFit/>
          </a:bodyPr>
          <a:lstStyle/>
          <a:p>
            <a:r>
              <a:rPr lang="es-ES" dirty="0">
                <a:solidFill>
                  <a:schemeClr val="tx2"/>
                </a:solidFill>
              </a:rPr>
              <a:t>Estimación de parámetros demográficos, económicos y sociales para poblaciones y áreas delimitadas</a:t>
            </a:r>
          </a:p>
        </p:txBody>
      </p:sp>
      <p:sp>
        <p:nvSpPr>
          <p:cNvPr id="11" name="CuadroTexto 10">
            <a:extLst>
              <a:ext uri="{FF2B5EF4-FFF2-40B4-BE49-F238E27FC236}">
                <a16:creationId xmlns:a16="http://schemas.microsoft.com/office/drawing/2014/main" id="{7BA6F107-18B9-42BD-BFCB-F004B14D026F}"/>
              </a:ext>
            </a:extLst>
          </p:cNvPr>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4"/>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156349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907590" y="205832"/>
            <a:ext cx="4955458" cy="646331"/>
          </a:xfrm>
          <a:prstGeom prst="rect">
            <a:avLst/>
          </a:prstGeom>
          <a:noFill/>
        </p:spPr>
        <p:txBody>
          <a:bodyPr wrap="square" rtlCol="0">
            <a:spAutoFit/>
          </a:bodyPr>
          <a:lstStyle/>
          <a:p>
            <a:r>
              <a:rPr lang="es-ES" sz="3600" b="1" dirty="0">
                <a:solidFill>
                  <a:schemeClr val="accent2">
                    <a:lumMod val="75000"/>
                  </a:schemeClr>
                </a:solidFill>
                <a:latin typeface="+mj-lt"/>
              </a:rPr>
              <a:t>Servicios Profesionales</a:t>
            </a:r>
          </a:p>
        </p:txBody>
      </p:sp>
      <p:sp>
        <p:nvSpPr>
          <p:cNvPr id="7" name="Rectángulo 6"/>
          <p:cNvSpPr/>
          <p:nvPr/>
        </p:nvSpPr>
        <p:spPr>
          <a:xfrm>
            <a:off x="3288405" y="1791671"/>
            <a:ext cx="7641861" cy="4057792"/>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3157026" y="1641987"/>
            <a:ext cx="7641861" cy="4057792"/>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p:cNvSpPr txBox="1"/>
          <p:nvPr/>
        </p:nvSpPr>
        <p:spPr>
          <a:xfrm>
            <a:off x="3384457" y="1996966"/>
            <a:ext cx="7483365" cy="923330"/>
          </a:xfrm>
          <a:prstGeom prst="rect">
            <a:avLst/>
          </a:prstGeom>
          <a:noFill/>
        </p:spPr>
        <p:txBody>
          <a:bodyPr wrap="square" rtlCol="0">
            <a:spAutoFit/>
          </a:bodyPr>
          <a:lstStyle/>
          <a:p>
            <a:r>
              <a:rPr lang="es-ES" dirty="0">
                <a:solidFill>
                  <a:schemeClr val="tx2"/>
                </a:solidFill>
              </a:rPr>
              <a:t>Clasificación de poblaciones y muestras de inmuebles, bienes y grupos sociales y/o poblaciones con base en sus características paramétricas y contextuales </a:t>
            </a:r>
          </a:p>
        </p:txBody>
      </p:sp>
      <p:sp>
        <p:nvSpPr>
          <p:cNvPr id="12" name="CuadroTexto 11"/>
          <p:cNvSpPr txBox="1"/>
          <p:nvPr/>
        </p:nvSpPr>
        <p:spPr>
          <a:xfrm>
            <a:off x="122004" y="3777471"/>
            <a:ext cx="2592541" cy="2462213"/>
          </a:xfrm>
          <a:prstGeom prst="rect">
            <a:avLst/>
          </a:prstGeom>
          <a:noFill/>
        </p:spPr>
        <p:txBody>
          <a:bodyPr wrap="square" rtlCol="0">
            <a:spAutoFit/>
          </a:bodyPr>
          <a:lstStyle/>
          <a:p>
            <a:pPr algn="just"/>
            <a:r>
              <a:rPr lang="es-ES" sz="1100" dirty="0">
                <a:solidFill>
                  <a:schemeClr val="bg1"/>
                </a:solidFill>
                <a:latin typeface="+mj-lt"/>
              </a:rPr>
              <a:t>Esta clasificación es equivalente a la creación de indicadores que toman en cuenta múltiples dimensiones de un fenómeno y lo sintetizan en un “score” que permite diferenciar individuos, comunidades, productos, regiones, etc. </a:t>
            </a:r>
          </a:p>
          <a:p>
            <a:pPr algn="just"/>
            <a:endParaRPr lang="es-ES" sz="1100" dirty="0">
              <a:solidFill>
                <a:schemeClr val="bg1"/>
              </a:solidFill>
              <a:latin typeface="+mj-lt"/>
            </a:endParaRPr>
          </a:p>
          <a:p>
            <a:pPr algn="just"/>
            <a:r>
              <a:rPr lang="es-ES" sz="1100" dirty="0">
                <a:solidFill>
                  <a:schemeClr val="bg1"/>
                </a:solidFill>
                <a:latin typeface="+mj-lt"/>
              </a:rPr>
              <a:t>Estos índices son muy útiles para priorizar acciones en un entorno de escasez de recursos y tiempo. </a:t>
            </a:r>
          </a:p>
          <a:p>
            <a:pPr algn="just"/>
            <a:endParaRPr lang="es-ES" sz="1100" dirty="0">
              <a:solidFill>
                <a:schemeClr val="bg1"/>
              </a:solidFill>
              <a:latin typeface="+mj-lt"/>
            </a:endParaRPr>
          </a:p>
          <a:p>
            <a:pPr algn="just"/>
            <a:r>
              <a:rPr lang="es-ES" sz="1100" dirty="0">
                <a:solidFill>
                  <a:schemeClr val="bg1"/>
                </a:solidFill>
                <a:latin typeface="+mj-lt"/>
              </a:rPr>
              <a:t>Rubén ha desarrollado más de 10 índices que han servido para orientar las acciones de diversos clientes. </a:t>
            </a:r>
          </a:p>
        </p:txBody>
      </p:sp>
      <p:sp>
        <p:nvSpPr>
          <p:cNvPr id="13" name="CuadroTexto 12"/>
          <p:cNvSpPr txBox="1"/>
          <p:nvPr/>
        </p:nvSpPr>
        <p:spPr>
          <a:xfrm>
            <a:off x="3884153" y="2941314"/>
            <a:ext cx="6803512" cy="2308324"/>
          </a:xfrm>
          <a:prstGeom prst="rect">
            <a:avLst/>
          </a:prstGeom>
          <a:noFill/>
        </p:spPr>
        <p:txBody>
          <a:bodyPr wrap="square" rtlCol="0">
            <a:spAutoFit/>
          </a:bodyPr>
          <a:lstStyle/>
          <a:p>
            <a:pPr algn="just"/>
            <a:r>
              <a:rPr lang="es-ES" sz="1200" dirty="0">
                <a:solidFill>
                  <a:schemeClr val="accent5">
                    <a:lumMod val="50000"/>
                  </a:schemeClr>
                </a:solidFill>
                <a:latin typeface="+mj-lt"/>
              </a:rPr>
              <a:t>Este estudio ayuda al cliente a diferenciar a sus consumidores, sujetos de política pública, áreas, poblaciones, inmuebles, productos y/o servicios de acuerdo al ordenamiento objetivo y riguroso de un conjunto de características intrínsecas o contextuales. </a:t>
            </a:r>
          </a:p>
          <a:p>
            <a:pPr algn="just"/>
            <a:endParaRPr lang="es-ES" sz="1200" dirty="0">
              <a:solidFill>
                <a:schemeClr val="accent5">
                  <a:lumMod val="50000"/>
                </a:schemeClr>
              </a:solidFill>
              <a:latin typeface="+mj-lt"/>
            </a:endParaRPr>
          </a:p>
          <a:p>
            <a:pPr algn="just"/>
            <a:r>
              <a:rPr lang="es-ES" sz="1200" dirty="0">
                <a:solidFill>
                  <a:schemeClr val="accent5">
                    <a:lumMod val="50000"/>
                  </a:schemeClr>
                </a:solidFill>
                <a:latin typeface="+mj-lt"/>
              </a:rPr>
              <a:t>Para ello se utilizan técnicas estadísticas que permiten crear medidas que sintetizan toda la información en una magnitud que puede ser ordenada y después agrupada en conjuntos que garanticen la máxima similitud entre los miembros de los grupos y la máxima diferencia entre grupos. </a:t>
            </a:r>
          </a:p>
          <a:p>
            <a:pPr algn="just"/>
            <a:endParaRPr lang="es-ES" sz="1200" dirty="0">
              <a:solidFill>
                <a:schemeClr val="accent5">
                  <a:lumMod val="50000"/>
                </a:schemeClr>
              </a:solidFill>
              <a:latin typeface="+mj-lt"/>
            </a:endParaRPr>
          </a:p>
          <a:p>
            <a:pPr algn="just"/>
            <a:r>
              <a:rPr lang="es-ES" sz="1200" dirty="0">
                <a:solidFill>
                  <a:schemeClr val="accent5">
                    <a:lumMod val="50000"/>
                  </a:schemeClr>
                </a:solidFill>
                <a:latin typeface="+mj-lt"/>
              </a:rPr>
              <a:t>Esta estrategia puede ayudar a crear categorías de análisis para campañas de mercado, focalización de recursos, jerarquización de activos en una cartera de inversión muy numerosa, priorización de acciones, determinación de zonas y/o poblaciones prioritarias, establecimiento de zonas de restricción, delimitación de zonas de inversión, etc. </a:t>
            </a:r>
          </a:p>
        </p:txBody>
      </p:sp>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5712" y="1365699"/>
            <a:ext cx="2568833" cy="2392108"/>
          </a:xfrm>
          <a:prstGeom prst="rect">
            <a:avLst/>
          </a:prstGeom>
        </p:spPr>
      </p:pic>
      <p:pic>
        <p:nvPicPr>
          <p:cNvPr id="26" name="Imagen 2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27857" y="5122979"/>
            <a:ext cx="480994" cy="480994"/>
          </a:xfrm>
          <a:prstGeom prst="rect">
            <a:avLst/>
          </a:prstGeom>
        </p:spPr>
      </p:pic>
      <p:sp>
        <p:nvSpPr>
          <p:cNvPr id="11" name="CuadroTexto 10">
            <a:extLst>
              <a:ext uri="{FF2B5EF4-FFF2-40B4-BE49-F238E27FC236}">
                <a16:creationId xmlns:a16="http://schemas.microsoft.com/office/drawing/2014/main" id="{426AE238-B2AC-47F0-8375-23AAB805FCC5}"/>
              </a:ext>
            </a:extLst>
          </p:cNvPr>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4"/>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404037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3150757" y="1654023"/>
            <a:ext cx="7641861" cy="405779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3294674" y="1789467"/>
            <a:ext cx="7641861" cy="4057792"/>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CuadroTexto 5"/>
          <p:cNvSpPr txBox="1"/>
          <p:nvPr/>
        </p:nvSpPr>
        <p:spPr>
          <a:xfrm>
            <a:off x="907590" y="205832"/>
            <a:ext cx="4955458" cy="646331"/>
          </a:xfrm>
          <a:prstGeom prst="rect">
            <a:avLst/>
          </a:prstGeom>
          <a:noFill/>
        </p:spPr>
        <p:txBody>
          <a:bodyPr wrap="square" rtlCol="0">
            <a:spAutoFit/>
          </a:bodyPr>
          <a:lstStyle/>
          <a:p>
            <a:r>
              <a:rPr lang="es-ES" sz="3600" b="1" dirty="0">
                <a:solidFill>
                  <a:schemeClr val="accent2">
                    <a:lumMod val="75000"/>
                  </a:schemeClr>
                </a:solidFill>
                <a:latin typeface="+mj-lt"/>
              </a:rPr>
              <a:t>Servicios Profesionales</a:t>
            </a:r>
          </a:p>
        </p:txBody>
      </p:sp>
      <p:sp>
        <p:nvSpPr>
          <p:cNvPr id="12" name="CuadroTexto 11"/>
          <p:cNvSpPr txBox="1"/>
          <p:nvPr/>
        </p:nvSpPr>
        <p:spPr>
          <a:xfrm>
            <a:off x="133999" y="3647920"/>
            <a:ext cx="2592541" cy="2970044"/>
          </a:xfrm>
          <a:prstGeom prst="rect">
            <a:avLst/>
          </a:prstGeom>
          <a:noFill/>
        </p:spPr>
        <p:txBody>
          <a:bodyPr wrap="square" rtlCol="0">
            <a:spAutoFit/>
          </a:bodyPr>
          <a:lstStyle/>
          <a:p>
            <a:pPr algn="just"/>
            <a:r>
              <a:rPr lang="es-ES" sz="1100" dirty="0">
                <a:solidFill>
                  <a:schemeClr val="bg1"/>
                </a:solidFill>
                <a:latin typeface="+mj-lt"/>
              </a:rPr>
              <a:t>Los </a:t>
            </a:r>
            <a:r>
              <a:rPr lang="es-ES" sz="1100" dirty="0" err="1">
                <a:solidFill>
                  <a:schemeClr val="bg1"/>
                </a:solidFill>
                <a:latin typeface="+mj-lt"/>
              </a:rPr>
              <a:t>Focus</a:t>
            </a:r>
            <a:r>
              <a:rPr lang="es-ES" sz="1100" dirty="0">
                <a:solidFill>
                  <a:schemeClr val="bg1"/>
                </a:solidFill>
                <a:latin typeface="+mj-lt"/>
              </a:rPr>
              <a:t> </a:t>
            </a:r>
            <a:r>
              <a:rPr lang="es-ES" sz="1100" dirty="0" err="1">
                <a:solidFill>
                  <a:schemeClr val="bg1"/>
                </a:solidFill>
                <a:latin typeface="+mj-lt"/>
              </a:rPr>
              <a:t>Groups</a:t>
            </a:r>
            <a:r>
              <a:rPr lang="es-ES" sz="1100" dirty="0">
                <a:solidFill>
                  <a:schemeClr val="bg1"/>
                </a:solidFill>
                <a:latin typeface="+mj-lt"/>
              </a:rPr>
              <a:t> pueden ayudar a perfeccionar una campaña, un producto o un servicio al enfrentar la idea original con un grupo cuidadosamente seleccionado de usuarios potenciales. </a:t>
            </a:r>
          </a:p>
          <a:p>
            <a:pPr algn="just"/>
            <a:endParaRPr lang="es-ES" sz="1100" dirty="0">
              <a:solidFill>
                <a:schemeClr val="bg1"/>
              </a:solidFill>
              <a:latin typeface="+mj-lt"/>
            </a:endParaRPr>
          </a:p>
          <a:p>
            <a:pPr algn="just"/>
            <a:r>
              <a:rPr lang="es-ES" sz="1100" dirty="0">
                <a:solidFill>
                  <a:schemeClr val="bg1"/>
                </a:solidFill>
                <a:latin typeface="+mj-lt"/>
              </a:rPr>
              <a:t>Un levantamiento de información es un instrumento hecho a la medida que permitirá obtener información cuantitativa y cualitativa acerca del grupo meta y sus percepciones acerca del producto, campaña o servicio que se pretenda introducir en el mercado. </a:t>
            </a:r>
          </a:p>
          <a:p>
            <a:pPr algn="just"/>
            <a:endParaRPr lang="es-ES" sz="1100" dirty="0">
              <a:solidFill>
                <a:schemeClr val="bg1"/>
              </a:solidFill>
              <a:latin typeface="+mj-lt"/>
            </a:endParaRPr>
          </a:p>
          <a:p>
            <a:pPr algn="just"/>
            <a:r>
              <a:rPr lang="es-ES" sz="1100" dirty="0">
                <a:solidFill>
                  <a:schemeClr val="bg1"/>
                </a:solidFill>
                <a:latin typeface="+mj-lt"/>
              </a:rPr>
              <a:t>Rubén conoce técnicas especializadas que garantizan la máxima efectividad de ambos ejercicios. </a:t>
            </a:r>
          </a:p>
        </p:txBody>
      </p:sp>
      <p:sp>
        <p:nvSpPr>
          <p:cNvPr id="14" name="CuadroTexto 13"/>
          <p:cNvSpPr txBox="1"/>
          <p:nvPr/>
        </p:nvSpPr>
        <p:spPr>
          <a:xfrm>
            <a:off x="3812626" y="2383796"/>
            <a:ext cx="6803512" cy="3046988"/>
          </a:xfrm>
          <a:prstGeom prst="rect">
            <a:avLst/>
          </a:prstGeom>
          <a:noFill/>
        </p:spPr>
        <p:txBody>
          <a:bodyPr wrap="square" rtlCol="0">
            <a:spAutoFit/>
          </a:bodyPr>
          <a:lstStyle/>
          <a:p>
            <a:pPr algn="just"/>
            <a:r>
              <a:rPr lang="es-ES" sz="1200" dirty="0">
                <a:solidFill>
                  <a:schemeClr val="accent5">
                    <a:lumMod val="50000"/>
                  </a:schemeClr>
                </a:solidFill>
                <a:latin typeface="+mj-lt"/>
              </a:rPr>
              <a:t>Estos servicios le ayudarán a entender mejor a su grupo meta y complementan con información más específica los estudios anteriormente delineados. </a:t>
            </a:r>
          </a:p>
          <a:p>
            <a:pPr algn="just"/>
            <a:endParaRPr lang="es-ES" sz="1200" dirty="0">
              <a:solidFill>
                <a:schemeClr val="accent5">
                  <a:lumMod val="50000"/>
                </a:schemeClr>
              </a:solidFill>
              <a:latin typeface="+mj-lt"/>
            </a:endParaRPr>
          </a:p>
          <a:p>
            <a:pPr algn="just"/>
            <a:r>
              <a:rPr lang="es-ES" sz="1200" b="1" dirty="0" err="1">
                <a:solidFill>
                  <a:schemeClr val="accent5">
                    <a:lumMod val="50000"/>
                  </a:schemeClr>
                </a:solidFill>
                <a:latin typeface="+mj-lt"/>
              </a:rPr>
              <a:t>Focus</a:t>
            </a:r>
            <a:r>
              <a:rPr lang="es-ES" sz="1200" b="1" dirty="0">
                <a:solidFill>
                  <a:schemeClr val="accent5">
                    <a:lumMod val="50000"/>
                  </a:schemeClr>
                </a:solidFill>
                <a:latin typeface="+mj-lt"/>
              </a:rPr>
              <a:t> </a:t>
            </a:r>
            <a:r>
              <a:rPr lang="es-ES" sz="1200" b="1" dirty="0" err="1">
                <a:solidFill>
                  <a:schemeClr val="accent5">
                    <a:lumMod val="50000"/>
                  </a:schemeClr>
                </a:solidFill>
                <a:latin typeface="+mj-lt"/>
              </a:rPr>
              <a:t>Groups</a:t>
            </a:r>
            <a:r>
              <a:rPr lang="es-ES" sz="1200" dirty="0">
                <a:solidFill>
                  <a:schemeClr val="accent5">
                    <a:lumMod val="50000"/>
                  </a:schemeClr>
                </a:solidFill>
                <a:latin typeface="+mj-lt"/>
              </a:rPr>
              <a:t> </a:t>
            </a:r>
          </a:p>
          <a:p>
            <a:pPr algn="just"/>
            <a:endParaRPr lang="es-ES" sz="1200" dirty="0">
              <a:solidFill>
                <a:schemeClr val="accent5">
                  <a:lumMod val="50000"/>
                </a:schemeClr>
              </a:solidFill>
              <a:latin typeface="+mj-lt"/>
            </a:endParaRPr>
          </a:p>
          <a:p>
            <a:pPr algn="just"/>
            <a:r>
              <a:rPr lang="es-ES" sz="1200" dirty="0">
                <a:solidFill>
                  <a:schemeClr val="accent5">
                    <a:lumMod val="50000"/>
                  </a:schemeClr>
                </a:solidFill>
                <a:latin typeface="+mj-lt"/>
              </a:rPr>
              <a:t>Este estudio se realiza mediante la selección de un grupo de usuarios potenciales de un bien o servicio para la discusión de las posibles ventajas y desventajas asociadas a su uso. Se diseña la estrategia de selección,  las dinámicas y preguntas y se prepara un informe con las conclusiones del ejercicio. </a:t>
            </a:r>
          </a:p>
          <a:p>
            <a:pPr algn="just"/>
            <a:endParaRPr lang="es-ES" sz="1200" dirty="0">
              <a:solidFill>
                <a:schemeClr val="accent5">
                  <a:lumMod val="50000"/>
                </a:schemeClr>
              </a:solidFill>
              <a:latin typeface="+mj-lt"/>
            </a:endParaRPr>
          </a:p>
          <a:p>
            <a:pPr algn="just"/>
            <a:r>
              <a:rPr lang="es-ES" sz="1200" b="1" dirty="0">
                <a:solidFill>
                  <a:schemeClr val="accent5">
                    <a:lumMod val="50000"/>
                  </a:schemeClr>
                </a:solidFill>
                <a:latin typeface="+mj-lt"/>
              </a:rPr>
              <a:t>Levantamientos de Información</a:t>
            </a:r>
          </a:p>
          <a:p>
            <a:pPr algn="just"/>
            <a:endParaRPr lang="es-ES" sz="1200" b="1" dirty="0">
              <a:solidFill>
                <a:schemeClr val="accent5">
                  <a:lumMod val="50000"/>
                </a:schemeClr>
              </a:solidFill>
              <a:latin typeface="+mj-lt"/>
            </a:endParaRPr>
          </a:p>
          <a:p>
            <a:pPr algn="just"/>
            <a:r>
              <a:rPr lang="es-ES" sz="1200" dirty="0">
                <a:solidFill>
                  <a:schemeClr val="accent5">
                    <a:lumMod val="50000"/>
                  </a:schemeClr>
                </a:solidFill>
                <a:latin typeface="+mj-lt"/>
              </a:rPr>
              <a:t>Existen muchas ocasiones en las que no existe la información necesaria para determinar si un emprendimiento es viable o no. La solución de este problema es un levantamiento de información para lo cual se determina de forma estadística el tamaño del grupo de personas que debemos encuestar para garantizar la validez de las conclusiones, las preguntas que se deben hacer a cada individuo y la forma en que estas deben ser planteadas. </a:t>
            </a:r>
          </a:p>
        </p:txBody>
      </p:sp>
      <p:sp>
        <p:nvSpPr>
          <p:cNvPr id="2" name="CuadroTexto 1"/>
          <p:cNvSpPr txBox="1"/>
          <p:nvPr/>
        </p:nvSpPr>
        <p:spPr>
          <a:xfrm>
            <a:off x="3418406" y="1994112"/>
            <a:ext cx="7106562" cy="369332"/>
          </a:xfrm>
          <a:prstGeom prst="rect">
            <a:avLst/>
          </a:prstGeom>
          <a:noFill/>
        </p:spPr>
        <p:txBody>
          <a:bodyPr wrap="square" rtlCol="0">
            <a:spAutoFit/>
          </a:bodyPr>
          <a:lstStyle/>
          <a:p>
            <a:r>
              <a:rPr lang="es-ES" dirty="0" err="1">
                <a:solidFill>
                  <a:schemeClr val="tx2"/>
                </a:solidFill>
              </a:rPr>
              <a:t>Focus</a:t>
            </a:r>
            <a:r>
              <a:rPr lang="es-ES" dirty="0">
                <a:solidFill>
                  <a:schemeClr val="tx2"/>
                </a:solidFill>
              </a:rPr>
              <a:t> </a:t>
            </a:r>
            <a:r>
              <a:rPr lang="es-ES" dirty="0" err="1">
                <a:solidFill>
                  <a:schemeClr val="tx2"/>
                </a:solidFill>
              </a:rPr>
              <a:t>groups</a:t>
            </a:r>
            <a:r>
              <a:rPr lang="es-ES" dirty="0">
                <a:solidFill>
                  <a:schemeClr val="tx2"/>
                </a:solidFill>
              </a:rPr>
              <a:t>, levantamientos de información</a:t>
            </a:r>
            <a:endParaRPr lang="es-ES" dirty="0"/>
          </a:p>
        </p:txBody>
      </p:sp>
      <p:pic>
        <p:nvPicPr>
          <p:cNvPr id="4" name="Imagen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38665" y="1362738"/>
            <a:ext cx="2597707" cy="2236020"/>
          </a:xfrm>
          <a:prstGeom prst="rect">
            <a:avLst/>
          </a:prstGeom>
        </p:spPr>
      </p:pic>
      <p:pic>
        <p:nvPicPr>
          <p:cNvPr id="30" name="Imagen 2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70996" y="5209783"/>
            <a:ext cx="545651" cy="545651"/>
          </a:xfrm>
          <a:prstGeom prst="rect">
            <a:avLst/>
          </a:prstGeom>
        </p:spPr>
      </p:pic>
      <p:sp>
        <p:nvSpPr>
          <p:cNvPr id="11" name="CuadroTexto 10">
            <a:extLst>
              <a:ext uri="{FF2B5EF4-FFF2-40B4-BE49-F238E27FC236}">
                <a16:creationId xmlns:a16="http://schemas.microsoft.com/office/drawing/2014/main" id="{15082F0F-35BA-4B20-AF98-26E32E168B60}"/>
              </a:ext>
            </a:extLst>
          </p:cNvPr>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4"/>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130050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907590" y="205832"/>
            <a:ext cx="4955458" cy="646331"/>
          </a:xfrm>
          <a:prstGeom prst="rect">
            <a:avLst/>
          </a:prstGeom>
          <a:noFill/>
        </p:spPr>
        <p:txBody>
          <a:bodyPr wrap="square" rtlCol="0">
            <a:spAutoFit/>
          </a:bodyPr>
          <a:lstStyle/>
          <a:p>
            <a:r>
              <a:rPr lang="es-ES" sz="3600" b="1" dirty="0">
                <a:solidFill>
                  <a:schemeClr val="accent2">
                    <a:lumMod val="75000"/>
                  </a:schemeClr>
                </a:solidFill>
                <a:latin typeface="+mj-lt"/>
              </a:rPr>
              <a:t>Servicios Profesionales</a:t>
            </a:r>
          </a:p>
        </p:txBody>
      </p:sp>
      <p:sp>
        <p:nvSpPr>
          <p:cNvPr id="7" name="Rectángulo 6"/>
          <p:cNvSpPr/>
          <p:nvPr/>
        </p:nvSpPr>
        <p:spPr>
          <a:xfrm>
            <a:off x="3288405" y="1791671"/>
            <a:ext cx="7641861" cy="4057792"/>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3157026" y="1641987"/>
            <a:ext cx="7641861" cy="4057792"/>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p:cNvSpPr txBox="1"/>
          <p:nvPr/>
        </p:nvSpPr>
        <p:spPr>
          <a:xfrm>
            <a:off x="3384457" y="1996964"/>
            <a:ext cx="7483365" cy="646331"/>
          </a:xfrm>
          <a:prstGeom prst="rect">
            <a:avLst/>
          </a:prstGeom>
          <a:noFill/>
        </p:spPr>
        <p:txBody>
          <a:bodyPr wrap="square" rtlCol="0">
            <a:spAutoFit/>
          </a:bodyPr>
          <a:lstStyle/>
          <a:p>
            <a:r>
              <a:rPr lang="es-ES" dirty="0">
                <a:solidFill>
                  <a:schemeClr val="tx2"/>
                </a:solidFill>
              </a:rPr>
              <a:t>Estimación de valores futuros para precios, cantidades demandadas y ofrecidas</a:t>
            </a:r>
          </a:p>
        </p:txBody>
      </p:sp>
      <p:sp>
        <p:nvSpPr>
          <p:cNvPr id="12" name="CuadroTexto 11"/>
          <p:cNvSpPr txBox="1"/>
          <p:nvPr/>
        </p:nvSpPr>
        <p:spPr>
          <a:xfrm>
            <a:off x="122003" y="3771630"/>
            <a:ext cx="2592541" cy="2800767"/>
          </a:xfrm>
          <a:prstGeom prst="rect">
            <a:avLst/>
          </a:prstGeom>
          <a:noFill/>
        </p:spPr>
        <p:txBody>
          <a:bodyPr wrap="square" rtlCol="0">
            <a:spAutoFit/>
          </a:bodyPr>
          <a:lstStyle/>
          <a:p>
            <a:pPr algn="just"/>
            <a:r>
              <a:rPr lang="es-ES" sz="1100" dirty="0">
                <a:solidFill>
                  <a:schemeClr val="bg1"/>
                </a:solidFill>
                <a:latin typeface="+mj-lt"/>
              </a:rPr>
              <a:t>Los pronósticos se hacen mediante técnicas probadas que pretenden minimizar el margen de error. </a:t>
            </a:r>
          </a:p>
          <a:p>
            <a:pPr algn="just"/>
            <a:endParaRPr lang="es-ES" sz="1100" dirty="0">
              <a:solidFill>
                <a:schemeClr val="bg1"/>
              </a:solidFill>
              <a:latin typeface="+mj-lt"/>
            </a:endParaRPr>
          </a:p>
          <a:p>
            <a:pPr algn="just"/>
            <a:r>
              <a:rPr lang="es-ES" sz="1100" dirty="0">
                <a:solidFill>
                  <a:schemeClr val="bg1"/>
                </a:solidFill>
                <a:latin typeface="+mj-lt"/>
              </a:rPr>
              <a:t>Se pueden hacer varios tipos de pronósticos y su calidad dependerá de que se utilice la técnica adecuada y de la cantidad y calidad de la información empleada. </a:t>
            </a:r>
          </a:p>
          <a:p>
            <a:pPr algn="just"/>
            <a:endParaRPr lang="es-ES" sz="1100" dirty="0">
              <a:solidFill>
                <a:schemeClr val="bg1"/>
              </a:solidFill>
              <a:latin typeface="+mj-lt"/>
            </a:endParaRPr>
          </a:p>
          <a:p>
            <a:pPr algn="just"/>
            <a:r>
              <a:rPr lang="es-ES" sz="1100" dirty="0">
                <a:solidFill>
                  <a:schemeClr val="bg1"/>
                </a:solidFill>
                <a:latin typeface="+mj-lt"/>
              </a:rPr>
              <a:t>Los pronósticos son la única forma de hacer inferencias informadas del futuro.</a:t>
            </a:r>
          </a:p>
          <a:p>
            <a:pPr algn="just"/>
            <a:endParaRPr lang="es-ES" sz="1100" dirty="0">
              <a:solidFill>
                <a:schemeClr val="bg1"/>
              </a:solidFill>
              <a:latin typeface="+mj-lt"/>
            </a:endParaRPr>
          </a:p>
          <a:p>
            <a:pPr algn="just"/>
            <a:r>
              <a:rPr lang="es-ES" sz="1100" dirty="0">
                <a:solidFill>
                  <a:schemeClr val="bg1"/>
                </a:solidFill>
                <a:latin typeface="+mj-lt"/>
              </a:rPr>
              <a:t>Rubén ha realizado 5 estudios en los que se ha requerido pronosticar valores futuros.   </a:t>
            </a:r>
          </a:p>
        </p:txBody>
      </p:sp>
      <p:sp>
        <p:nvSpPr>
          <p:cNvPr id="13" name="CuadroTexto 12"/>
          <p:cNvSpPr txBox="1"/>
          <p:nvPr/>
        </p:nvSpPr>
        <p:spPr>
          <a:xfrm>
            <a:off x="3884153" y="2741624"/>
            <a:ext cx="6803512" cy="2492990"/>
          </a:xfrm>
          <a:prstGeom prst="rect">
            <a:avLst/>
          </a:prstGeom>
          <a:noFill/>
        </p:spPr>
        <p:txBody>
          <a:bodyPr wrap="square" rtlCol="0">
            <a:spAutoFit/>
          </a:bodyPr>
          <a:lstStyle/>
          <a:p>
            <a:r>
              <a:rPr lang="es-ES" sz="1200" dirty="0">
                <a:solidFill>
                  <a:schemeClr val="accent5">
                    <a:lumMod val="50000"/>
                  </a:schemeClr>
                </a:solidFill>
                <a:latin typeface="+mj-lt"/>
              </a:rPr>
              <a:t>Mediante la utilización de técnicas estadísticas se estima el valor futuro de la variable elegida que garantice el menor nivel de error dada la información disponible. </a:t>
            </a:r>
          </a:p>
          <a:p>
            <a:endParaRPr lang="es-ES" sz="1200" dirty="0">
              <a:solidFill>
                <a:schemeClr val="accent5">
                  <a:lumMod val="50000"/>
                </a:schemeClr>
              </a:solidFill>
              <a:latin typeface="+mj-lt"/>
            </a:endParaRPr>
          </a:p>
          <a:p>
            <a:r>
              <a:rPr lang="es-ES" sz="1200" dirty="0">
                <a:solidFill>
                  <a:schemeClr val="accent5">
                    <a:lumMod val="50000"/>
                  </a:schemeClr>
                </a:solidFill>
                <a:latin typeface="+mj-lt"/>
              </a:rPr>
              <a:t>Se puede pronosticar el valor futuro de: </a:t>
            </a:r>
          </a:p>
          <a:p>
            <a:endParaRPr lang="es-ES" sz="1200" dirty="0">
              <a:solidFill>
                <a:schemeClr val="accent5">
                  <a:lumMod val="50000"/>
                </a:schemeClr>
              </a:solidFill>
              <a:latin typeface="+mj-lt"/>
            </a:endParaRPr>
          </a:p>
          <a:p>
            <a:pPr marL="171450" indent="-171450">
              <a:buFont typeface="Arial" panose="020B0604020202020204" pitchFamily="34" charset="0"/>
              <a:buChar char="•"/>
            </a:pPr>
            <a:r>
              <a:rPr lang="es-ES" sz="1200" dirty="0">
                <a:solidFill>
                  <a:schemeClr val="accent5">
                    <a:lumMod val="50000"/>
                  </a:schemeClr>
                </a:solidFill>
                <a:latin typeface="+mj-lt"/>
              </a:rPr>
              <a:t>Precios</a:t>
            </a:r>
          </a:p>
          <a:p>
            <a:pPr marL="171450" indent="-171450">
              <a:buFont typeface="Arial" panose="020B0604020202020204" pitchFamily="34" charset="0"/>
              <a:buChar char="•"/>
            </a:pPr>
            <a:r>
              <a:rPr lang="es-ES" sz="1200" dirty="0">
                <a:solidFill>
                  <a:schemeClr val="accent5">
                    <a:lumMod val="50000"/>
                  </a:schemeClr>
                </a:solidFill>
                <a:latin typeface="+mj-lt"/>
              </a:rPr>
              <a:t>Poblaciones</a:t>
            </a:r>
          </a:p>
          <a:p>
            <a:pPr marL="171450" indent="-171450">
              <a:buFont typeface="Arial" panose="020B0604020202020204" pitchFamily="34" charset="0"/>
              <a:buChar char="•"/>
            </a:pPr>
            <a:r>
              <a:rPr lang="es-ES" sz="1200" dirty="0">
                <a:solidFill>
                  <a:schemeClr val="accent5">
                    <a:lumMod val="50000"/>
                  </a:schemeClr>
                </a:solidFill>
                <a:latin typeface="+mj-lt"/>
              </a:rPr>
              <a:t>Ventas</a:t>
            </a:r>
          </a:p>
          <a:p>
            <a:pPr marL="171450" indent="-171450">
              <a:buFont typeface="Arial" panose="020B0604020202020204" pitchFamily="34" charset="0"/>
              <a:buChar char="•"/>
            </a:pPr>
            <a:r>
              <a:rPr lang="es-ES" sz="1200" dirty="0">
                <a:solidFill>
                  <a:schemeClr val="accent5">
                    <a:lumMod val="50000"/>
                  </a:schemeClr>
                </a:solidFill>
                <a:latin typeface="+mj-lt"/>
              </a:rPr>
              <a:t>Cantidad demandada</a:t>
            </a:r>
          </a:p>
          <a:p>
            <a:pPr marL="171450" indent="-171450">
              <a:buFont typeface="Arial" panose="020B0604020202020204" pitchFamily="34" charset="0"/>
              <a:buChar char="•"/>
            </a:pPr>
            <a:r>
              <a:rPr lang="es-ES" sz="1200" dirty="0">
                <a:solidFill>
                  <a:schemeClr val="accent5">
                    <a:lumMod val="50000"/>
                  </a:schemeClr>
                </a:solidFill>
                <a:latin typeface="+mj-lt"/>
              </a:rPr>
              <a:t>Cantidad ofrecida</a:t>
            </a:r>
          </a:p>
          <a:p>
            <a:pPr marL="171450" indent="-171450">
              <a:buFont typeface="Arial" panose="020B0604020202020204" pitchFamily="34" charset="0"/>
              <a:buChar char="•"/>
            </a:pPr>
            <a:endParaRPr lang="es-ES" sz="1200" dirty="0">
              <a:solidFill>
                <a:schemeClr val="accent5">
                  <a:lumMod val="50000"/>
                </a:schemeClr>
              </a:solidFill>
              <a:latin typeface="+mj-lt"/>
            </a:endParaRPr>
          </a:p>
          <a:p>
            <a:endParaRPr lang="es-ES" sz="1200" dirty="0">
              <a:solidFill>
                <a:schemeClr val="accent5">
                  <a:lumMod val="50000"/>
                </a:schemeClr>
              </a:solidFill>
              <a:latin typeface="+mj-lt"/>
            </a:endParaRPr>
          </a:p>
          <a:p>
            <a:endParaRPr lang="es-ES" sz="1200" dirty="0">
              <a:solidFill>
                <a:schemeClr val="accent5">
                  <a:lumMod val="50000"/>
                </a:schemeClr>
              </a:solidFill>
              <a:latin typeface="+mj-lt"/>
            </a:endParaRPr>
          </a:p>
        </p:txBody>
      </p:sp>
      <p:pic>
        <p:nvPicPr>
          <p:cNvPr id="2" name="Imagen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9349" y="1337186"/>
            <a:ext cx="2585195" cy="2444273"/>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078141" y="5036864"/>
            <a:ext cx="609524" cy="609524"/>
          </a:xfrm>
          <a:prstGeom prst="rect">
            <a:avLst/>
          </a:prstGeom>
        </p:spPr>
      </p:pic>
      <p:sp>
        <p:nvSpPr>
          <p:cNvPr id="11" name="CuadroTexto 10">
            <a:extLst>
              <a:ext uri="{FF2B5EF4-FFF2-40B4-BE49-F238E27FC236}">
                <a16:creationId xmlns:a16="http://schemas.microsoft.com/office/drawing/2014/main" id="{8AAD57EB-0A0E-4139-B55D-5AB89E76A921}"/>
              </a:ext>
            </a:extLst>
          </p:cNvPr>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4"/>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295114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3150757" y="1654023"/>
            <a:ext cx="7641861" cy="405779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3294674" y="1789467"/>
            <a:ext cx="7641861" cy="4057792"/>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CuadroTexto 5"/>
          <p:cNvSpPr txBox="1"/>
          <p:nvPr/>
        </p:nvSpPr>
        <p:spPr>
          <a:xfrm>
            <a:off x="907590" y="205832"/>
            <a:ext cx="4955458" cy="646331"/>
          </a:xfrm>
          <a:prstGeom prst="rect">
            <a:avLst/>
          </a:prstGeom>
          <a:noFill/>
        </p:spPr>
        <p:txBody>
          <a:bodyPr wrap="square" rtlCol="0">
            <a:spAutoFit/>
          </a:bodyPr>
          <a:lstStyle/>
          <a:p>
            <a:r>
              <a:rPr lang="es-ES" sz="3600" b="1" dirty="0">
                <a:solidFill>
                  <a:schemeClr val="accent2">
                    <a:lumMod val="75000"/>
                  </a:schemeClr>
                </a:solidFill>
                <a:latin typeface="+mj-lt"/>
              </a:rPr>
              <a:t>Servicios Profesionales</a:t>
            </a:r>
          </a:p>
        </p:txBody>
      </p:sp>
      <p:sp>
        <p:nvSpPr>
          <p:cNvPr id="12" name="CuadroTexto 11"/>
          <p:cNvSpPr txBox="1"/>
          <p:nvPr/>
        </p:nvSpPr>
        <p:spPr>
          <a:xfrm>
            <a:off x="133999" y="3628256"/>
            <a:ext cx="2592541" cy="2970044"/>
          </a:xfrm>
          <a:prstGeom prst="rect">
            <a:avLst/>
          </a:prstGeom>
          <a:noFill/>
        </p:spPr>
        <p:txBody>
          <a:bodyPr wrap="square" rtlCol="0">
            <a:spAutoFit/>
          </a:bodyPr>
          <a:lstStyle/>
          <a:p>
            <a:pPr algn="just"/>
            <a:r>
              <a:rPr lang="es-ES" sz="1100" dirty="0">
                <a:solidFill>
                  <a:schemeClr val="bg1"/>
                </a:solidFill>
                <a:latin typeface="+mj-lt"/>
              </a:rPr>
              <a:t>Este estudio le propone al cliente las zonas de la ciudad que presentan el mejor escenario de éxito para su negocio. </a:t>
            </a:r>
          </a:p>
          <a:p>
            <a:pPr algn="just"/>
            <a:endParaRPr lang="es-ES" sz="1100" dirty="0">
              <a:solidFill>
                <a:schemeClr val="bg1"/>
              </a:solidFill>
              <a:latin typeface="+mj-lt"/>
            </a:endParaRPr>
          </a:p>
          <a:p>
            <a:pPr algn="just"/>
            <a:r>
              <a:rPr lang="es-ES" sz="1100" dirty="0">
                <a:solidFill>
                  <a:schemeClr val="bg1"/>
                </a:solidFill>
                <a:latin typeface="+mj-lt"/>
              </a:rPr>
              <a:t>Para ello se trabaja muy de cerca con el cliente para determinar cuales son los requisitos que una zona debe tener para resultarle atractiva. </a:t>
            </a:r>
          </a:p>
          <a:p>
            <a:pPr algn="just"/>
            <a:endParaRPr lang="es-ES" sz="1100" dirty="0">
              <a:solidFill>
                <a:schemeClr val="bg1"/>
              </a:solidFill>
              <a:latin typeface="+mj-lt"/>
            </a:endParaRPr>
          </a:p>
          <a:p>
            <a:pPr algn="just"/>
            <a:r>
              <a:rPr lang="es-ES" sz="1100" dirty="0">
                <a:solidFill>
                  <a:schemeClr val="bg1"/>
                </a:solidFill>
                <a:latin typeface="+mj-lt"/>
              </a:rPr>
              <a:t>Esto le ayuda a afinar la búsqueda de alternativas inmobiliarias para establecer sus operaciones. </a:t>
            </a:r>
          </a:p>
          <a:p>
            <a:pPr algn="just"/>
            <a:endParaRPr lang="es-ES" sz="1100" dirty="0">
              <a:solidFill>
                <a:schemeClr val="bg1"/>
              </a:solidFill>
              <a:latin typeface="+mj-lt"/>
            </a:endParaRPr>
          </a:p>
          <a:p>
            <a:pPr algn="just"/>
            <a:r>
              <a:rPr lang="es-ES" sz="1100" dirty="0">
                <a:solidFill>
                  <a:schemeClr val="bg1"/>
                </a:solidFill>
                <a:latin typeface="+mj-lt"/>
              </a:rPr>
              <a:t>Rubén ha ayudado a empresas de servicios de telecomunicaciones y </a:t>
            </a:r>
            <a:r>
              <a:rPr lang="es-ES" sz="1100" dirty="0" err="1">
                <a:solidFill>
                  <a:schemeClr val="bg1"/>
                </a:solidFill>
                <a:latin typeface="+mj-lt"/>
              </a:rPr>
              <a:t>retailers</a:t>
            </a:r>
            <a:r>
              <a:rPr lang="es-ES" sz="1100" dirty="0">
                <a:solidFill>
                  <a:schemeClr val="bg1"/>
                </a:solidFill>
                <a:latin typeface="+mj-lt"/>
              </a:rPr>
              <a:t> a encontrar sus mejores y más rentables ubicaciones. </a:t>
            </a:r>
          </a:p>
        </p:txBody>
      </p:sp>
      <p:sp>
        <p:nvSpPr>
          <p:cNvPr id="14" name="CuadroTexto 13"/>
          <p:cNvSpPr txBox="1"/>
          <p:nvPr/>
        </p:nvSpPr>
        <p:spPr>
          <a:xfrm>
            <a:off x="3879167" y="2617316"/>
            <a:ext cx="6803512" cy="3046988"/>
          </a:xfrm>
          <a:prstGeom prst="rect">
            <a:avLst/>
          </a:prstGeom>
          <a:noFill/>
        </p:spPr>
        <p:txBody>
          <a:bodyPr wrap="square" rtlCol="0">
            <a:spAutoFit/>
          </a:bodyPr>
          <a:lstStyle/>
          <a:p>
            <a:pPr algn="just"/>
            <a:r>
              <a:rPr lang="es-ES" sz="1200" dirty="0">
                <a:solidFill>
                  <a:schemeClr val="accent5">
                    <a:lumMod val="50000"/>
                  </a:schemeClr>
                </a:solidFill>
                <a:latin typeface="+mj-lt"/>
              </a:rPr>
              <a:t>Este estudio, basado en las especificaciones del cliente y la información preexistente de sus operaciones, buscará aquellas ubicaciones que cumplan con los criterios que le permitan ser la mejor y más rentable para su giro comercial. </a:t>
            </a:r>
          </a:p>
          <a:p>
            <a:pPr algn="just"/>
            <a:endParaRPr lang="es-ES" sz="1200" dirty="0">
              <a:solidFill>
                <a:schemeClr val="accent5">
                  <a:lumMod val="50000"/>
                </a:schemeClr>
              </a:solidFill>
              <a:latin typeface="+mj-lt"/>
            </a:endParaRPr>
          </a:p>
          <a:p>
            <a:pPr algn="just"/>
            <a:r>
              <a:rPr lang="es-ES" sz="1200" dirty="0">
                <a:solidFill>
                  <a:schemeClr val="accent5">
                    <a:lumMod val="50000"/>
                  </a:schemeClr>
                </a:solidFill>
                <a:latin typeface="+mj-lt"/>
              </a:rPr>
              <a:t>El resultado de este estudio es una lista de ubicaciones urbanas donde se encuentre un mercado, la infraestructura y concentración comercial ideales para maximizar la probabilidad de éxito de un emprendimiento. En el se consideran aspectos tales como: </a:t>
            </a:r>
          </a:p>
          <a:p>
            <a:pPr algn="just"/>
            <a:endParaRPr lang="es-ES" sz="1200" dirty="0">
              <a:solidFill>
                <a:schemeClr val="accent5">
                  <a:lumMod val="50000"/>
                </a:schemeClr>
              </a:solidFill>
              <a:latin typeface="+mj-lt"/>
            </a:endParaRPr>
          </a:p>
          <a:p>
            <a:pPr marL="171450" indent="-171450" algn="just">
              <a:buFont typeface="Arial" panose="020B0604020202020204" pitchFamily="34" charset="0"/>
              <a:buChar char="•"/>
            </a:pPr>
            <a:r>
              <a:rPr lang="es-ES" sz="1200" dirty="0">
                <a:solidFill>
                  <a:schemeClr val="accent5">
                    <a:lumMod val="50000"/>
                  </a:schemeClr>
                </a:solidFill>
                <a:latin typeface="+mj-lt"/>
              </a:rPr>
              <a:t>Niveles socioeconómicos</a:t>
            </a:r>
          </a:p>
          <a:p>
            <a:pPr marL="171450" indent="-171450" algn="just">
              <a:buFont typeface="Arial" panose="020B0604020202020204" pitchFamily="34" charset="0"/>
              <a:buChar char="•"/>
            </a:pPr>
            <a:r>
              <a:rPr lang="es-ES" sz="1200" dirty="0">
                <a:solidFill>
                  <a:schemeClr val="accent5">
                    <a:lumMod val="50000"/>
                  </a:schemeClr>
                </a:solidFill>
                <a:latin typeface="+mj-lt"/>
              </a:rPr>
              <a:t>Presencia de la competencia</a:t>
            </a:r>
          </a:p>
          <a:p>
            <a:pPr marL="171450" indent="-171450" algn="just">
              <a:buFont typeface="Arial" panose="020B0604020202020204" pitchFamily="34" charset="0"/>
              <a:buChar char="•"/>
            </a:pPr>
            <a:r>
              <a:rPr lang="es-ES" sz="1200" dirty="0">
                <a:solidFill>
                  <a:schemeClr val="accent5">
                    <a:lumMod val="50000"/>
                  </a:schemeClr>
                </a:solidFill>
                <a:latin typeface="+mj-lt"/>
              </a:rPr>
              <a:t>Giros comerciales existentes</a:t>
            </a:r>
          </a:p>
          <a:p>
            <a:pPr marL="171450" indent="-171450" algn="just">
              <a:buFont typeface="Arial" panose="020B0604020202020204" pitchFamily="34" charset="0"/>
              <a:buChar char="•"/>
            </a:pPr>
            <a:r>
              <a:rPr lang="es-ES" sz="1200" dirty="0">
                <a:solidFill>
                  <a:schemeClr val="accent5">
                    <a:lumMod val="50000"/>
                  </a:schemeClr>
                </a:solidFill>
                <a:latin typeface="+mj-lt"/>
              </a:rPr>
              <a:t>Grupos de edad</a:t>
            </a:r>
          </a:p>
          <a:p>
            <a:pPr marL="171450" indent="-171450" algn="just">
              <a:buFont typeface="Arial" panose="020B0604020202020204" pitchFamily="34" charset="0"/>
              <a:buChar char="•"/>
            </a:pPr>
            <a:r>
              <a:rPr lang="es-ES" sz="1200" dirty="0">
                <a:solidFill>
                  <a:schemeClr val="accent5">
                    <a:lumMod val="50000"/>
                  </a:schemeClr>
                </a:solidFill>
                <a:latin typeface="+mj-lt"/>
              </a:rPr>
              <a:t>Canasta típica de bienes de la zona</a:t>
            </a:r>
          </a:p>
          <a:p>
            <a:pPr marL="171450" indent="-171450" algn="just">
              <a:buFont typeface="Arial" panose="020B0604020202020204" pitchFamily="34" charset="0"/>
              <a:buChar char="•"/>
            </a:pPr>
            <a:r>
              <a:rPr lang="es-ES" sz="1200" dirty="0">
                <a:solidFill>
                  <a:schemeClr val="accent5">
                    <a:lumMod val="50000"/>
                  </a:schemeClr>
                </a:solidFill>
                <a:latin typeface="+mj-lt"/>
              </a:rPr>
              <a:t>Artículos con tickets de compra más altos</a:t>
            </a:r>
          </a:p>
          <a:p>
            <a:pPr marL="171450" indent="-171450" algn="just">
              <a:buFont typeface="Arial" panose="020B0604020202020204" pitchFamily="34" charset="0"/>
              <a:buChar char="•"/>
            </a:pPr>
            <a:r>
              <a:rPr lang="es-ES" sz="1200" dirty="0">
                <a:solidFill>
                  <a:schemeClr val="accent5">
                    <a:lumMod val="50000"/>
                  </a:schemeClr>
                </a:solidFill>
                <a:latin typeface="+mj-lt"/>
              </a:rPr>
              <a:t>Frecuencia de compra</a:t>
            </a:r>
          </a:p>
          <a:p>
            <a:pPr marL="171450" indent="-171450" algn="just">
              <a:buFont typeface="Arial" panose="020B0604020202020204" pitchFamily="34" charset="0"/>
              <a:buChar char="•"/>
            </a:pPr>
            <a:r>
              <a:rPr lang="es-ES" sz="1200" dirty="0">
                <a:solidFill>
                  <a:schemeClr val="accent5">
                    <a:lumMod val="50000"/>
                  </a:schemeClr>
                </a:solidFill>
                <a:latin typeface="+mj-lt"/>
              </a:rPr>
              <a:t>Tráfico</a:t>
            </a:r>
          </a:p>
        </p:txBody>
      </p:sp>
      <p:sp>
        <p:nvSpPr>
          <p:cNvPr id="2" name="CuadroTexto 1"/>
          <p:cNvSpPr txBox="1"/>
          <p:nvPr/>
        </p:nvSpPr>
        <p:spPr>
          <a:xfrm>
            <a:off x="3418406" y="1994112"/>
            <a:ext cx="7106562" cy="646331"/>
          </a:xfrm>
          <a:prstGeom prst="rect">
            <a:avLst/>
          </a:prstGeom>
          <a:noFill/>
        </p:spPr>
        <p:txBody>
          <a:bodyPr wrap="square" rtlCol="0">
            <a:spAutoFit/>
          </a:bodyPr>
          <a:lstStyle/>
          <a:p>
            <a:r>
              <a:rPr lang="es-ES" dirty="0">
                <a:solidFill>
                  <a:schemeClr val="tx2"/>
                </a:solidFill>
              </a:rPr>
              <a:t>Determinación la mejor y más rentable ubicación de una operación comercial</a:t>
            </a:r>
          </a:p>
        </p:txBody>
      </p:sp>
      <p:pic>
        <p:nvPicPr>
          <p:cNvPr id="24" name="Imagen 2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208511" y="5117383"/>
            <a:ext cx="609524" cy="609524"/>
          </a:xfrm>
          <a:prstGeom prst="rect">
            <a:avLst/>
          </a:prstGeom>
        </p:spPr>
      </p:pic>
      <p:pic>
        <p:nvPicPr>
          <p:cNvPr id="3" name="Imagen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2260" y="1336245"/>
            <a:ext cx="2604280" cy="2249214"/>
          </a:xfrm>
          <a:prstGeom prst="rect">
            <a:avLst/>
          </a:prstGeom>
        </p:spPr>
      </p:pic>
      <p:sp>
        <p:nvSpPr>
          <p:cNvPr id="11" name="CuadroTexto 10">
            <a:extLst>
              <a:ext uri="{FF2B5EF4-FFF2-40B4-BE49-F238E27FC236}">
                <a16:creationId xmlns:a16="http://schemas.microsoft.com/office/drawing/2014/main" id="{292E48AF-0946-42D9-8E04-41F5C66E4510}"/>
              </a:ext>
            </a:extLst>
          </p:cNvPr>
          <p:cNvSpPr txBox="1"/>
          <p:nvPr/>
        </p:nvSpPr>
        <p:spPr>
          <a:xfrm>
            <a:off x="6238300" y="6509153"/>
            <a:ext cx="4898037" cy="200055"/>
          </a:xfrm>
          <a:prstGeom prst="rect">
            <a:avLst/>
          </a:prstGeom>
          <a:noFill/>
        </p:spPr>
        <p:txBody>
          <a:bodyPr wrap="square" rtlCol="0">
            <a:spAutoFit/>
          </a:bodyPr>
          <a:lstStyle/>
          <a:p>
            <a:r>
              <a:rPr lang="es-ES" sz="700" b="1" dirty="0">
                <a:solidFill>
                  <a:schemeClr val="accent2">
                    <a:lumMod val="75000"/>
                  </a:schemeClr>
                </a:solidFill>
                <a:hlinkClick r:id="rId4"/>
              </a:rPr>
              <a:t>rub.fernandez@gmail.com</a:t>
            </a:r>
            <a:r>
              <a:rPr lang="es-ES" sz="700" b="1" dirty="0">
                <a:solidFill>
                  <a:schemeClr val="accent2">
                    <a:lumMod val="75000"/>
                  </a:schemeClr>
                </a:solidFill>
              </a:rPr>
              <a:t> / +521 2223 552258</a:t>
            </a:r>
          </a:p>
        </p:txBody>
      </p:sp>
    </p:spTree>
    <p:extLst>
      <p:ext uri="{BB962C8B-B14F-4D97-AF65-F5344CB8AC3E}">
        <p14:creationId xmlns:p14="http://schemas.microsoft.com/office/powerpoint/2010/main" val="15055317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1516</Words>
  <Application>Microsoft Office PowerPoint</Application>
  <PresentationFormat>Panorámica</PresentationFormat>
  <Paragraphs>151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Evokare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Contacto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Ruben Fernandez</dc:creator>
  <cp:lastModifiedBy>Ruben Fernandez</cp:lastModifiedBy>
  <cp:revision>82</cp:revision>
  <dcterms:created xsi:type="dcterms:W3CDTF">2016-04-25T18:35:34Z</dcterms:created>
  <dcterms:modified xsi:type="dcterms:W3CDTF">2021-11-06T01:20:35Z</dcterms:modified>
</cp:coreProperties>
</file>