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85" r:id="rId4"/>
    <p:sldId id="301" r:id="rId5"/>
    <p:sldId id="303" r:id="rId6"/>
    <p:sldId id="306" r:id="rId7"/>
    <p:sldId id="302" r:id="rId8"/>
    <p:sldId id="333" r:id="rId9"/>
    <p:sldId id="307" r:id="rId10"/>
    <p:sldId id="260" r:id="rId11"/>
    <p:sldId id="332" r:id="rId12"/>
    <p:sldId id="261" r:id="rId13"/>
    <p:sldId id="308" r:id="rId14"/>
    <p:sldId id="334" r:id="rId15"/>
    <p:sldId id="328" r:id="rId16"/>
    <p:sldId id="309" r:id="rId17"/>
    <p:sldId id="310" r:id="rId18"/>
    <p:sldId id="311" r:id="rId19"/>
    <p:sldId id="312" r:id="rId20"/>
    <p:sldId id="314" r:id="rId21"/>
    <p:sldId id="317" r:id="rId22"/>
    <p:sldId id="315" r:id="rId23"/>
    <p:sldId id="300" r:id="rId24"/>
    <p:sldId id="318" r:id="rId25"/>
    <p:sldId id="319" r:id="rId26"/>
    <p:sldId id="321" r:id="rId27"/>
    <p:sldId id="320" r:id="rId28"/>
    <p:sldId id="322" r:id="rId29"/>
    <p:sldId id="323" r:id="rId30"/>
    <p:sldId id="324" r:id="rId31"/>
    <p:sldId id="329" r:id="rId32"/>
    <p:sldId id="330" r:id="rId33"/>
    <p:sldId id="331" r:id="rId34"/>
    <p:sldId id="325" r:id="rId35"/>
    <p:sldId id="326" r:id="rId36"/>
    <p:sldId id="335" r:id="rId37"/>
    <p:sldId id="327" r:id="rId38"/>
    <p:sldId id="284" r:id="rId39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7C7121-66CC-2501-76F1-EFF0713AD391}" v="1456" dt="2025-05-20T11:32:32.384"/>
    <p1510:client id="{5EABDA0A-4E97-6075-ABE6-106C137B5AD7}" v="32" dt="2025-05-19T18:47:59.538"/>
    <p1510:client id="{DF036592-EA82-58D8-9F2C-3DB9D11DB1B3}" v="252" dt="2025-05-20T16:34:26.8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89079C9-3BA5-4B03-AD2E-1B39D3EE5ED0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77756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84000" y="3985200"/>
            <a:ext cx="77756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888A8CC0-5000-4F04-858A-A9684B41E0FA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66848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84000" y="398520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4668480" y="398520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596B11C-E961-42DF-ABCA-09A3A34E5DA3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3313080" y="198252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5942160" y="198252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684000" y="398520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3313080" y="398520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5942160" y="398520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BC62426-81B4-43AE-8D51-2EB9D1B39DCB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716F448-4D3F-4CB9-AEC6-1628A84C3FEA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684000" y="1982520"/>
            <a:ext cx="777564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67781FF-04B5-4C78-AA19-5C2257CA4CE1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777564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1CB2BFB-624A-433D-8DAB-EEBEB24D01FC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379440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4668480" y="1982520"/>
            <a:ext cx="379440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BAC3FDD1-E8A7-4EEF-A932-4E5428E5819B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C7C89D6E-A0DC-4CFC-9F10-2CADDA838D0A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684000" y="584640"/>
            <a:ext cx="5478840" cy="5289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6ED21EC-A455-4265-A374-7DAE7B87287A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4668480" y="1982520"/>
            <a:ext cx="379440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684000" y="398520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C964C99-9B89-4E96-8E61-202955980AB7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84000" y="1982520"/>
            <a:ext cx="777564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2082AE4-F46A-4133-ACE4-DC896070B6B0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379440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466848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4668480" y="398520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C07561AE-0575-47D6-B4E8-F1D5FE7FD3C0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66848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684000" y="3985200"/>
            <a:ext cx="77756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F22B242-60CC-4F52-B501-5EC28A29EB5A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77756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84000" y="3985200"/>
            <a:ext cx="77756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B6E8CA39-C1A0-40A4-9F4E-F2980223CCEE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466848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84000" y="398520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4668480" y="398520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2B07FDC-1FC1-4046-8F4A-EE86B7E4CBA8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3313080" y="198252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5942160" y="198252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/>
          </p:nvPr>
        </p:nvSpPr>
        <p:spPr>
          <a:xfrm>
            <a:off x="684000" y="398520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/>
          </p:nvPr>
        </p:nvSpPr>
        <p:spPr>
          <a:xfrm>
            <a:off x="3313080" y="398520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/>
          </p:nvPr>
        </p:nvSpPr>
        <p:spPr>
          <a:xfrm>
            <a:off x="5942160" y="398520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C425155-BCB7-40B7-B61B-4860EFCE3E93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777564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655280B-896F-48D6-B0AB-1BC7C9C5CE18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379440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4668480" y="1982520"/>
            <a:ext cx="379440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825842E-8F97-4D7C-9FDA-E1010EE0534D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F58356D-D313-422B-B331-D1EC95B3F770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84000" y="584640"/>
            <a:ext cx="5478840" cy="5289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29FE643-1154-4345-8404-E616A3811673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68480" y="1982520"/>
            <a:ext cx="379440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684000" y="398520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063ECF1-BDB7-43BB-A49F-4217D52C3100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379440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6848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668480" y="398520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6BBE22C-6634-4DFD-B12F-71F82D2C3BAA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66848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684000" y="3985200"/>
            <a:ext cx="77756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7AC57E6-B554-4B8E-B9E9-771B6399A7E7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8"/>
          <p:cNvPicPr/>
          <p:nvPr/>
        </p:nvPicPr>
        <p:blipFill>
          <a:blip r:embed="rId14"/>
          <a:stretch/>
        </p:blipFill>
        <p:spPr>
          <a:xfrm>
            <a:off x="6678000" y="352800"/>
            <a:ext cx="2008800" cy="928440"/>
          </a:xfrm>
          <a:prstGeom prst="rect">
            <a:avLst/>
          </a:prstGeom>
          <a:ln w="0">
            <a:noFill/>
          </a:ln>
        </p:spPr>
      </p:pic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46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Titelmasterformat durch Klicken bearbeiten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dt" idx="1"/>
          </p:nvPr>
        </p:nvSpPr>
        <p:spPr>
          <a:xfrm>
            <a:off x="683640" y="6386400"/>
            <a:ext cx="213336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&lt;date/time&gt;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ftr" idx="2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 idx="3"/>
          </p:nvPr>
        </p:nvSpPr>
        <p:spPr>
          <a:xfrm>
            <a:off x="7405920" y="6134400"/>
            <a:ext cx="105408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DA04F37-FE83-43C6-997B-AEE3A8001560}" type="slidenum">
              <a:rPr lang="de-DE" sz="1200" b="0" strike="noStrike" spc="-1">
                <a:solidFill>
                  <a:srgbClr val="003056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5" name="Grafik 7"/>
          <p:cNvPicPr/>
          <p:nvPr/>
        </p:nvPicPr>
        <p:blipFill>
          <a:blip r:embed="rId15"/>
          <a:srcRect t="12590" b="25700"/>
          <a:stretch/>
        </p:blipFill>
        <p:spPr>
          <a:xfrm>
            <a:off x="0" y="2058840"/>
            <a:ext cx="9143640" cy="3761640"/>
          </a:xfrm>
          <a:prstGeom prst="rect">
            <a:avLst/>
          </a:prstGeom>
          <a:ln w="0">
            <a:noFill/>
          </a:ln>
        </p:spPr>
      </p:pic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solidFill>
                  <a:srgbClr val="003056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3056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600" b="0" strike="noStrike" spc="-1">
                <a:solidFill>
                  <a:srgbClr val="003056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600" b="0" strike="noStrike" spc="-1">
                <a:solidFill>
                  <a:srgbClr val="003056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3056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3056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3056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rafik 8"/>
          <p:cNvPicPr/>
          <p:nvPr/>
        </p:nvPicPr>
        <p:blipFill>
          <a:blip r:embed="rId14"/>
          <a:stretch/>
        </p:blipFill>
        <p:spPr>
          <a:xfrm>
            <a:off x="6678000" y="352800"/>
            <a:ext cx="2008800" cy="928440"/>
          </a:xfrm>
          <a:prstGeom prst="rect">
            <a:avLst/>
          </a:prstGeom>
          <a:ln w="0">
            <a:noFill/>
          </a:ln>
        </p:spPr>
      </p:pic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Titelmasterformat durch Klicken bearbeiten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84000" y="1982520"/>
            <a:ext cx="777564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3056"/>
              </a:buClr>
              <a:buFont typeface="Arial"/>
              <a:buChar char="•"/>
            </a:pPr>
            <a:r>
              <a:rPr lang="de-DE" sz="2400" b="0" strike="noStrike" spc="-1">
                <a:solidFill>
                  <a:srgbClr val="003056"/>
                </a:solidFill>
                <a:latin typeface="Calibri"/>
              </a:rPr>
              <a:t>Formatvorlagen des Textmasters bearbeiten</a:t>
            </a:r>
          </a:p>
          <a:p>
            <a:pPr marL="743040" lvl="1" indent="-28584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–"/>
            </a:pPr>
            <a:r>
              <a:rPr lang="de-DE" sz="2000" b="0" strike="noStrike" spc="-1">
                <a:solidFill>
                  <a:srgbClr val="003056"/>
                </a:solidFill>
                <a:latin typeface="Calibri"/>
              </a:rPr>
              <a:t>Zweite Ebene</a:t>
            </a:r>
          </a:p>
          <a:p>
            <a:pPr marL="1143000" lvl="2" indent="-2286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de-DE" sz="1800" b="0" strike="noStrike" spc="-1">
                <a:solidFill>
                  <a:srgbClr val="003056"/>
                </a:solidFill>
                <a:latin typeface="Calibri"/>
              </a:rPr>
              <a:t>Dritte Ebene</a:t>
            </a:r>
          </a:p>
          <a:p>
            <a:pPr marL="1600200" lvl="3" indent="-22860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Arial"/>
              <a:buChar char="–"/>
            </a:pPr>
            <a:r>
              <a:rPr lang="de-DE" sz="1600" b="0" strike="noStrike" spc="-1">
                <a:solidFill>
                  <a:srgbClr val="003056"/>
                </a:solidFill>
                <a:latin typeface="Calibri"/>
              </a:rPr>
              <a:t>Vierte Ebene</a:t>
            </a:r>
          </a:p>
          <a:p>
            <a:pPr marL="2057400" lvl="4" indent="-22860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Arial"/>
              <a:buChar char="»"/>
            </a:pPr>
            <a:r>
              <a:rPr lang="de-DE" sz="1600" b="0" strike="noStrike" spc="-1">
                <a:solidFill>
                  <a:srgbClr val="003056"/>
                </a:solidFill>
                <a:latin typeface="Calibri"/>
              </a:rPr>
              <a:t>Fünfte Ebene</a:t>
            </a:r>
          </a:p>
        </p:txBody>
      </p:sp>
      <p:sp>
        <p:nvSpPr>
          <p:cNvPr id="46" name="PlaceHolder 3"/>
          <p:cNvSpPr>
            <a:spLocks noGrp="1"/>
          </p:cNvSpPr>
          <p:nvPr>
            <p:ph type="dt" idx="4"/>
          </p:nvPr>
        </p:nvSpPr>
        <p:spPr>
          <a:xfrm>
            <a:off x="683640" y="6386400"/>
            <a:ext cx="213336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&lt;date/time&gt;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ftr" idx="5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sldNum" idx="6"/>
          </p:nvPr>
        </p:nvSpPr>
        <p:spPr>
          <a:xfrm>
            <a:off x="7405920" y="6134400"/>
            <a:ext cx="105408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F160ED0-83F1-4E53-A8F2-E3764098A930}" type="slidenum">
              <a:rPr lang="de-DE" sz="1200" b="0" strike="noStrike" spc="-1">
                <a:solidFill>
                  <a:srgbClr val="003056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005.14165" TargetMode="External"/><Relationship Id="rId2" Type="http://schemas.openxmlformats.org/officeDocument/2006/relationships/hyperlink" Target="https://aclanthology.org/2023.emnlp-main.491.pdf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arxiv.org/abs/2307.09288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arxiv.org/pdf/1310.4546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arxiv.org/pdf/1706.04902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706.04902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aclanthology.org/W15-1521.pdf" TargetMode="Externa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aclanthology.org/K16-1022.pdf" TargetMode="External"/><Relationship Id="rId2" Type="http://schemas.openxmlformats.org/officeDocument/2006/relationships/hyperlink" Target="https://aclanthology.org/D13-1141.pdf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ethnologue.com/about/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en.wikipedia.org/wiki/List_of_languages_by_number_of_native_speakers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aclanthology.org/P19-1493.pdf" TargetMode="Externa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Vietnamese_Wikipedia" TargetMode="External"/><Relationship Id="rId2" Type="http://schemas.openxmlformats.org/officeDocument/2006/relationships/hyperlink" Target="https://en.wikipedia.org/wiki/Wikipedia:Size_of_Wikipedia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en.wikipedia.org/wiki/Javanese_Wikipedia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static.googleusercontent.com/media/research.google.com/en/pubs/archive/37842.pdf" TargetMode="Externa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aclanthology.org/2021.acl-long.243.pdf" TargetMode="Externa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aclanthology.org/2020.acl-main.421.pdf" TargetMode="External"/><Relationship Id="rId2" Type="http://schemas.openxmlformats.org/officeDocument/2006/relationships/hyperlink" Target="https://openreview.net/pdf?id=HJeT3yrtDr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aclanthology.org/2022.emnlp-main.233.pdf" TargetMode="External"/><Relationship Id="rId5" Type="http://schemas.openxmlformats.org/officeDocument/2006/relationships/hyperlink" Target="https://aclanthology.org/2020.emnlp-main.358.pdf" TargetMode="External"/><Relationship Id="rId4" Type="http://schemas.openxmlformats.org/officeDocument/2006/relationships/hyperlink" Target="https://aclanthology.org/2020.acl-main.536.pdf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arxiv.org/pdf/1901.07291" TargetMode="Externa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aclanthology.org/2020.emnlp-main.363.pdf" TargetMode="External"/><Relationship Id="rId2" Type="http://schemas.openxmlformats.org/officeDocument/2006/relationships/hyperlink" Target="https://arxiv.org/pdf/1911.02116" TargetMode="Externa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aclanthology.org/2020.emnlp-main.363.pdf" TargetMode="Externa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ethnologue.com/about/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en.wikipedia.org/wiki/List_of_languages_by_total_number_of_speakers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2101.11109" TargetMode="Externa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aclanthology.org/2023.findings-acl.189.pdf" TargetMode="External"/><Relationship Id="rId2" Type="http://schemas.openxmlformats.org/officeDocument/2006/relationships/hyperlink" Target="https://aclanthology.org/2021.naacl-main.280.pdf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103.11811" TargetMode="External"/><Relationship Id="rId2" Type="http://schemas.openxmlformats.org/officeDocument/2006/relationships/hyperlink" Target="https://arxiv.org/abs/2104.08726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arxiv.org/pdf/2104.07412" TargetMode="External"/><Relationship Id="rId4" Type="http://schemas.openxmlformats.org/officeDocument/2006/relationships/hyperlink" Target="https://arxiv.org/pdf/2004.01401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ai.meta.com/blog/meta-llama-3-1/" TargetMode="External"/><Relationship Id="rId2" Type="http://schemas.openxmlformats.org/officeDocument/2006/relationships/hyperlink" Target="https://gemini.google.com/faq?hl=en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aclanthology.org/2023.findings-emnlp.632.pdf" TargetMode="External"/><Relationship Id="rId4" Type="http://schemas.openxmlformats.org/officeDocument/2006/relationships/hyperlink" Target="https://arxiv.org/pdf/2311.09071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aclanthology.org/2024.findings-acl.438.pdf" TargetMode="External"/><Relationship Id="rId2" Type="http://schemas.openxmlformats.org/officeDocument/2006/relationships/hyperlink" Target="https://aclanthology.org/2023.emnlp-main.258.pdf" TargetMode="Externa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idas.uni-wuerzburg.de/nlp/teaching/multilingual-natural-language-processing/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3techs.com/technologies/overview/content_language" TargetMode="Externa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Javanese_language" TargetMode="External"/><Relationship Id="rId2" Type="http://schemas.openxmlformats.org/officeDocument/2006/relationships/hyperlink" Target="https://en.wikipedia.org/wiki/Lists_of_languages" TargetMode="Externa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hyperlink" Target="https://en.wikipedia.org/wiki/List_of_languages_by_total_number_of_speakers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arxiv.org/pdf/2504.15521" TargetMode="Externa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504.15521" TargetMode="External"/><Relationship Id="rId2" Type="http://schemas.openxmlformats.org/officeDocument/2006/relationships/hyperlink" Target="https://aclanthology.org/2023.emnlp-main.491.pdf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46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400" b="1" strike="noStrike" spc="-1">
                <a:solidFill>
                  <a:srgbClr val="003056"/>
                </a:solidFill>
                <a:latin typeface="Calibri"/>
              </a:rPr>
              <a:t>Advanced Methods in Text Analytics</a:t>
            </a:r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671401" y="1051200"/>
            <a:ext cx="6724191" cy="39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Multilingual NLP</a:t>
            </a:r>
            <a:endParaRPr lang="en-US" sz="3000" b="0" strike="noStrike" spc="-1" dirty="0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ftr" idx="7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565B57B-CA5C-41C1-BE4D-6A3BE51669E0}" type="slidenum">
              <a:t>1</a:t>
            </a:fld>
            <a:endParaRPr/>
          </a:p>
        </p:txBody>
      </p:sp>
      <p:pic>
        <p:nvPicPr>
          <p:cNvPr id="2" name="Picture 1" descr="A grey and black sign with a person in a circle&#10;&#10;AI-generated content may be incorrect.">
            <a:extLst>
              <a:ext uri="{FF2B5EF4-FFF2-40B4-BE49-F238E27FC236}">
                <a16:creationId xmlns:a16="http://schemas.microsoft.com/office/drawing/2014/main" id="{A6EB16EE-C50D-9D48-8E6B-5D8EC6E31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4308" y="5976378"/>
            <a:ext cx="1342465" cy="485775"/>
          </a:xfrm>
          <a:prstGeom prst="rect">
            <a:avLst/>
          </a:prstGeom>
        </p:spPr>
      </p:pic>
      <p:sp>
        <p:nvSpPr>
          <p:cNvPr id="4" name="TextBox 5">
            <a:extLst>
              <a:ext uri="{FF2B5EF4-FFF2-40B4-BE49-F238E27FC236}">
                <a16:creationId xmlns:a16="http://schemas.microsoft.com/office/drawing/2014/main" id="{22682AD7-232E-1FE6-8B66-ED09608E2651}"/>
              </a:ext>
            </a:extLst>
          </p:cNvPr>
          <p:cNvSpPr txBox="1"/>
          <p:nvPr/>
        </p:nvSpPr>
        <p:spPr>
          <a:xfrm>
            <a:off x="3999178" y="6089113"/>
            <a:ext cx="4143858" cy="27699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spc="-1" dirty="0">
                <a:solidFill>
                  <a:srgbClr val="003056"/>
                </a:solidFill>
                <a:latin typeface="Calibri"/>
                <a:hlinkClick r:id="rId3"/>
              </a:rPr>
              <a:t>Licensed under Creative Commons Attribution 4.0 International</a:t>
            </a:r>
            <a:endParaRPr lang="en-US" sz="1200" spc="-1" dirty="0">
              <a:solidFill>
                <a:srgbClr val="003056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8468A0-34E1-197D-10CF-E05A5A65E8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>
            <a:extLst>
              <a:ext uri="{FF2B5EF4-FFF2-40B4-BE49-F238E27FC236}">
                <a16:creationId xmlns:a16="http://schemas.microsoft.com/office/drawing/2014/main" id="{CEC3D49B-BE22-AF3E-7C53-28B3D99AD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584640"/>
            <a:ext cx="574488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>
                <a:solidFill>
                  <a:srgbClr val="003056"/>
                </a:solidFill>
                <a:latin typeface="Calibri"/>
              </a:rPr>
              <a:t>But First...</a:t>
            </a:r>
            <a:endParaRPr lang="en-US"/>
          </a:p>
        </p:txBody>
      </p:sp>
      <p:sp>
        <p:nvSpPr>
          <p:cNvPr id="175" name="PlaceHolder 2">
            <a:extLst>
              <a:ext uri="{FF2B5EF4-FFF2-40B4-BE49-F238E27FC236}">
                <a16:creationId xmlns:a16="http://schemas.microsoft.com/office/drawing/2014/main" id="{56B04F27-5F33-2DED-924D-EA26BCB2918A}"/>
              </a:ext>
            </a:extLst>
          </p:cNvPr>
          <p:cNvSpPr>
            <a:spLocks noGrp="1"/>
          </p:cNvSpPr>
          <p:nvPr>
            <p:ph type="ftr" idx="31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76" name="PlaceHolder 3">
            <a:extLst>
              <a:ext uri="{FF2B5EF4-FFF2-40B4-BE49-F238E27FC236}">
                <a16:creationId xmlns:a16="http://schemas.microsoft.com/office/drawing/2014/main" id="{59B626DB-41C1-6E81-1185-04CBD67C8CF0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84000" y="1143000"/>
            <a:ext cx="7775640" cy="467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</a:rPr>
              <a:t>Please evaluate our course!</a:t>
            </a:r>
            <a:endParaRPr lang="en-US" sz="2000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EE217250-21CD-2FDE-B1BC-C38FB8326AAA}"/>
              </a:ext>
            </a:extLst>
          </p:cNvPr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B375770-8B97-4210-92C0-B7AB3E1F40BE}" type="slidenum">
              <a:t>10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5C8F7CA-B47A-E3A0-F7D9-3AA5E874C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930" y="1626254"/>
            <a:ext cx="4084545" cy="4084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84119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ftr" idx="12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67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 algn="ctr">
              <a:lnSpc>
                <a:spcPct val="100000"/>
              </a:lnSpc>
              <a:spcBef>
                <a:spcPts val="720"/>
              </a:spcBef>
              <a:buNone/>
              <a:tabLst>
                <a:tab pos="0" algn="l"/>
              </a:tabLst>
            </a:pPr>
            <a:r>
              <a:rPr lang="en-US" sz="3600" b="1" spc="-1" dirty="0">
                <a:solidFill>
                  <a:srgbClr val="003056"/>
                </a:solidFill>
                <a:latin typeface="Calibri"/>
              </a:rPr>
              <a:t>Cross-Lingual Transfer</a:t>
            </a:r>
            <a:endParaRPr lang="en-US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F2B43E7-B823-4A23-841C-33749B8E44AD}" type="slidenum">
              <a:t>11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 err="1">
                <a:solidFill>
                  <a:srgbClr val="003056"/>
                </a:solidFill>
                <a:latin typeface="Calibri"/>
              </a:rPr>
              <a:t>What</a:t>
            </a: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de-DE" sz="3000" b="1" spc="-1" err="1">
                <a:solidFill>
                  <a:srgbClr val="003056"/>
                </a:solidFill>
                <a:latin typeface="Calibri"/>
              </a:rPr>
              <a:t>is</a:t>
            </a:r>
            <a:r>
              <a:rPr lang="de-DE" sz="3000" b="1" spc="-1">
                <a:solidFill>
                  <a:srgbClr val="003056"/>
                </a:solidFill>
                <a:latin typeface="Calibri"/>
              </a:rPr>
              <a:t> Cross-Lingual Transfer?</a:t>
            </a:r>
            <a:endParaRPr lang="de-DE" sz="3000" b="1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ftr" idx="9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 dirty="0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 dirty="0">
              <a:latin typeface="Times New Roman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903603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Due to their statistical nature, SOTA NLP models perform much better in English than in languages less available online </a:t>
            </a: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(</a:t>
            </a:r>
            <a:r>
              <a:rPr lang="en-US" sz="2000" spc="-1" dirty="0">
                <a:solidFill>
                  <a:srgbClr val="003056"/>
                </a:solidFill>
                <a:latin typeface="Calibri"/>
                <a:ea typeface="+mn-lt"/>
                <a:cs typeface="+mn-lt"/>
                <a:hlinkClick r:id="rId2"/>
              </a:rPr>
              <a:t>Zhang et al. 2023</a:t>
            </a:r>
            <a:r>
              <a:rPr lang="en-US" sz="20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)</a:t>
            </a: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E.g. GPT-3 (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  <a:hlinkClick r:id="rId3"/>
              </a:rPr>
              <a:t>Brown et al. 2020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) and LlaMA-2 (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  <a:hlinkClick r:id="rId4"/>
              </a:rPr>
              <a:t>Touvron et al. 2023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) trained on data that is heavily skewed toward English</a:t>
            </a: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Supervised datasets for downstream fine-tuning mostly available in English</a:t>
            </a:r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Cross-lingual transfer: </a:t>
            </a:r>
            <a:r>
              <a:rPr lang="en-US" sz="2000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model applies knowledge obtained in some </a:t>
            </a:r>
            <a:r>
              <a:rPr lang="en-US" sz="2000" i="1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source language </a:t>
            </a:r>
            <a:r>
              <a:rPr lang="en-US" sz="2000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to a setting</a:t>
            </a:r>
            <a:r>
              <a:rPr lang="en-US" sz="20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in a different </a:t>
            </a:r>
            <a:r>
              <a:rPr lang="en-US" sz="2000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target language</a:t>
            </a: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Source language </a:t>
            </a:r>
            <a:r>
              <a:rPr lang="en-US" sz="1800" b="1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s</a:t>
            </a:r>
            <a:r>
              <a:rPr lang="en-US" sz="1800" b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usually a high resource language, e.g. English</a:t>
            </a:r>
            <a:endParaRPr lang="en-US"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Target language </a:t>
            </a:r>
            <a:r>
              <a:rPr lang="en-US" sz="1800" b="1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t</a:t>
            </a:r>
            <a:r>
              <a:rPr lang="en-US" sz="1800" b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usually a low-resource language, e.g. Quechua</a:t>
            </a: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Essentially,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transfer learning across languages </a:t>
            </a:r>
            <a:endParaRPr lang="en-US" sz="1600" spc="-1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Task for intuition of cross lingual transfer:</a:t>
            </a:r>
            <a:r>
              <a:rPr lang="en-US" sz="20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 using an ATM to get cash</a:t>
            </a:r>
            <a:endParaRPr lang="en-US" sz="2000" spc="-1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Some aspects language independent, e.g. button placement, order of actions (first insert card, etc.)</a:t>
            </a:r>
            <a:endParaRPr lang="en-US" sz="2000" spc="-1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Other aspects language dependent, e.g. reading options on screen</a:t>
            </a:r>
            <a:endParaRPr lang="en-US" sz="2000" spc="-1" dirty="0">
              <a:solidFill>
                <a:srgbClr val="003056"/>
              </a:solidFill>
              <a:latin typeface="Calibri"/>
              <a:ea typeface="Calibri"/>
              <a:cs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Another example: driving a car (steering vs reading street signs)</a:t>
            </a:r>
            <a:endParaRPr lang="en-US" sz="2000" spc="-1" dirty="0">
              <a:solidFill>
                <a:srgbClr val="003056"/>
              </a:solidFill>
              <a:latin typeface="Calibri"/>
              <a:ea typeface="Calibri"/>
              <a:cs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endParaRPr lang="en-US" sz="2000" spc="-1" dirty="0">
              <a:solidFill>
                <a:srgbClr val="003056"/>
              </a:solidFill>
              <a:latin typeface="Calibri"/>
              <a:cs typeface="Arial"/>
            </a:endParaRPr>
          </a:p>
          <a:p>
            <a:pPr marL="800100" lvl="1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endParaRPr lang="en-US" sz="1800" spc="-1" dirty="0">
              <a:solidFill>
                <a:srgbClr val="003056"/>
              </a:solidFill>
              <a:latin typeface="Calibri"/>
              <a:cs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C7497A8-7E1F-45D3-91D1-10848132C468}" type="slidenum"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023614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1D579A-DF58-569D-C649-4FED576C7A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>
            <a:extLst>
              <a:ext uri="{FF2B5EF4-FFF2-40B4-BE49-F238E27FC236}">
                <a16:creationId xmlns:a16="http://schemas.microsoft.com/office/drawing/2014/main" id="{0470B641-D508-7EC3-5143-1CF1437D9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>
                <a:solidFill>
                  <a:srgbClr val="003056"/>
                </a:solidFill>
                <a:latin typeface="Calibri"/>
              </a:rPr>
              <a:t>Cross-Lingual Transfer in LMs (1)</a:t>
            </a:r>
            <a:endParaRPr lang="de-DE" sz="3000" b="1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94" name="PlaceHolder 2">
            <a:extLst>
              <a:ext uri="{FF2B5EF4-FFF2-40B4-BE49-F238E27FC236}">
                <a16:creationId xmlns:a16="http://schemas.microsoft.com/office/drawing/2014/main" id="{C1577895-6ADE-E2FB-4D92-475A62833686}"/>
              </a:ext>
            </a:extLst>
          </p:cNvPr>
          <p:cNvSpPr>
            <a:spLocks noGrp="1"/>
          </p:cNvSpPr>
          <p:nvPr>
            <p:ph type="ftr" idx="9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 dirty="0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 dirty="0">
              <a:latin typeface="Times New Roman"/>
            </a:endParaRPr>
          </a:p>
        </p:txBody>
      </p:sp>
      <p:sp>
        <p:nvSpPr>
          <p:cNvPr id="95" name="PlaceHolder 3">
            <a:extLst>
              <a:ext uri="{FF2B5EF4-FFF2-40B4-BE49-F238E27FC236}">
                <a16:creationId xmlns:a16="http://schemas.microsoft.com/office/drawing/2014/main" id="{1804BD86-53F9-8BCC-C686-FA5F0B46C09F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84000" y="1143000"/>
            <a:ext cx="7775640" cy="4903603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General approach:</a:t>
            </a: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 </a:t>
            </a:r>
            <a:endParaRPr lang="en-US" sz="2000" dirty="0">
              <a:solidFill>
                <a:srgbClr val="000000"/>
              </a:solidFill>
              <a:latin typeface="Calibri"/>
              <a:cs typeface="Arial"/>
            </a:endParaRPr>
          </a:p>
          <a:p>
            <a:pPr marL="800100" lvl="1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Pre-train/fine-tune LM on task</a:t>
            </a:r>
            <a:r>
              <a:rPr lang="en-US" sz="1800" i="1" spc="-1">
                <a:solidFill>
                  <a:srgbClr val="003056"/>
                </a:solidFill>
                <a:latin typeface="Calibri"/>
                <a:cs typeface="Arial"/>
              </a:rPr>
              <a:t> T</a:t>
            </a: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 in English (</a:t>
            </a:r>
            <a:r>
              <a:rPr lang="en-US" sz="1800" i="1" spc="-1">
                <a:solidFill>
                  <a:srgbClr val="003056"/>
                </a:solidFill>
                <a:latin typeface="Calibri"/>
                <a:cs typeface="Arial"/>
              </a:rPr>
              <a:t>source </a:t>
            </a: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language, lots of data)</a:t>
            </a:r>
            <a:endParaRPr lang="en-US" sz="1600">
              <a:solidFill>
                <a:srgbClr val="000000"/>
              </a:solidFill>
              <a:latin typeface="Calibri"/>
              <a:cs typeface="Arial"/>
            </a:endParaRPr>
          </a:p>
          <a:p>
            <a:pPr marL="800100" lvl="1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Then fine-tune/do inference on </a:t>
            </a:r>
            <a:r>
              <a:rPr lang="en-US" sz="1800" i="1" spc="-1">
                <a:solidFill>
                  <a:srgbClr val="003056"/>
                </a:solidFill>
                <a:latin typeface="Calibri"/>
                <a:cs typeface="Arial"/>
              </a:rPr>
              <a:t>T </a:t>
            </a: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in Javanese (</a:t>
            </a:r>
            <a:r>
              <a:rPr lang="en-US" sz="1800" i="1" spc="-1">
                <a:solidFill>
                  <a:srgbClr val="003056"/>
                </a:solidFill>
                <a:latin typeface="Calibri"/>
                <a:cs typeface="Arial"/>
              </a:rPr>
              <a:t>target language</a:t>
            </a: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, less data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)</a:t>
            </a:r>
            <a:endParaRPr lang="en-US" sz="1600">
              <a:latin typeface="Calibri"/>
            </a:endParaRPr>
          </a:p>
          <a:p>
            <a:pPr marL="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Why would you do that? </a:t>
            </a:r>
          </a:p>
          <a:p>
            <a:pPr marL="800100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Some aspects of the task may be language independent</a:t>
            </a:r>
            <a:endParaRPr lang="en-US" sz="1800" spc="-1" dirty="0">
              <a:solidFill>
                <a:srgbClr val="003056"/>
              </a:solidFill>
              <a:latin typeface="Calibri"/>
              <a:cs typeface="Arial"/>
            </a:endParaRPr>
          </a:p>
          <a:p>
            <a:pPr marL="800100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Training on language with more data may be useful to get language independent aspects of tasks</a:t>
            </a:r>
            <a:endParaRPr lang="en-US" sz="1800">
              <a:solidFill>
                <a:srgbClr val="000000"/>
              </a:solidFill>
              <a:latin typeface="Arial"/>
              <a:cs typeface="Arial"/>
            </a:endParaRPr>
          </a:p>
          <a:p>
            <a:pPr marL="800100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How can we measure if task is indeed transferable?</a:t>
            </a:r>
            <a:endParaRPr lang="en-US" sz="1800" spc="-1" dirty="0">
              <a:solidFill>
                <a:srgbClr val="003056"/>
              </a:solidFill>
              <a:latin typeface="Calibri"/>
              <a:cs typeface="Arial"/>
            </a:endParaRPr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,Sans-Serif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Measure performance on the task!</a:t>
            </a:r>
            <a:endParaRPr lang="en-US" sz="2000" spc="-1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800100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,Sans-Serif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Baselines important, e.g. monolingual setting</a:t>
            </a:r>
            <a:endParaRPr lang="en-US" sz="1800" spc="-1" dirty="0">
              <a:solidFill>
                <a:srgbClr val="003056"/>
              </a:solidFill>
              <a:latin typeface="Calibri"/>
              <a:ea typeface="Calibri"/>
              <a:cs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,Sans-Serif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Success is cross-lingual transfer suggests: </a:t>
            </a:r>
            <a:endParaRPr lang="en-US" sz="2000" spc="-1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360"/>
              </a:spcBef>
              <a:buFont typeface="Arial,Sans-Serif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There are </a:t>
            </a:r>
            <a:r>
              <a:rPr lang="en-US" sz="1800" b="1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aspects of the task </a:t>
            </a:r>
            <a:r>
              <a:rPr lang="en-US" sz="18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that are</a:t>
            </a:r>
            <a:r>
              <a:rPr lang="en-US" sz="1800" b="1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 shared across languages</a:t>
            </a:r>
            <a:endParaRPr lang="en-US" sz="1800" spc="-1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360"/>
              </a:spcBef>
              <a:buFont typeface="Arial,Sans-Serif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Trained models learned these shared/transferable aspects of the task</a:t>
            </a:r>
            <a:endParaRPr lang="en-US" sz="1800" spc="-1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342900">
              <a:lnSpc>
                <a:spcPct val="100000"/>
              </a:lnSpc>
              <a:spcBef>
                <a:spcPts val="360"/>
              </a:spcBef>
              <a:buFont typeface="Arial,Sans-Serif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This success could enable </a:t>
            </a:r>
            <a:r>
              <a:rPr lang="en-US" sz="2000" b="1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democratization of SOTA NLP methods! </a:t>
            </a:r>
            <a:endParaRPr lang="en-US" sz="2000" spc="-1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Font typeface="Arial,Sans-Serif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Thus, cross-lingual transfer is a </a:t>
            </a:r>
            <a:r>
              <a:rPr lang="en-US" sz="1800" b="1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fundamental goal </a:t>
            </a:r>
            <a:r>
              <a:rPr lang="en-US" sz="18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of mNLP</a:t>
            </a:r>
            <a:endParaRPr lang="en-US" sz="1800" spc="-1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endParaRPr lang="en-US" sz="2000" spc="-1" dirty="0">
              <a:solidFill>
                <a:srgbClr val="003056"/>
              </a:solidFill>
              <a:latin typeface="Calibri"/>
              <a:cs typeface="Arial"/>
            </a:endParaRPr>
          </a:p>
          <a:p>
            <a:pPr marL="800100" lvl="1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endParaRPr lang="en-US" sz="1800" spc="-1" dirty="0">
              <a:solidFill>
                <a:srgbClr val="003056"/>
              </a:solidFill>
              <a:latin typeface="Calibri"/>
              <a:cs typeface="Arial"/>
            </a:endParaRP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ABDAA4AA-C3DD-BA2B-BC74-14AAE8E64AEA}"/>
              </a:ext>
            </a:extLst>
          </p:cNvPr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C7497A8-7E1F-45D3-91D1-10848132C468}" type="slidenum"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7236982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de-DE" sz="3000" b="1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Cross-Lingual Transfer in LMs (2)</a:t>
            </a:r>
            <a:endParaRPr lang="de-DE" sz="3000" spc="-1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lang="de-DE" sz="3000" b="1" strike="noStrike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ftr" idx="9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 dirty="0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 dirty="0">
              <a:latin typeface="Times New Roman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903603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,Sans-Serif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More common setting: </a:t>
            </a:r>
          </a:p>
          <a:p>
            <a:pPr marL="800100" lvl="1" indent="-342900">
              <a:lnSpc>
                <a:spcPct val="100000"/>
              </a:lnSpc>
              <a:spcBef>
                <a:spcPts val="360"/>
              </a:spcBef>
              <a:buFont typeface="Arial,Sans-Serif"/>
              <a:buChar char="•"/>
            </a:pPr>
            <a:r>
              <a:rPr lang="en-US" sz="1800" b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First pre-train </a:t>
            </a:r>
            <a:r>
              <a:rPr lang="en-US" sz="1800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LM on English &amp; Javanese (already support more languages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)</a:t>
            </a:r>
          </a:p>
          <a:p>
            <a:pPr marL="800100" lvl="1" indent="-342900">
              <a:lnSpc>
                <a:spcPct val="100000"/>
              </a:lnSpc>
              <a:spcBef>
                <a:spcPts val="360"/>
              </a:spcBef>
              <a:buFont typeface="Arial,Sans-Serif"/>
              <a:buChar char="•"/>
            </a:pPr>
            <a:r>
              <a:rPr lang="en-US" sz="1800" b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Then fine-tune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on some specific task, e.g. sentiment analysis, using data in English (safe to assume lots of data for the task in English)</a:t>
            </a:r>
            <a:endParaRPr lang="en-US" dirty="0">
              <a:solidFill>
                <a:srgbClr val="000000"/>
              </a:solidFill>
              <a:latin typeface="Calibri"/>
              <a:ea typeface="+mn-lt"/>
              <a:cs typeface="+mn-lt"/>
            </a:endParaRPr>
          </a:p>
          <a:p>
            <a:pPr marL="800100" lvl="1" indent="-342900">
              <a:lnSpc>
                <a:spcPct val="100000"/>
              </a:lnSpc>
              <a:spcBef>
                <a:spcPts val="360"/>
              </a:spcBef>
              <a:buFont typeface="Arial,Sans-Serif"/>
              <a:buChar char="•"/>
            </a:pPr>
            <a:r>
              <a:rPr lang="en-US" sz="1800" b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Then do inference 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on same task using data in Javanese (where there is little data in this language for fine-tuning your LM for the task)</a:t>
            </a:r>
            <a:endParaRPr lang="en-US">
              <a:latin typeface="Calibri"/>
            </a:endParaRPr>
          </a:p>
          <a:p>
            <a:pPr marL="342900">
              <a:lnSpc>
                <a:spcPct val="100000"/>
              </a:lnSpc>
              <a:spcBef>
                <a:spcPts val="360"/>
              </a:spcBef>
              <a:buFont typeface="Arial,Sans-Serif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Easier said than done, more details to handle in most cases </a:t>
            </a:r>
          </a:p>
          <a:p>
            <a:pPr marL="800100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E.g. why support more languages during pre-training already?</a:t>
            </a:r>
            <a:endParaRPr lang="en-US" sz="1800" spc="-1" dirty="0">
              <a:solidFill>
                <a:srgbClr val="003056"/>
              </a:solidFill>
              <a:latin typeface="Calibri"/>
              <a:ea typeface="+mn-lt"/>
              <a:cs typeface="+mn-lt"/>
            </a:endParaRPr>
          </a:p>
          <a:p>
            <a:pPr marL="800100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We discuss such details in the next section</a:t>
            </a:r>
            <a:endParaRPr lang="en-US" sz="1800" spc="-1" dirty="0">
              <a:solidFill>
                <a:srgbClr val="003056"/>
              </a:solidFill>
              <a:latin typeface="Calibri"/>
              <a:ea typeface="+mn-lt"/>
              <a:cs typeface="+mn-lt"/>
            </a:endParaRPr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How to study/enable cross-lingual transfer?</a:t>
            </a:r>
            <a:endParaRPr lang="en-US" sz="2000" spc="-1" dirty="0">
              <a:solidFill>
                <a:srgbClr val="003056"/>
              </a:solidFill>
              <a:latin typeface="Calibri"/>
              <a:ea typeface="+mn-lt"/>
              <a:cs typeface="+mn-lt"/>
            </a:endParaRPr>
          </a:p>
          <a:p>
            <a:pPr marL="800100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Normally, by looking into </a:t>
            </a:r>
            <a:r>
              <a:rPr lang="en-US" sz="1800" b="1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shared cross-lingual features</a:t>
            </a:r>
            <a:endParaRPr lang="en-US" sz="1800" spc="-1">
              <a:solidFill>
                <a:srgbClr val="003056"/>
              </a:solidFill>
              <a:latin typeface="Calibri"/>
              <a:ea typeface="+mn-lt"/>
              <a:cs typeface="+mn-lt"/>
            </a:endParaRPr>
          </a:p>
          <a:p>
            <a:pPr marL="800100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I.e. features that are similar across more than one language</a:t>
            </a:r>
          </a:p>
          <a:p>
            <a:pPr marL="800100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Easy way to visualize this: cross-lingual word embeddings (</a:t>
            </a:r>
            <a:r>
              <a:rPr lang="en-US" sz="1800" b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CLWE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)</a:t>
            </a:r>
            <a:endParaRPr lang="en-US"/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C7497A8-7E1F-45D3-91D1-10848132C468}" type="slidenum"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3646994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687520" cy="57697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Embedding Space Alignment (1)</a:t>
            </a:r>
            <a:endParaRPr lang="de-DE" sz="3000" b="1" strike="noStrike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ftr" idx="9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 dirty="0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 dirty="0">
              <a:latin typeface="Times New Roman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903603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Say we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train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static word embeddings 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with skip-gram (</a:t>
            </a:r>
            <a:r>
              <a:rPr lang="en-US" sz="2000" spc="-1" dirty="0">
                <a:solidFill>
                  <a:srgbClr val="003056"/>
                </a:solidFill>
                <a:latin typeface="Calibri"/>
                <a:hlinkClick r:id="rId2"/>
              </a:rPr>
              <a:t>Mikolov et al. 2013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)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in two different languages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: English and Italian</a:t>
            </a:r>
          </a:p>
          <a:p>
            <a:pPr marL="742950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The embedding space may look as shown below (clustered by language)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C7497A8-7E1F-45D3-91D1-10848132C468}" type="slidenum">
              <a:t>15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AD81708-CBDD-501F-3A91-B2A9E49D91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5103" y="2082953"/>
            <a:ext cx="6023278" cy="399160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F38028B-7AE3-3A0B-E6BF-0B211A1FC7D5}"/>
              </a:ext>
            </a:extLst>
          </p:cNvPr>
          <p:cNvSpPr txBox="1"/>
          <p:nvPr/>
        </p:nvSpPr>
        <p:spPr>
          <a:xfrm>
            <a:off x="6298356" y="6051734"/>
            <a:ext cx="129002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hlinkClick r:id="rId4"/>
              </a:rPr>
              <a:t>Image source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658329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build="p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687520" cy="57697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 dirty="0">
                <a:solidFill>
                  <a:srgbClr val="003056"/>
                </a:solidFill>
                <a:latin typeface="Calibri"/>
                <a:ea typeface="+mj-lt"/>
                <a:cs typeface="+mj-lt"/>
              </a:rPr>
              <a:t>Embedding Space Alignment</a:t>
            </a: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 (2)</a:t>
            </a:r>
            <a:endParaRPr lang="en-US" dirty="0">
              <a:latin typeface="Calibri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ftr" idx="9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 dirty="0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 dirty="0">
              <a:latin typeface="Times New Roman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903603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</a:rPr>
              <a:t>We may want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 shared features across languages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, i.e. a bilingual embedding space clustered (often referred to as </a:t>
            </a:r>
            <a:r>
              <a:rPr lang="en-US" sz="2000" i="1" spc="-1" dirty="0">
                <a:solidFill>
                  <a:srgbClr val="003056"/>
                </a:solidFill>
                <a:latin typeface="Calibri"/>
              </a:rPr>
              <a:t>aligned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) by meaning</a:t>
            </a:r>
          </a:p>
          <a:p>
            <a:pPr marL="742950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This requires an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alignment signal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, e.g. word-to-word translations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C7497A8-7E1F-45D3-91D1-10848132C468}" type="slidenum">
              <a:t>16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C9E3E8-4521-86F7-3442-4C7ABC39A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104" y="2097361"/>
            <a:ext cx="6004307" cy="40197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6D95A8-CDE9-4B9D-DE66-BCD9CCFACF9A}"/>
              </a:ext>
            </a:extLst>
          </p:cNvPr>
          <p:cNvSpPr txBox="1"/>
          <p:nvPr/>
        </p:nvSpPr>
        <p:spPr>
          <a:xfrm>
            <a:off x="6298356" y="6051734"/>
            <a:ext cx="129002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hlinkClick r:id="rId3"/>
              </a:rPr>
              <a:t>Image source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4327667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2" dur="500"/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687520" cy="57697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Cross-Lingual Word </a:t>
            </a:r>
            <a:r>
              <a:rPr lang="de-DE" sz="3000" b="1" spc="-1" dirty="0" err="1">
                <a:solidFill>
                  <a:srgbClr val="003056"/>
                </a:solidFill>
                <a:latin typeface="Calibri"/>
              </a:rPr>
              <a:t>Embeddings</a:t>
            </a: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 (1)</a:t>
            </a:r>
            <a:endParaRPr lang="de-DE" sz="3000" b="1" strike="noStrike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ftr" idx="9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 dirty="0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 dirty="0">
              <a:latin typeface="Times New Roman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903603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Example: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 the bilingual skip-gram model by </a:t>
            </a:r>
            <a:r>
              <a:rPr lang="en-US" sz="2000" spc="-1" dirty="0">
                <a:solidFill>
                  <a:srgbClr val="003056"/>
                </a:solidFill>
                <a:latin typeface="Calibri"/>
                <a:hlinkClick r:id="rId2"/>
              </a:rPr>
              <a:t>Luong et al. 2015</a:t>
            </a:r>
          </a:p>
          <a:p>
            <a:pPr marL="742950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Recall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skip-gram: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given center word, predict neighboring words</a:t>
            </a:r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</a:pP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Bilingual skip-gram: 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in addition to </a:t>
            </a:r>
            <a:r>
              <a:rPr lang="en-US" sz="2000" i="1" spc="-1" dirty="0">
                <a:solidFill>
                  <a:srgbClr val="003056"/>
                </a:solidFill>
                <a:latin typeface="Calibri"/>
              </a:rPr>
              <a:t>monolingual 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objective (curved arrows), predict surrounding words in target language (straight arrows)</a:t>
            </a:r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</a:pPr>
            <a:endParaRPr lang="en-US" sz="2000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</a:pPr>
            <a:endParaRPr lang="en-US" sz="2000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</a:pPr>
            <a:endParaRPr lang="en-US" sz="2000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</a:pPr>
            <a:endParaRPr lang="en-US" sz="2000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</a:pPr>
            <a:endParaRPr lang="en-US" sz="2000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</a:pPr>
            <a:endParaRPr lang="en-US" sz="2000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</a:pPr>
            <a:endParaRPr lang="en-US" sz="2000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Given source language </a:t>
            </a:r>
            <a:r>
              <a:rPr lang="en-US" sz="2000" i="1" spc="-1" dirty="0">
                <a:solidFill>
                  <a:srgbClr val="003056"/>
                </a:solidFill>
                <a:latin typeface="Calibri"/>
              </a:rPr>
              <a:t>s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 and target language </a:t>
            </a:r>
            <a:r>
              <a:rPr lang="en-US" sz="2000" i="1" spc="-1" dirty="0">
                <a:solidFill>
                  <a:srgbClr val="003056"/>
                </a:solidFill>
                <a:latin typeface="Calibri"/>
              </a:rPr>
              <a:t>t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,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such a method requires:</a:t>
            </a: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Corpora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C</a:t>
            </a:r>
            <a:r>
              <a:rPr lang="en-US" sz="1800" i="1" spc="-1" baseline="-25000" dirty="0">
                <a:solidFill>
                  <a:srgbClr val="003056"/>
                </a:solidFill>
                <a:latin typeface="Calibri"/>
              </a:rPr>
              <a:t>s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, C</a:t>
            </a:r>
            <a:r>
              <a:rPr lang="en-US" sz="1800" i="1" spc="-1" baseline="-25000" dirty="0">
                <a:solidFill>
                  <a:srgbClr val="003056"/>
                </a:solidFill>
                <a:latin typeface="Calibri"/>
              </a:rPr>
              <a:t>t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,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vocabularies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V</a:t>
            </a:r>
            <a:r>
              <a:rPr lang="en-US" sz="1800" i="1" spc="-1" baseline="-25000" dirty="0">
                <a:solidFill>
                  <a:srgbClr val="003056"/>
                </a:solidFill>
                <a:latin typeface="Calibri"/>
              </a:rPr>
              <a:t>s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, V</a:t>
            </a:r>
            <a:r>
              <a:rPr lang="en-US" sz="1800" i="1" spc="-1" baseline="-25000" dirty="0">
                <a:solidFill>
                  <a:srgbClr val="003056"/>
                </a:solidFill>
                <a:latin typeface="Calibri"/>
              </a:rPr>
              <a:t>t 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and parameters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b="1" i="1" spc="-1" dirty="0">
                <a:solidFill>
                  <a:srgbClr val="003056"/>
                </a:solidFill>
                <a:latin typeface="Calibri"/>
              </a:rPr>
              <a:t>W</a:t>
            </a:r>
            <a:r>
              <a:rPr lang="en-US" sz="1800" i="1" spc="-1" baseline="-25000" dirty="0">
                <a:solidFill>
                  <a:srgbClr val="003056"/>
                </a:solidFill>
                <a:latin typeface="Calibri"/>
              </a:rPr>
              <a:t>1</a:t>
            </a:r>
            <a:r>
              <a:rPr lang="en-US" sz="1800" i="1" spc="-1" baseline="30000" dirty="0">
                <a:solidFill>
                  <a:srgbClr val="003056"/>
                </a:solidFill>
                <a:latin typeface="Calibri"/>
              </a:rPr>
              <a:t>s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, </a:t>
            </a:r>
            <a:r>
              <a:rPr lang="en-US" sz="1800" b="1" i="1" spc="-1" dirty="0">
                <a:solidFill>
                  <a:srgbClr val="003056"/>
                </a:solidFill>
                <a:latin typeface="Calibri"/>
              </a:rPr>
              <a:t>W</a:t>
            </a:r>
            <a:r>
              <a:rPr lang="en-US" sz="1800" i="1" spc="-1" baseline="-25000" dirty="0">
                <a:solidFill>
                  <a:srgbClr val="003056"/>
                </a:solidFill>
                <a:latin typeface="Calibri"/>
              </a:rPr>
              <a:t>2</a:t>
            </a:r>
            <a:r>
              <a:rPr lang="en-US" sz="1800" i="1" spc="-1" baseline="30000" dirty="0">
                <a:solidFill>
                  <a:srgbClr val="003056"/>
                </a:solidFill>
                <a:latin typeface="Calibri"/>
              </a:rPr>
              <a:t>s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, </a:t>
            </a:r>
            <a:r>
              <a:rPr lang="en-US" sz="1800" b="1" i="1" spc="-1" dirty="0">
                <a:solidFill>
                  <a:srgbClr val="003056"/>
                </a:solidFill>
                <a:latin typeface="Calibri"/>
              </a:rPr>
              <a:t>W</a:t>
            </a:r>
            <a:r>
              <a:rPr lang="en-US" sz="1800" i="1" spc="-1" baseline="-25000" dirty="0">
                <a:solidFill>
                  <a:srgbClr val="003056"/>
                </a:solidFill>
                <a:latin typeface="Calibri"/>
              </a:rPr>
              <a:t>1</a:t>
            </a:r>
            <a:r>
              <a:rPr lang="en-US" sz="1800" i="1" spc="-1" baseline="30000" dirty="0">
                <a:solidFill>
                  <a:srgbClr val="003056"/>
                </a:solidFill>
                <a:latin typeface="Calibri"/>
              </a:rPr>
              <a:t>t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, </a:t>
            </a:r>
            <a:r>
              <a:rPr lang="en-US" sz="1800" b="1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W</a:t>
            </a:r>
            <a:r>
              <a:rPr lang="en-US" sz="1800" i="1" spc="-1" baseline="-25000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2</a:t>
            </a:r>
            <a:r>
              <a:rPr lang="en-US" sz="1800" i="1" spc="-1" baseline="30000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t</a:t>
            </a:r>
            <a:endParaRPr lang="en-US" sz="1800" spc="-1" baseline="30000" dirty="0">
              <a:solidFill>
                <a:srgbClr val="003056"/>
              </a:solidFill>
              <a:latin typeface="Calibri"/>
              <a:cs typeface="Arial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Dictionary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D</a:t>
            </a:r>
            <a:r>
              <a:rPr lang="en-US" sz="1800" i="1" spc="-1" baseline="-25000" dirty="0">
                <a:solidFill>
                  <a:srgbClr val="003056"/>
                </a:solidFill>
                <a:latin typeface="Calibri"/>
              </a:rPr>
              <a:t>s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 = {(</a:t>
            </a:r>
            <a:r>
              <a:rPr lang="en-US" sz="1800" i="1" spc="-1" err="1">
                <a:solidFill>
                  <a:srgbClr val="003056"/>
                </a:solidFill>
                <a:latin typeface="Calibri"/>
              </a:rPr>
              <a:t>s</a:t>
            </a:r>
            <a:r>
              <a:rPr lang="en-US" sz="1800" i="1" spc="-1" baseline="-25000" err="1">
                <a:solidFill>
                  <a:srgbClr val="003056"/>
                </a:solidFill>
                <a:latin typeface="Calibri"/>
              </a:rPr>
              <a:t>i</a:t>
            </a:r>
            <a:r>
              <a:rPr lang="en-US" sz="1800" i="1" spc="-1" baseline="30000" err="1">
                <a:solidFill>
                  <a:srgbClr val="003056"/>
                </a:solidFill>
                <a:latin typeface="Calibri"/>
              </a:rPr>
              <a:t>s</a:t>
            </a:r>
            <a:r>
              <a:rPr lang="en-US" sz="1800" i="1" spc="-1" err="1">
                <a:solidFill>
                  <a:srgbClr val="003056"/>
                </a:solidFill>
                <a:latin typeface="Calibri"/>
              </a:rPr>
              <a:t>,s</a:t>
            </a:r>
            <a:r>
              <a:rPr lang="en-US" sz="1800" i="1" spc="-1" baseline="-25000" err="1">
                <a:solidFill>
                  <a:srgbClr val="003056"/>
                </a:solidFill>
                <a:latin typeface="Calibri"/>
              </a:rPr>
              <a:t>i</a:t>
            </a:r>
            <a:r>
              <a:rPr lang="en-US" sz="1800" i="1" spc="-1" baseline="30000" err="1">
                <a:solidFill>
                  <a:srgbClr val="003056"/>
                </a:solidFill>
                <a:latin typeface="Calibri"/>
              </a:rPr>
              <a:t>t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)}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of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sentence translation pairs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 where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s</a:t>
            </a:r>
            <a:r>
              <a:rPr lang="en-US" sz="1800" i="1" spc="-1" baseline="-25000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i</a:t>
            </a:r>
            <a:r>
              <a:rPr lang="en-US" sz="1800" i="1" spc="-1" baseline="30000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s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∈ V</a:t>
            </a:r>
            <a:r>
              <a:rPr lang="en-US" sz="1800" i="1" spc="-1" baseline="-25000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s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, s</a:t>
            </a:r>
            <a:r>
              <a:rPr lang="en-US" sz="1800" i="1" spc="-1" baseline="-25000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i</a:t>
            </a:r>
            <a:r>
              <a:rPr lang="en-US" sz="1800" i="1" spc="-1" baseline="30000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t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 ∈ V</a:t>
            </a:r>
            <a:r>
              <a:rPr lang="en-US" sz="1800" i="1" spc="-1" baseline="-25000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t</a:t>
            </a:r>
            <a:endParaRPr lang="en-US" sz="1800" spc="-1" baseline="-25000">
              <a:solidFill>
                <a:srgbClr val="003056"/>
              </a:solidFill>
              <a:latin typeface="Calibri"/>
              <a:ea typeface="+mn-lt"/>
              <a:cs typeface="+mn-lt"/>
            </a:endParaRPr>
          </a:p>
          <a:p>
            <a:pPr marL="800100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</a:pP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800100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</a:pPr>
            <a:endParaRPr lang="en-US" sz="1800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C7497A8-7E1F-45D3-91D1-10848132C468}" type="slidenum">
              <a:t>17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D64783B-833B-B886-94DF-6617268A82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851" y="2458740"/>
            <a:ext cx="6345784" cy="2272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19464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687520" cy="57697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Cross-Lingual Word </a:t>
            </a:r>
            <a:r>
              <a:rPr lang="de-DE" sz="3000" b="1" spc="-1" dirty="0" err="1">
                <a:solidFill>
                  <a:srgbClr val="003056"/>
                </a:solidFill>
                <a:latin typeface="Calibri"/>
              </a:rPr>
              <a:t>Embeddings</a:t>
            </a: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 (2)</a:t>
            </a:r>
            <a:endParaRPr lang="de-DE" sz="3000" b="1" strike="noStrike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ftr" idx="9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 dirty="0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 dirty="0">
              <a:latin typeface="Times New Roman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903603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Why does this method require </a:t>
            </a:r>
            <a:r>
              <a:rPr lang="en-US" sz="2000" i="1" spc="-1" dirty="0">
                <a:solidFill>
                  <a:srgbClr val="003056"/>
                </a:solidFill>
                <a:latin typeface="Calibri"/>
              </a:rPr>
              <a:t>parallel sentences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?</a:t>
            </a:r>
          </a:p>
          <a:p>
            <a:pPr marL="742950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I.e. why do we require translation?</a:t>
            </a:r>
          </a:p>
          <a:p>
            <a:pPr marL="742950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And why translations of sentences and not just words?</a:t>
            </a:r>
          </a:p>
          <a:p>
            <a:pPr marL="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Parallel sentences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, i.e. translated sentences, is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alignment signal 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to enforce shared features across languages</a:t>
            </a:r>
          </a:p>
          <a:p>
            <a:pPr marL="742950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Task dependent: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for skip-gram objective, which is based on predicting context words given center word, we require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sentences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to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provide suitable context windows during training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(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principle of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distributed semantics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)</a:t>
            </a:r>
          </a:p>
          <a:p>
            <a:pPr marL="742950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Such parallel sentences commonly found in machine translation datasets</a:t>
            </a:r>
          </a:p>
          <a:p>
            <a:pPr marL="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But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how do we use </a:t>
            </a:r>
            <a:r>
              <a:rPr lang="en-US" sz="2000" b="1" i="1" spc="-1" dirty="0">
                <a:solidFill>
                  <a:srgbClr val="003056"/>
                </a:solidFill>
                <a:latin typeface="Calibri"/>
              </a:rPr>
              <a:t>D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 to align 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corresponding words in </a:t>
            </a:r>
            <a:r>
              <a:rPr lang="en-US" sz="2000" b="1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W</a:t>
            </a:r>
            <a:r>
              <a:rPr lang="en-US" sz="2000" i="1" spc="-1" baseline="-25000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i</a:t>
            </a:r>
            <a:r>
              <a:rPr lang="en-US" sz="2000" i="1" spc="-1" baseline="30000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s</a:t>
            </a:r>
            <a:r>
              <a:rPr lang="en-US" sz="20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and </a:t>
            </a:r>
            <a:r>
              <a:rPr lang="en-US" sz="2000" b="1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W</a:t>
            </a:r>
            <a:r>
              <a:rPr lang="en-US" sz="2000" i="1" spc="-1" baseline="-25000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i</a:t>
            </a:r>
            <a:r>
              <a:rPr lang="en-US" sz="2000" i="1" spc="-1" baseline="30000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t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?</a:t>
            </a:r>
          </a:p>
          <a:p>
            <a:pPr marL="742950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We could add a term to the training objective to force model to minimize distance between corresponding vectors for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aligned words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in 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(</a:t>
            </a:r>
            <a:r>
              <a:rPr lang="en-US" sz="1800" i="1" spc="-1" dirty="0" err="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s</a:t>
            </a:r>
            <a:r>
              <a:rPr lang="en-US" sz="1200" i="1" spc="-1" baseline="-25000" dirty="0" err="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i</a:t>
            </a:r>
            <a:r>
              <a:rPr lang="en-US" sz="1200" i="1" spc="-1" baseline="30000" dirty="0" err="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s</a:t>
            </a:r>
            <a:r>
              <a:rPr lang="en-US" sz="1800" i="1" spc="-1" dirty="0" err="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,s</a:t>
            </a:r>
            <a:r>
              <a:rPr lang="en-US" sz="1200" i="1" spc="-1" baseline="-25000" dirty="0" err="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i</a:t>
            </a:r>
            <a:r>
              <a:rPr lang="en-US" sz="1200" i="1" spc="-1" baseline="30000" dirty="0" err="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t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) 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∈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D</a:t>
            </a:r>
            <a:r>
              <a:rPr lang="en-US" sz="1800" i="1" spc="-1" baseline="-25000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s</a:t>
            </a:r>
            <a:endParaRPr lang="en-US" sz="1800" i="1" spc="-1" baseline="-25000">
              <a:solidFill>
                <a:srgbClr val="003056"/>
              </a:solidFill>
              <a:latin typeface="Calibri"/>
              <a:ea typeface="+mn-lt"/>
              <a:cs typeface="+mn-lt"/>
            </a:endParaRPr>
          </a:p>
          <a:p>
            <a:pPr marL="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What did the authors do? </a:t>
            </a:r>
          </a:p>
          <a:p>
            <a:pPr marL="742950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Set </a:t>
            </a:r>
            <a:r>
              <a:rPr lang="en-US" sz="1800" b="1" i="1" spc="-1" dirty="0">
                <a:solidFill>
                  <a:srgbClr val="003056"/>
                </a:solidFill>
                <a:latin typeface="Calibri"/>
              </a:rPr>
              <a:t>w</a:t>
            </a:r>
            <a:r>
              <a:rPr lang="en-US" sz="1800" i="1" spc="-1" baseline="-25000" dirty="0">
                <a:solidFill>
                  <a:srgbClr val="003056"/>
                </a:solidFill>
                <a:latin typeface="Calibri"/>
              </a:rPr>
              <a:t>i</a:t>
            </a:r>
            <a:r>
              <a:rPr lang="en-US" sz="1800" i="1" spc="-1" baseline="30000" dirty="0">
                <a:solidFill>
                  <a:srgbClr val="003056"/>
                </a:solidFill>
                <a:latin typeface="Calibri"/>
              </a:rPr>
              <a:t>s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 = </a:t>
            </a:r>
            <a:r>
              <a:rPr lang="en-US" sz="1800" b="1" i="1" spc="-1" dirty="0" err="1">
                <a:solidFill>
                  <a:srgbClr val="003056"/>
                </a:solidFill>
                <a:latin typeface="Calibri"/>
              </a:rPr>
              <a:t>w</a:t>
            </a:r>
            <a:r>
              <a:rPr lang="en-US" sz="1800" i="1" spc="-1" baseline="-25000" dirty="0" err="1">
                <a:solidFill>
                  <a:srgbClr val="003056"/>
                </a:solidFill>
                <a:latin typeface="Calibri"/>
              </a:rPr>
              <a:t>j</a:t>
            </a:r>
            <a:r>
              <a:rPr lang="en-US" sz="1800" i="1" spc="-1" baseline="30000" dirty="0" err="1">
                <a:solidFill>
                  <a:srgbClr val="003056"/>
                </a:solidFill>
                <a:latin typeface="Calibri"/>
              </a:rPr>
              <a:t>t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for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aligned words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in every example from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D</a:t>
            </a:r>
            <a:r>
              <a:rPr lang="en-US" sz="1800" i="1" spc="-1" baseline="-25000" dirty="0">
                <a:solidFill>
                  <a:srgbClr val="003056"/>
                </a:solidFill>
                <a:latin typeface="Calibri"/>
              </a:rPr>
              <a:t>s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, 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where </a:t>
            </a:r>
            <a:r>
              <a:rPr lang="en-US" sz="1800" b="1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w</a:t>
            </a:r>
            <a:r>
              <a:rPr lang="en-US" sz="1800" i="1" spc="-1" baseline="-25000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i</a:t>
            </a:r>
            <a:r>
              <a:rPr lang="en-US" sz="1800" i="1" spc="-1" baseline="30000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s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, </a:t>
            </a:r>
            <a:r>
              <a:rPr lang="en-US" sz="1800" b="1" i="1" spc="-1" dirty="0" err="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w</a:t>
            </a:r>
            <a:r>
              <a:rPr lang="en-US" sz="1800" i="1" spc="-1" baseline="-25000" dirty="0" err="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j</a:t>
            </a:r>
            <a:r>
              <a:rPr lang="en-US" sz="1800" i="1" spc="-1" baseline="30000" dirty="0" err="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t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are </a:t>
            </a:r>
            <a:r>
              <a:rPr lang="en-US" sz="1800" i="1" spc="-1" dirty="0" err="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i</a:t>
            </a:r>
            <a:r>
              <a:rPr lang="en-US" sz="1800" spc="-1" dirty="0" err="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-th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and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j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-</a:t>
            </a:r>
            <a:r>
              <a:rPr lang="en-US" sz="1800" spc="-1" dirty="0" err="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th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row of </a:t>
            </a:r>
            <a:r>
              <a:rPr lang="en-US" sz="2000" b="1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W</a:t>
            </a:r>
            <a:r>
              <a:rPr lang="en-US" sz="1800" i="1" spc="-1" baseline="-25000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i</a:t>
            </a:r>
            <a:r>
              <a:rPr lang="en-US" sz="1800" i="1" spc="-1" baseline="30000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s</a:t>
            </a:r>
            <a:r>
              <a:rPr lang="en-US" sz="20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and </a:t>
            </a:r>
            <a:r>
              <a:rPr lang="en-US" sz="2000" b="1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W</a:t>
            </a:r>
            <a:r>
              <a:rPr lang="en-US" sz="1800" i="1" spc="-1" baseline="-25000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i</a:t>
            </a:r>
            <a:r>
              <a:rPr lang="en-US" sz="1800" i="1" spc="-1" baseline="30000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t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, resp. (additional word alignment needed)</a:t>
            </a:r>
            <a:endParaRPr lang="en-US" sz="1800" spc="-1" dirty="0">
              <a:solidFill>
                <a:srgbClr val="003056"/>
              </a:solidFill>
              <a:latin typeface="Calibri"/>
              <a:cs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C7497A8-7E1F-45D3-91D1-10848132C468}" type="slidenum"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44387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020895" cy="5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 dirty="0" err="1">
                <a:solidFill>
                  <a:srgbClr val="003056"/>
                </a:solidFill>
                <a:latin typeface="Calibri"/>
              </a:rPr>
              <a:t>Evaluating</a:t>
            </a: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 CLWE</a:t>
            </a:r>
            <a:endParaRPr lang="de-DE" sz="3000" b="1" strike="noStrike" spc="-1" dirty="0" err="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ftr" idx="9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 dirty="0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 dirty="0">
              <a:latin typeface="Times New Roman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903603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Intrinsic evaluation:</a:t>
            </a: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Bilingual lexicon induction (BLI)</a:t>
            </a: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Cross-lingual word similarity (XL-SIM)</a:t>
            </a:r>
          </a:p>
          <a:p>
            <a:pPr marL="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BLI: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 given </a:t>
            </a:r>
            <a:r>
              <a:rPr lang="en-US" sz="2000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(w</a:t>
            </a:r>
            <a:r>
              <a:rPr lang="en-US" sz="2000" i="1" spc="-1" baseline="-25000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i</a:t>
            </a:r>
            <a:r>
              <a:rPr lang="en-US" sz="2000" i="1" spc="-1" baseline="30000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s</a:t>
            </a:r>
            <a:r>
              <a:rPr lang="en-US" sz="2000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,</a:t>
            </a:r>
            <a:r>
              <a:rPr lang="en-US" sz="2000" i="1" spc="-1" baseline="30000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2000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w</a:t>
            </a:r>
            <a:r>
              <a:rPr lang="en-US" sz="2000" i="1" spc="-1" baseline="-25000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i</a:t>
            </a:r>
            <a:r>
              <a:rPr lang="en-US" sz="2000" i="1" spc="-1" baseline="30000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t</a:t>
            </a:r>
            <a:r>
              <a:rPr lang="en-US" sz="2000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) ∈</a:t>
            </a:r>
            <a:r>
              <a:rPr lang="en-US" sz="20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 </a:t>
            </a:r>
            <a:r>
              <a:rPr lang="en-US" sz="2000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D, </a:t>
            </a:r>
            <a:r>
              <a:rPr lang="en-US" sz="20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take </a:t>
            </a:r>
            <a:r>
              <a:rPr lang="en-US" sz="2000" b="1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w</a:t>
            </a:r>
            <a:r>
              <a:rPr lang="en-US" sz="2000" i="1" spc="-1" baseline="-25000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i</a:t>
            </a:r>
            <a:r>
              <a:rPr lang="en-US" sz="2000" i="1" spc="-1" baseline="30000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s</a:t>
            </a:r>
            <a:r>
              <a:rPr lang="en-US" sz="20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as query and rank all rows from </a:t>
            </a:r>
            <a:r>
              <a:rPr lang="en-US" sz="2000" b="1" i="1" spc="-1" err="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W</a:t>
            </a:r>
            <a:r>
              <a:rPr lang="en-US" sz="2000" i="1" spc="-1" baseline="30000" err="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t</a:t>
            </a:r>
            <a:r>
              <a:rPr lang="en-US" sz="20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based on similarity to </a:t>
            </a:r>
            <a:r>
              <a:rPr lang="en-US" sz="2000" b="1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w</a:t>
            </a:r>
            <a:r>
              <a:rPr lang="en-US" sz="2000" i="1" spc="-1" baseline="-25000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i</a:t>
            </a:r>
            <a:r>
              <a:rPr lang="en-US" sz="2000" i="1" spc="-1" baseline="30000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s</a:t>
            </a:r>
            <a:r>
              <a:rPr lang="en-US" sz="20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, then check rank </a:t>
            </a:r>
            <a:r>
              <a:rPr lang="en-US" sz="2000" i="1" spc="-1" err="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r</a:t>
            </a:r>
            <a:r>
              <a:rPr lang="en-US" sz="2000" i="1" spc="-1" baseline="-25000" err="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i</a:t>
            </a:r>
            <a:r>
              <a:rPr lang="en-US" sz="20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of correct answer </a:t>
            </a:r>
            <a:r>
              <a:rPr lang="en-US" sz="2000" b="1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w</a:t>
            </a:r>
            <a:r>
              <a:rPr lang="en-US" sz="2000" i="1" spc="-1" baseline="-25000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i</a:t>
            </a:r>
            <a:r>
              <a:rPr lang="en-US" sz="2000" i="1" spc="-1" baseline="30000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t</a:t>
            </a:r>
          </a:p>
          <a:p>
            <a:pPr marL="742950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We compute metrics based on </a:t>
            </a:r>
            <a:r>
              <a:rPr lang="en-US" sz="1800" i="1" spc="-1" dirty="0" err="1">
                <a:solidFill>
                  <a:srgbClr val="003056"/>
                </a:solidFill>
                <a:latin typeface="Calibri"/>
              </a:rPr>
              <a:t>r</a:t>
            </a:r>
            <a:r>
              <a:rPr lang="en-US" sz="1800" i="1" spc="-1" baseline="-25000" dirty="0" err="1">
                <a:solidFill>
                  <a:srgbClr val="003056"/>
                </a:solidFill>
                <a:latin typeface="Calibri"/>
              </a:rPr>
              <a:t>i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averaged over all </a:t>
            </a:r>
            <a:r>
              <a:rPr lang="en-US" sz="1800" i="1" spc="-1" dirty="0" err="1">
                <a:solidFill>
                  <a:srgbClr val="003056"/>
                </a:solidFill>
                <a:latin typeface="Calibri"/>
              </a:rPr>
              <a:t>w</a:t>
            </a:r>
            <a:r>
              <a:rPr lang="en-US" sz="1800" i="1" spc="-1" baseline="-25000" dirty="0" err="1">
                <a:solidFill>
                  <a:srgbClr val="003056"/>
                </a:solidFill>
                <a:latin typeface="Calibri"/>
              </a:rPr>
              <a:t>i</a:t>
            </a:r>
            <a:endParaRPr lang="en-US" sz="1800" i="1" spc="-1" baseline="-25000" dirty="0">
              <a:solidFill>
                <a:srgbClr val="003056"/>
              </a:solidFill>
              <a:latin typeface="Calibri"/>
            </a:endParaRPr>
          </a:p>
          <a:p>
            <a:pPr marL="742950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E.g. precision@1 (P@1): percentage of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k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pairs where </a:t>
            </a:r>
            <a:r>
              <a:rPr lang="en-US" sz="1800" i="1" spc="-1" dirty="0" err="1">
                <a:solidFill>
                  <a:srgbClr val="003056"/>
                </a:solidFill>
                <a:latin typeface="Calibri"/>
              </a:rPr>
              <a:t>r</a:t>
            </a:r>
            <a:r>
              <a:rPr lang="en-US" sz="1800" i="1" spc="-1" baseline="-25000" dirty="0" err="1">
                <a:solidFill>
                  <a:srgbClr val="003056"/>
                </a:solidFill>
                <a:latin typeface="Calibri"/>
              </a:rPr>
              <a:t>i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 = 1</a:t>
            </a:r>
          </a:p>
          <a:p>
            <a:pPr marL="742950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Mean reciprocal rank (MRR): average of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1/</a:t>
            </a:r>
            <a:r>
              <a:rPr lang="en-US" sz="1800" i="1" spc="-1" dirty="0" err="1">
                <a:solidFill>
                  <a:srgbClr val="003056"/>
                </a:solidFill>
                <a:latin typeface="Calibri"/>
              </a:rPr>
              <a:t>r</a:t>
            </a:r>
            <a:r>
              <a:rPr lang="en-US" sz="1800" i="1" spc="-1" baseline="-25000" dirty="0" err="1">
                <a:solidFill>
                  <a:srgbClr val="003056"/>
                </a:solidFill>
                <a:latin typeface="Calibri"/>
              </a:rPr>
              <a:t>i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across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k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pairs</a:t>
            </a:r>
          </a:p>
          <a:p>
            <a:pPr marL="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200" b="1" spc="-1" dirty="0">
                <a:solidFill>
                  <a:srgbClr val="003056"/>
                </a:solidFill>
                <a:latin typeface="Calibri"/>
              </a:rPr>
              <a:t>XL-SIM: </a:t>
            </a:r>
            <a:r>
              <a:rPr lang="en-US" sz="2200" spc="-1" dirty="0">
                <a:solidFill>
                  <a:srgbClr val="003056"/>
                </a:solidFill>
                <a:latin typeface="Calibri"/>
              </a:rPr>
              <a:t>given</a:t>
            </a:r>
            <a:r>
              <a:rPr lang="en-US" sz="2200" b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2000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(w</a:t>
            </a:r>
            <a:r>
              <a:rPr lang="en-US" sz="1800" i="1" spc="-1" baseline="-25000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i</a:t>
            </a:r>
            <a:r>
              <a:rPr lang="en-US" sz="1800" i="1" spc="-1" baseline="30000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s</a:t>
            </a:r>
            <a:r>
              <a:rPr lang="en-US" sz="2000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,</a:t>
            </a:r>
            <a:r>
              <a:rPr lang="en-US" sz="1300" i="1" spc="-1" baseline="30000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2000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w</a:t>
            </a:r>
            <a:r>
              <a:rPr lang="en-US" sz="1800" i="1" spc="-1" baseline="-25000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i</a:t>
            </a:r>
            <a:r>
              <a:rPr lang="en-US" sz="1800" i="1" spc="-1" baseline="30000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t</a:t>
            </a:r>
            <a:r>
              <a:rPr lang="en-US" sz="2000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) ∈</a:t>
            </a:r>
            <a:r>
              <a:rPr lang="en-US" sz="20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 </a:t>
            </a:r>
            <a:r>
              <a:rPr lang="en-US" sz="2000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D</a:t>
            </a:r>
            <a:r>
              <a:rPr lang="en-US" sz="20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, compare similarities of corresponding vectors with semantic similarity </a:t>
            </a:r>
            <a:r>
              <a:rPr lang="en-US" sz="2000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scores</a:t>
            </a:r>
            <a:r>
              <a:rPr lang="en-US" sz="20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given by human annotators</a:t>
            </a:r>
            <a:endParaRPr lang="en-US" sz="2200" spc="-1" dirty="0">
              <a:solidFill>
                <a:srgbClr val="003056"/>
              </a:solidFill>
              <a:latin typeface="Calibri"/>
            </a:endParaRPr>
          </a:p>
          <a:p>
            <a:pPr marL="742950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Subjective task, requires averaged scores across multiple annotators</a:t>
            </a:r>
          </a:p>
          <a:p>
            <a:pPr marL="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 dirty="0">
                <a:solidFill>
                  <a:srgbClr val="003056"/>
                </a:solidFill>
                <a:latin typeface="Calibri"/>
                <a:cs typeface="Arial"/>
              </a:rPr>
              <a:t>Extrinsic evaluation: </a:t>
            </a: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use CLWE on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  <a:cs typeface="Arial"/>
              </a:rPr>
              <a:t>downstream cross-lingual tasks</a:t>
            </a:r>
          </a:p>
          <a:p>
            <a:pPr marL="742950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  <a:hlinkClick r:id="rId2"/>
              </a:rPr>
              <a:t>Zou et al. 2013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 used CLWE as features in phrase-based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  <a:cs typeface="Arial"/>
              </a:rPr>
              <a:t>machine translation</a:t>
            </a:r>
          </a:p>
          <a:p>
            <a:pPr marL="742950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 dirty="0">
                <a:solidFill>
                  <a:srgbClr val="003056"/>
                </a:solidFill>
                <a:latin typeface="Calibri"/>
                <a:cs typeface="Arial"/>
                <a:hlinkClick r:id="rId3"/>
              </a:rPr>
              <a:t>Entity linking</a:t>
            </a:r>
            <a:r>
              <a:rPr lang="en-US" sz="1800" b="1" spc="-1">
                <a:solidFill>
                  <a:srgbClr val="003056"/>
                </a:solidFill>
                <a:latin typeface="Calibri"/>
                <a:cs typeface="Arial"/>
              </a:rPr>
              <a:t>: </a:t>
            </a: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match </a:t>
            </a:r>
            <a:r>
              <a:rPr lang="en-US" sz="1800" i="1" spc="-1">
                <a:solidFill>
                  <a:srgbClr val="003056"/>
                </a:solidFill>
                <a:latin typeface="Calibri"/>
                <a:cs typeface="Arial"/>
              </a:rPr>
              <a:t>mention</a:t>
            </a: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 in one language to </a:t>
            </a:r>
            <a:r>
              <a:rPr lang="en-US" sz="1800" i="1" spc="-1">
                <a:solidFill>
                  <a:srgbClr val="003056"/>
                </a:solidFill>
                <a:latin typeface="Calibri"/>
                <a:cs typeface="Arial"/>
              </a:rPr>
              <a:t>entity </a:t>
            </a: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in another language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C7497A8-7E1F-45D3-91D1-10848132C468}" type="slidenum"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2924005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Most Spoken </a:t>
            </a:r>
            <a:r>
              <a:rPr lang="de-DE" sz="3000" b="1" spc="-1" dirty="0" err="1">
                <a:solidFill>
                  <a:srgbClr val="003056"/>
                </a:solidFill>
                <a:latin typeface="Calibri"/>
              </a:rPr>
              <a:t>Languages</a:t>
            </a: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 (1)</a:t>
            </a:r>
            <a:endParaRPr lang="de-DE" sz="3000" b="0" strike="noStrike" spc="-1" dirty="0" err="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ftr" idx="9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 dirty="0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 dirty="0">
              <a:latin typeface="Times New Roman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903603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What are the most spoken languages in the world?</a:t>
            </a:r>
          </a:p>
          <a:p>
            <a:pPr marL="742950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According to 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  <a:hlinkClick r:id="rId2"/>
              </a:rPr>
              <a:t>Ethnologue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, this is the distribution for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native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 speakers</a:t>
            </a:r>
          </a:p>
          <a:p>
            <a:pPr marL="742950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endParaRPr lang="en-US" sz="1800" spc="-1" dirty="0">
              <a:solidFill>
                <a:srgbClr val="003056"/>
              </a:solidFill>
              <a:latin typeface="Calibri"/>
              <a:ea typeface="Calibri"/>
              <a:cs typeface="Calibri"/>
            </a:endParaRPr>
          </a:p>
          <a:p>
            <a:pPr marL="742950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endParaRPr lang="en-US" sz="1800" spc="-1" dirty="0">
              <a:solidFill>
                <a:srgbClr val="003056"/>
              </a:solidFill>
              <a:latin typeface="Calibri"/>
              <a:ea typeface="Calibri"/>
              <a:cs typeface="Calibri"/>
            </a:endParaRPr>
          </a:p>
          <a:p>
            <a:pPr marL="742950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endParaRPr lang="en-US" sz="1800" spc="-1" dirty="0">
              <a:solidFill>
                <a:srgbClr val="003056"/>
              </a:solidFill>
              <a:latin typeface="Calibri"/>
              <a:ea typeface="Calibri"/>
              <a:cs typeface="Calibri"/>
            </a:endParaRPr>
          </a:p>
          <a:p>
            <a:pPr marL="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endParaRPr lang="en-US" sz="2200" spc="-1" dirty="0">
              <a:solidFill>
                <a:srgbClr val="003056"/>
              </a:solidFill>
              <a:latin typeface="Calibri"/>
              <a:ea typeface="Calibri"/>
              <a:cs typeface="Calibri"/>
            </a:endParaRPr>
          </a:p>
          <a:p>
            <a:pPr marL="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endParaRPr lang="en-US" sz="2200" spc="-1" dirty="0">
              <a:solidFill>
                <a:srgbClr val="003056"/>
              </a:solidFill>
              <a:latin typeface="Calibri"/>
              <a:ea typeface="Calibri"/>
              <a:cs typeface="Calibri"/>
            </a:endParaRPr>
          </a:p>
          <a:p>
            <a:pPr marL="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endParaRPr lang="en-US" sz="2200" spc="-1" dirty="0">
              <a:solidFill>
                <a:srgbClr val="003056"/>
              </a:solidFill>
              <a:latin typeface="Calibri"/>
              <a:ea typeface="Calibri"/>
              <a:cs typeface="Calibri"/>
            </a:endParaRPr>
          </a:p>
          <a:p>
            <a:pPr marL="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endParaRPr lang="en-US" sz="2200" spc="-1" dirty="0">
              <a:solidFill>
                <a:srgbClr val="003056"/>
              </a:solidFill>
              <a:latin typeface="Calibri"/>
              <a:ea typeface="Calibri"/>
              <a:cs typeface="Calibri"/>
            </a:endParaRPr>
          </a:p>
          <a:p>
            <a:pPr marL="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endParaRPr lang="en-US" sz="2200" spc="-1" dirty="0">
              <a:solidFill>
                <a:srgbClr val="003056"/>
              </a:solidFill>
              <a:latin typeface="Calibri"/>
              <a:ea typeface="Calibri"/>
              <a:cs typeface="Calibri"/>
            </a:endParaRPr>
          </a:p>
          <a:p>
            <a:pPr marL="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endParaRPr lang="en-US" sz="2200" spc="-1" dirty="0">
              <a:solidFill>
                <a:srgbClr val="003056"/>
              </a:solidFill>
              <a:latin typeface="Calibri"/>
              <a:ea typeface="Calibri"/>
              <a:cs typeface="Calibri"/>
            </a:endParaRPr>
          </a:p>
          <a:p>
            <a:pPr marL="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endParaRPr lang="en-US" sz="2200" spc="-1" dirty="0">
              <a:solidFill>
                <a:srgbClr val="003056"/>
              </a:solidFill>
              <a:latin typeface="Calibri"/>
              <a:ea typeface="Calibri"/>
              <a:cs typeface="Calibri"/>
            </a:endParaRPr>
          </a:p>
          <a:p>
            <a:pPr marL="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The top 10 languages cover 3 billion people (37.5% of the world)</a:t>
            </a:r>
            <a:endParaRPr lang="en-US" sz="2200" spc="-1" dirty="0">
              <a:solidFill>
                <a:srgbClr val="003056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C7497A8-7E1F-45D3-91D1-10848132C468}" type="slidenum">
              <a:t>2</a:t>
            </a:fld>
            <a:endParaRPr/>
          </a:p>
        </p:txBody>
      </p:sp>
      <p:pic>
        <p:nvPicPr>
          <p:cNvPr id="4" name="Picture 3" descr="A screenshot of a screen shot&#10;&#10;Description automatically generated">
            <a:extLst>
              <a:ext uri="{FF2B5EF4-FFF2-40B4-BE49-F238E27FC236}">
                <a16:creationId xmlns:a16="http://schemas.microsoft.com/office/drawing/2014/main" id="{3E4BF857-653A-30ED-374C-BA3E3DCAB4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734" y="1871206"/>
            <a:ext cx="6194016" cy="34475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3C1546-E861-58AB-52F9-BB33BE414C31}"/>
              </a:ext>
            </a:extLst>
          </p:cNvPr>
          <p:cNvSpPr txBox="1"/>
          <p:nvPr/>
        </p:nvSpPr>
        <p:spPr>
          <a:xfrm>
            <a:off x="7673750" y="5017817"/>
            <a:ext cx="117619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latin typeface="Calibri"/>
                <a:hlinkClick r:id="rId4"/>
              </a:rPr>
              <a:t>Image source</a:t>
            </a:r>
            <a:endParaRPr lang="en-US" sz="1400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5439979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build="p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74488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 dirty="0" err="1">
                <a:solidFill>
                  <a:srgbClr val="003056"/>
                </a:solidFill>
                <a:latin typeface="Calibri"/>
              </a:rPr>
              <a:t>Beyond</a:t>
            </a: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 CLWE</a:t>
            </a:r>
            <a:endParaRPr lang="de-DE" sz="3000" b="1" strike="noStrike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ftr" idx="31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67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Static representations 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of words seldom used today</a:t>
            </a:r>
          </a:p>
          <a:p>
            <a:pPr marL="800100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Instead, NLP relies almost exclusively on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contextualized representations</a:t>
            </a:r>
          </a:p>
          <a:p>
            <a:pPr marL="800100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Typically, these representations are provided by transformer-based language models (LMs)</a:t>
            </a:r>
          </a:p>
          <a:p>
            <a:pPr marL="800100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Even if multilingual, static representations are still limited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Nevertheless, the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following concepts 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are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still relevant in </a:t>
            </a:r>
            <a:r>
              <a:rPr lang="en-US" sz="2000" b="1" spc="-1" dirty="0" err="1">
                <a:solidFill>
                  <a:srgbClr val="003056"/>
                </a:solidFill>
                <a:latin typeface="Calibri"/>
              </a:rPr>
              <a:t>mNLP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:</a:t>
            </a:r>
          </a:p>
          <a:p>
            <a:pPr marL="800100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Cross-lingual transfer</a:t>
            </a:r>
          </a:p>
          <a:p>
            <a:pPr marL="800100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Alignment of representation space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In the next section:</a:t>
            </a:r>
          </a:p>
          <a:p>
            <a:pPr marL="800100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Cross-lingual transfer using transformer-based models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200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B375770-8B97-4210-92C0-B7AB3E1F40BE}" type="slidenum"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5033021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ftr" idx="12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67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 algn="ctr">
              <a:lnSpc>
                <a:spcPct val="100000"/>
              </a:lnSpc>
              <a:spcBef>
                <a:spcPts val="720"/>
              </a:spcBef>
              <a:buNone/>
              <a:tabLst>
                <a:tab pos="0" algn="l"/>
              </a:tabLst>
            </a:pPr>
            <a:r>
              <a:rPr lang="en-US" sz="3600" b="1" spc="-1" dirty="0">
                <a:solidFill>
                  <a:srgbClr val="003056"/>
                </a:solidFill>
                <a:latin typeface="Calibri"/>
              </a:rPr>
              <a:t>Multilingual Transformers</a:t>
            </a:r>
            <a:endParaRPr lang="en-US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F2B43E7-B823-4A23-841C-33749B8E44AD}" type="slidenum"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82771055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152754" cy="57697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Multilingual BERT</a:t>
            </a:r>
            <a:endParaRPr lang="de-DE" sz="3000" b="1" strike="noStrike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ftr" idx="31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67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What could cross-lingual transfer look like with transformer-based LMs?</a:t>
            </a:r>
          </a:p>
          <a:p>
            <a:pPr marL="800100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Any ideas?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  <a:hlinkClick r:id="rId2"/>
              </a:rPr>
              <a:t>Pires et al. 2019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 developed multilingual BERT to explore this question</a:t>
            </a:r>
          </a:p>
          <a:p>
            <a:pPr marL="800100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They framed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cross-lingual transfer with BERT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as follows</a:t>
            </a:r>
          </a:p>
          <a:p>
            <a:pPr marL="1371600" lvl="2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AutoNum type="arabicPeriod"/>
            </a:pPr>
            <a:r>
              <a:rPr lang="en-US" sz="1600" spc="-1" dirty="0">
                <a:solidFill>
                  <a:srgbClr val="003056"/>
                </a:solidFill>
                <a:latin typeface="Calibri"/>
              </a:rPr>
              <a:t>Pre-train BERT on corpus of concatenation of text (Wikipedia) in multiple different languages (let's call it </a:t>
            </a:r>
            <a:r>
              <a:rPr lang="en-US" sz="1600" b="1" spc="-1" dirty="0" err="1">
                <a:solidFill>
                  <a:srgbClr val="003056"/>
                </a:solidFill>
                <a:latin typeface="Calibri"/>
              </a:rPr>
              <a:t>mBERT</a:t>
            </a:r>
            <a:r>
              <a:rPr lang="en-US" sz="1600" spc="-1" dirty="0">
                <a:solidFill>
                  <a:srgbClr val="003056"/>
                </a:solidFill>
                <a:latin typeface="Calibri"/>
              </a:rPr>
              <a:t>)</a:t>
            </a:r>
          </a:p>
          <a:p>
            <a:pPr marL="1371600" lvl="2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AutoNum type="arabicPeriod"/>
            </a:pPr>
            <a:r>
              <a:rPr lang="en-US" sz="1600" spc="-1" dirty="0">
                <a:solidFill>
                  <a:srgbClr val="003056"/>
                </a:solidFill>
                <a:latin typeface="Calibri"/>
              </a:rPr>
              <a:t>Fine-tune </a:t>
            </a:r>
            <a:r>
              <a:rPr lang="en-US" sz="1600" spc="-1" dirty="0" err="1">
                <a:solidFill>
                  <a:srgbClr val="003056"/>
                </a:solidFill>
                <a:latin typeface="Calibri"/>
              </a:rPr>
              <a:t>mBERT</a:t>
            </a:r>
            <a:r>
              <a:rPr lang="en-US" sz="1600" spc="-1" dirty="0">
                <a:solidFill>
                  <a:srgbClr val="003056"/>
                </a:solidFill>
                <a:latin typeface="Calibri"/>
              </a:rPr>
              <a:t> on some task using language </a:t>
            </a:r>
            <a:r>
              <a:rPr lang="en-US" sz="1600" i="1" spc="-1" dirty="0">
                <a:solidFill>
                  <a:srgbClr val="003056"/>
                </a:solidFill>
                <a:latin typeface="Calibri"/>
              </a:rPr>
              <a:t>s </a:t>
            </a:r>
            <a:r>
              <a:rPr lang="en-US" sz="1600" spc="-1" dirty="0">
                <a:solidFill>
                  <a:srgbClr val="003056"/>
                </a:solidFill>
                <a:latin typeface="Calibri"/>
              </a:rPr>
              <a:t>(seen in pre-training)</a:t>
            </a:r>
          </a:p>
          <a:p>
            <a:pPr marL="1371600" lvl="2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AutoNum type="arabicPeriod"/>
            </a:pPr>
            <a:r>
              <a:rPr lang="en-US" sz="1600" spc="-1" dirty="0">
                <a:solidFill>
                  <a:srgbClr val="003056"/>
                </a:solidFill>
                <a:latin typeface="Calibri"/>
              </a:rPr>
              <a:t>Evaluate </a:t>
            </a:r>
            <a:r>
              <a:rPr lang="en-US" sz="1600" spc="-1" dirty="0" err="1">
                <a:solidFill>
                  <a:srgbClr val="003056"/>
                </a:solidFill>
                <a:latin typeface="Calibri"/>
              </a:rPr>
              <a:t>mBERT</a:t>
            </a:r>
            <a:r>
              <a:rPr lang="en-US" sz="1600" spc="-1" dirty="0">
                <a:solidFill>
                  <a:srgbClr val="003056"/>
                </a:solidFill>
                <a:latin typeface="Calibri"/>
              </a:rPr>
              <a:t> on same task using different language </a:t>
            </a:r>
            <a:r>
              <a:rPr lang="en-US" sz="1600" i="1" spc="-1" dirty="0">
                <a:solidFill>
                  <a:srgbClr val="003056"/>
                </a:solidFill>
                <a:latin typeface="Calibri"/>
              </a:rPr>
              <a:t>t </a:t>
            </a:r>
            <a:r>
              <a:rPr lang="en-US" sz="1600" spc="-1" dirty="0">
                <a:solidFill>
                  <a:srgbClr val="003056"/>
                </a:solidFill>
                <a:latin typeface="Calibri"/>
              </a:rPr>
              <a:t>(seen in pre-training)</a:t>
            </a:r>
          </a:p>
          <a:p>
            <a:pPr marL="9144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They called this </a:t>
            </a:r>
            <a:r>
              <a:rPr lang="en-US" sz="1800" b="1" i="1" spc="-1" dirty="0">
                <a:solidFill>
                  <a:srgbClr val="003056"/>
                </a:solidFill>
                <a:latin typeface="Calibri"/>
              </a:rPr>
              <a:t>zero-shot cross-lingual transfer</a:t>
            </a:r>
          </a:p>
          <a:p>
            <a:pPr marL="9144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Note: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no cross-lingual supervision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, e.g. parallel sentences</a:t>
            </a:r>
          </a:p>
          <a:p>
            <a:pPr marL="4572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If successful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, it would mean the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model learns the task beyond its representation in some language</a:t>
            </a:r>
          </a:p>
          <a:p>
            <a:pPr marL="9144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"Learns the task", some aspects of it at least</a:t>
            </a:r>
          </a:p>
          <a:p>
            <a:pPr marL="9144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endParaRPr lang="en-US" sz="1800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B375770-8B97-4210-92C0-B7AB3E1F40BE}" type="slidenum"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4168567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152754" cy="57697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Training Multilingual LMs</a:t>
            </a:r>
            <a:endParaRPr lang="de-DE" sz="3000" b="1" strike="noStrike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ftr" idx="31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/>
          </p:nvPr>
        </p:nvSpPr>
        <p:spPr>
          <a:xfrm>
            <a:off x="684000" y="1133515"/>
            <a:ext cx="7775640" cy="467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Training data was highly unbalanced in </a:t>
            </a:r>
            <a:r>
              <a:rPr lang="en-US" sz="2000" spc="-1" dirty="0" err="1">
                <a:solidFill>
                  <a:srgbClr val="003056"/>
                </a:solidFill>
                <a:latin typeface="Calibri"/>
              </a:rPr>
              <a:t>mBERT</a:t>
            </a:r>
            <a:endParaRPr lang="en-US" sz="2000" spc="-1">
              <a:solidFill>
                <a:srgbClr val="003056"/>
              </a:solidFill>
              <a:latin typeface="Calibri"/>
            </a:endParaRP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This has important implications on performance</a:t>
            </a:r>
            <a:endParaRPr lang="en-US" sz="1600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Training corpus: 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concatenation of Wikipedia in 104 different languages</a:t>
            </a: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But size of Wikipedia is different in different languages</a:t>
            </a:r>
            <a:endParaRPr lang="en-US" sz="1600" spc="-1" dirty="0">
              <a:solidFill>
                <a:srgbClr val="003056"/>
              </a:solidFill>
              <a:latin typeface="Calibri"/>
            </a:endParaRP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Number of articles in English: </a:t>
            </a:r>
            <a:r>
              <a:rPr lang="en-US" sz="1800" spc="-1" dirty="0">
                <a:solidFill>
                  <a:srgbClr val="003056"/>
                </a:solidFill>
                <a:latin typeface="Calibri"/>
                <a:hlinkClick r:id="rId2"/>
              </a:rPr>
              <a:t>about 6.8M articles</a:t>
            </a: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Number of articles in Vietnamese: </a:t>
            </a:r>
            <a:r>
              <a:rPr lang="en-US" sz="1800" spc="-1" dirty="0">
                <a:solidFill>
                  <a:srgbClr val="003056"/>
                </a:solidFill>
                <a:latin typeface="Calibri"/>
                <a:hlinkClick r:id="rId3"/>
              </a:rPr>
              <a:t>about 1.3M articles</a:t>
            </a: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Number of articles in Javanese: </a:t>
            </a:r>
            <a:r>
              <a:rPr lang="en-US" sz="1800" spc="-1" dirty="0">
                <a:solidFill>
                  <a:srgbClr val="003056"/>
                </a:solidFill>
                <a:latin typeface="Calibri"/>
                <a:hlinkClick r:id="rId4"/>
              </a:rPr>
              <a:t>about 73000 articles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Impact on performance 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is predictable</a:t>
            </a: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Performance on more common languages is better. Why?</a:t>
            </a: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Transformer has more data to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learn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from</a:t>
            </a: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Learn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= adjust its 100M parameters so it generalizes instead of overfitting</a:t>
            </a:r>
            <a:endParaRPr lang="en-US"/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In addition,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low-resource languages typically require more data given same number of parameters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Why?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Hint: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the model uses a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single shared </a:t>
            </a:r>
            <a:r>
              <a:rPr lang="en-US" sz="1800" b="1" spc="-1" err="1">
                <a:solidFill>
                  <a:srgbClr val="003056"/>
                </a:solidFill>
                <a:latin typeface="Calibri"/>
              </a:rPr>
              <a:t>subword</a:t>
            </a: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 vocabulary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for all languages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B375770-8B97-4210-92C0-B7AB3E1F40BE}" type="slidenum"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8101058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152754" cy="57697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 dirty="0" err="1">
                <a:solidFill>
                  <a:srgbClr val="003056"/>
                </a:solidFill>
                <a:latin typeface="Calibri"/>
              </a:rPr>
              <a:t>Tokenization</a:t>
            </a: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 in Multilingual LMs (1)</a:t>
            </a:r>
            <a:endParaRPr lang="de-DE" sz="3000" b="1" strike="noStrike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ftr" idx="31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/>
          </p:nvPr>
        </p:nvSpPr>
        <p:spPr>
          <a:xfrm>
            <a:off x="684000" y="1133515"/>
            <a:ext cx="7775640" cy="467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What impact does unbalanced data across languages have on tokenization?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 err="1">
                <a:solidFill>
                  <a:srgbClr val="003056"/>
                </a:solidFill>
                <a:latin typeface="Calibri"/>
              </a:rPr>
              <a:t>mBERT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used </a:t>
            </a:r>
            <a:r>
              <a:rPr lang="en-US" sz="1800" spc="-1" dirty="0">
                <a:solidFill>
                  <a:srgbClr val="003056"/>
                </a:solidFill>
                <a:latin typeface="Calibri"/>
                <a:hlinkClick r:id="rId2"/>
              </a:rPr>
              <a:t>WordPiece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(mentioned in tokenization lecture)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Recall </a:t>
            </a:r>
            <a:r>
              <a:rPr lang="en-US" sz="1800" b="1" spc="-1" dirty="0" err="1">
                <a:solidFill>
                  <a:srgbClr val="003056"/>
                </a:solidFill>
                <a:latin typeface="Calibri"/>
              </a:rPr>
              <a:t>WordPiece</a:t>
            </a: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: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similar to BPE (covered in detail in tokenization lecture)</a:t>
            </a:r>
          </a:p>
          <a:p>
            <a:pPr marL="1257300" lvl="2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AutoNum type="arabicPeriod"/>
            </a:pPr>
            <a:r>
              <a:rPr lang="en-US" sz="1600" spc="-1" dirty="0">
                <a:solidFill>
                  <a:srgbClr val="003056"/>
                </a:solidFill>
                <a:latin typeface="Calibri"/>
              </a:rPr>
              <a:t>Start with vocabulary </a:t>
            </a:r>
            <a:r>
              <a:rPr lang="en-US" sz="1600" i="1" spc="-1" dirty="0">
                <a:solidFill>
                  <a:srgbClr val="003056"/>
                </a:solidFill>
                <a:latin typeface="Calibri"/>
              </a:rPr>
              <a:t>V</a:t>
            </a:r>
            <a:r>
              <a:rPr lang="en-US" sz="1600" spc="-1" dirty="0">
                <a:solidFill>
                  <a:srgbClr val="003056"/>
                </a:solidFill>
                <a:latin typeface="Calibri"/>
              </a:rPr>
              <a:t> made of characters</a:t>
            </a:r>
          </a:p>
          <a:p>
            <a:pPr marL="1257300" lvl="2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AutoNum type="arabicPeriod"/>
            </a:pPr>
            <a:r>
              <a:rPr lang="en-US" sz="1600" spc="-1" dirty="0">
                <a:solidFill>
                  <a:srgbClr val="003056"/>
                </a:solidFill>
                <a:latin typeface="Calibri"/>
              </a:rPr>
              <a:t>Merge pairs of tokens that increase data likelihood of n-gram LM</a:t>
            </a:r>
          </a:p>
          <a:p>
            <a:pPr marL="1257300" lvl="2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AutoNum type="arabicPeriod"/>
            </a:pPr>
            <a:r>
              <a:rPr lang="en-US" sz="1600" spc="-1" dirty="0">
                <a:solidFill>
                  <a:srgbClr val="003056"/>
                </a:solidFill>
                <a:latin typeface="Calibri"/>
              </a:rPr>
              <a:t>Keep merging until you reach desired vocabulary size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If we add frequent tokens to vocabulary, a count-based n-gram model can better estimate their probabilities.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Similar effects in other forms of tokenization, e.g. BPE, </a:t>
            </a:r>
            <a:r>
              <a:rPr lang="en-US" sz="1800" spc="-1" dirty="0" err="1">
                <a:solidFill>
                  <a:srgbClr val="003056"/>
                </a:solidFill>
                <a:latin typeface="Calibri"/>
              </a:rPr>
              <a:t>UnigramLM</a:t>
            </a: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In other words,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multilingual vocabulary dominated by "larger" languages, as measured by training data size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Recall example from tokenization lecture: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hello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in English -&gt; 1 token</a:t>
            </a:r>
            <a:endParaRPr lang="en-US" sz="1800" b="1" i="1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Corresponding word in Hindi: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namaste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-&gt; 3 tokens</a:t>
            </a:r>
            <a:endParaRPr lang="en-US" sz="1800" i="1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Why does this matter? </a:t>
            </a:r>
          </a:p>
          <a:p>
            <a:pPr marL="571500" lvl="1" indent="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None/>
            </a:pPr>
            <a:endParaRPr lang="en-US" sz="1800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B375770-8B97-4210-92C0-B7AB3E1F40BE}" type="slidenum"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909801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152754" cy="57697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 dirty="0" err="1">
                <a:solidFill>
                  <a:srgbClr val="003056"/>
                </a:solidFill>
                <a:latin typeface="Calibri"/>
              </a:rPr>
              <a:t>Tokenization</a:t>
            </a: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 in Multilingual LMs (2)</a:t>
            </a:r>
            <a:endParaRPr lang="de-DE" sz="3000" b="1" strike="noStrike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ftr" idx="31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/>
          </p:nvPr>
        </p:nvSpPr>
        <p:spPr>
          <a:xfrm>
            <a:off x="684000" y="1133515"/>
            <a:ext cx="7775640" cy="467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</a:rPr>
              <a:t>Multilingual tokenization already discussed in tokenization 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lecture</a:t>
            </a:r>
            <a:endParaRPr lang="en-US" dirty="0">
              <a:solidFill>
                <a:srgbClr val="000000"/>
              </a:solidFill>
              <a:latin typeface="Arial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Same message requires more tokens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to be represented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in low-resource languages</a:t>
            </a:r>
            <a:endParaRPr lang="en-US" sz="1600" b="1" spc="-1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Given limited input length in modern LMs,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low-resource languages are limited to shorter input sequences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But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why does this mean low-resource languages require more data 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given the same number of parameters?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Because transformer needs to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learn to contextualize </a:t>
            </a:r>
            <a:r>
              <a:rPr lang="en-US" sz="1800" b="1" spc="-1" err="1">
                <a:solidFill>
                  <a:srgbClr val="003056"/>
                </a:solidFill>
                <a:latin typeface="Calibri"/>
              </a:rPr>
              <a:t>subword</a:t>
            </a: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 tokens that belong to the same word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E.g. learn that </a:t>
            </a:r>
            <a:r>
              <a:rPr lang="en-US" sz="1800" i="1" spc="-1" err="1">
                <a:solidFill>
                  <a:srgbClr val="003056"/>
                </a:solidFill>
                <a:latin typeface="Calibri"/>
              </a:rPr>
              <a:t>na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,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ma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and </a:t>
            </a:r>
            <a:r>
              <a:rPr lang="en-US" sz="1800" i="1" spc="-1" err="1">
                <a:solidFill>
                  <a:srgbClr val="003056"/>
                </a:solidFill>
                <a:latin typeface="Calibri"/>
              </a:rPr>
              <a:t>ste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should attend to one another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Can be challenging, because </a:t>
            </a:r>
            <a:r>
              <a:rPr lang="en-US" sz="1800" b="1" spc="-1" err="1">
                <a:solidFill>
                  <a:srgbClr val="003056"/>
                </a:solidFill>
                <a:latin typeface="Calibri"/>
              </a:rPr>
              <a:t>subword</a:t>
            </a: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 tokens more likely to appear in different languages, but with different meanings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(e.g. article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a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in English)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In short, </a:t>
            </a:r>
            <a:r>
              <a:rPr lang="en-US" sz="1800" spc="-1" dirty="0">
                <a:solidFill>
                  <a:srgbClr val="003056"/>
                </a:solidFill>
                <a:latin typeface="Calibri"/>
                <a:hlinkClick r:id="rId2"/>
              </a:rPr>
              <a:t>tokenization crucial for performance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 across languages</a:t>
            </a: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Note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vicious circle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: low-resource languages train with low amounts of data, which creates problems that can be solved with more data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B375770-8B97-4210-92C0-B7AB3E1F40BE}" type="slidenum"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90940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152754" cy="57697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 dirty="0" err="1">
                <a:solidFill>
                  <a:srgbClr val="003056"/>
                </a:solidFill>
                <a:latin typeface="Calibri"/>
              </a:rPr>
              <a:t>Generalizing</a:t>
            </a: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de-DE" sz="3000" b="1" spc="-1" dirty="0" err="1">
                <a:solidFill>
                  <a:srgbClr val="003056"/>
                </a:solidFill>
                <a:latin typeface="Calibri"/>
              </a:rPr>
              <a:t>Across</a:t>
            </a: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de-DE" sz="3000" b="1" spc="-1" dirty="0" err="1">
                <a:solidFill>
                  <a:srgbClr val="003056"/>
                </a:solidFill>
                <a:latin typeface="Calibri"/>
              </a:rPr>
              <a:t>Languages</a:t>
            </a: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 (1)</a:t>
            </a:r>
            <a:endParaRPr lang="de-DE" sz="3000" b="1" strike="noStrike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ftr" idx="31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/>
          </p:nvPr>
        </p:nvSpPr>
        <p:spPr>
          <a:xfrm>
            <a:off x="684000" y="1133515"/>
            <a:ext cx="7775640" cy="467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 err="1">
                <a:solidFill>
                  <a:srgbClr val="003056"/>
                </a:solidFill>
                <a:latin typeface="Calibri"/>
              </a:rPr>
              <a:t>mBERT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 was indeed "surprisingly" successful despite unbalanced data</a:t>
            </a:r>
            <a:endParaRPr lang="en-US" dirty="0">
              <a:solidFill>
                <a:srgbClr val="000000"/>
              </a:solidFill>
              <a:latin typeface="Arial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I.e. model was quite good at zero-shot cross-lingual transfer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This suggests model can do tasks beyond language, but why surprising?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How can we explain </a:t>
            </a:r>
            <a:r>
              <a:rPr lang="en-US" sz="2000" b="1" spc="-1" dirty="0" err="1">
                <a:solidFill>
                  <a:srgbClr val="003056"/>
                </a:solidFill>
                <a:latin typeface="Calibri"/>
              </a:rPr>
              <a:t>mBERTs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 success without alignment signal?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Recall: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no alignment signal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, e.g. parallel sentence translations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Several studies have focused on this question and found: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hlinkClick r:id="rId2"/>
              </a:rPr>
              <a:t>K et al. 2020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: shared vocabulary not needed, model depth needed, languages should be of similar structure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hlinkClick r:id="rId3"/>
              </a:rPr>
              <a:t>Artetxe et al. 2020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show that neither shared vocabulary nor joint training is needed (given pre-trained model in language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s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, they froze all parameters except embedding matrix and fine-tuned on new language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t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)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hlinkClick r:id="rId4"/>
              </a:rPr>
              <a:t>Conneau et al. 2020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showed that independent monolingual BERT models can be aligned post-hoc by tying parameters in top layer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hlinkClick r:id="rId5"/>
              </a:rPr>
              <a:t>Dufter et al. 2020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hypothesized that </a:t>
            </a:r>
            <a:r>
              <a:rPr lang="en-US" sz="1800" spc="-1" dirty="0" err="1">
                <a:solidFill>
                  <a:srgbClr val="003056"/>
                </a:solidFill>
                <a:latin typeface="Calibri"/>
              </a:rPr>
              <a:t>mBERT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is multilingual due to limited parameters, forced to share feature across languages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hlinkClick r:id="rId6"/>
              </a:rPr>
              <a:t>Blevins et al. 2022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: language contamination -&gt; no real monolingual models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1800" i="1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1400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B375770-8B97-4210-92C0-B7AB3E1F40BE}" type="slidenum"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9183344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152754" cy="57697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 dirty="0" err="1">
                <a:solidFill>
                  <a:srgbClr val="003056"/>
                </a:solidFill>
                <a:latin typeface="Calibri"/>
              </a:rPr>
              <a:t>Generalizing</a:t>
            </a: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de-DE" sz="3000" b="1" spc="-1" dirty="0" err="1">
                <a:solidFill>
                  <a:srgbClr val="003056"/>
                </a:solidFill>
                <a:latin typeface="Calibri"/>
              </a:rPr>
              <a:t>Across</a:t>
            </a: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de-DE" sz="3000" b="1" spc="-1" dirty="0" err="1">
                <a:solidFill>
                  <a:srgbClr val="003056"/>
                </a:solidFill>
                <a:latin typeface="Calibri"/>
              </a:rPr>
              <a:t>Languages</a:t>
            </a: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 (2)</a:t>
            </a:r>
            <a:endParaRPr lang="de-DE" sz="3000" b="1" strike="noStrike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ftr" idx="31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/>
          </p:nvPr>
        </p:nvSpPr>
        <p:spPr>
          <a:xfrm>
            <a:off x="684000" y="1133515"/>
            <a:ext cx="7775640" cy="467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 dirty="0" err="1">
                <a:solidFill>
                  <a:srgbClr val="003056"/>
                </a:solidFill>
                <a:latin typeface="Calibri"/>
              </a:rPr>
              <a:t>mBERT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 was the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first of many 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multilingual transformer-based LMs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  <a:hlinkClick r:id="rId2"/>
              </a:rPr>
              <a:t>Lample et al. 2019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 proposed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XLM 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model (stands for cross-lingual LM)</a:t>
            </a:r>
            <a:endParaRPr lang="en-US" sz="2000" spc="-1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Balanced data for learning tokenizer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(</a:t>
            </a:r>
            <a:r>
              <a:rPr lang="en-US" sz="1800" spc="-1" dirty="0" err="1">
                <a:solidFill>
                  <a:srgbClr val="003056"/>
                </a:solidFill>
                <a:latin typeface="Calibri"/>
              </a:rPr>
              <a:t>upsampled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"small" languages, </a:t>
            </a:r>
            <a:r>
              <a:rPr lang="en-US" sz="1800" spc="-1" dirty="0" err="1">
                <a:solidFill>
                  <a:srgbClr val="003056"/>
                </a:solidFill>
                <a:latin typeface="Calibri"/>
              </a:rPr>
              <a:t>downsampled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"large" languages)</a:t>
            </a:r>
            <a:endParaRPr lang="en-US" sz="1800" spc="-1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Additional objective: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translation language modeling (TLM)</a:t>
            </a:r>
            <a:endParaRPr lang="en-US" sz="1800" b="1" spc="-1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TLM: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masked language modeling (MLM) but with pairs of parallel sentences (i.e. translations), i.e. alignment signal required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Note: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objective no longer self-supervised but supervised</a:t>
            </a:r>
            <a:endParaRPr lang="en-US" sz="1800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B375770-8B97-4210-92C0-B7AB3E1F40BE}" type="slidenum">
              <a:t>27</a:t>
            </a:fld>
            <a:endParaRPr/>
          </a:p>
        </p:txBody>
      </p:sp>
      <p:pic>
        <p:nvPicPr>
          <p:cNvPr id="2" name="Picture 1" descr="A diagram of a transformer&#10;&#10;Description automatically generated">
            <a:extLst>
              <a:ext uri="{FF2B5EF4-FFF2-40B4-BE49-F238E27FC236}">
                <a16:creationId xmlns:a16="http://schemas.microsoft.com/office/drawing/2014/main" id="{7E6EFDA9-B6E3-EACA-9D53-2E1037C0F8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273" y="3805216"/>
            <a:ext cx="8195454" cy="213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6661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152754" cy="57697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 dirty="0" err="1">
                <a:solidFill>
                  <a:srgbClr val="003056"/>
                </a:solidFill>
                <a:latin typeface="Calibri"/>
              </a:rPr>
              <a:t>Generalizing</a:t>
            </a: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de-DE" sz="3000" b="1" spc="-1" dirty="0" err="1">
                <a:solidFill>
                  <a:srgbClr val="003056"/>
                </a:solidFill>
                <a:latin typeface="Calibri"/>
              </a:rPr>
              <a:t>Across</a:t>
            </a: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de-DE" sz="3000" b="1" spc="-1" dirty="0" err="1">
                <a:solidFill>
                  <a:srgbClr val="003056"/>
                </a:solidFill>
                <a:latin typeface="Calibri"/>
              </a:rPr>
              <a:t>Languages</a:t>
            </a: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 (3)</a:t>
            </a:r>
            <a:endParaRPr lang="de-DE" sz="3000" b="1" strike="noStrike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ftr" idx="31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/>
          </p:nvPr>
        </p:nvSpPr>
        <p:spPr>
          <a:xfrm>
            <a:off x="684000" y="1152485"/>
            <a:ext cx="7775640" cy="485338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  <a:hlinkClick r:id="rId2"/>
              </a:rPr>
              <a:t>Conneau et al. 2020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 proposed XLM-R</a:t>
            </a:r>
            <a:endParaRPr lang="en-US" dirty="0">
              <a:solidFill>
                <a:srgbClr val="000000"/>
              </a:solidFill>
              <a:latin typeface="Arial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Just MLM, no more TLM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Much larger training data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Much larger vocabulary: 250K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Significantly outperformed </a:t>
            </a:r>
            <a:r>
              <a:rPr lang="en-US" sz="1800" b="1" spc="-1" err="1">
                <a:solidFill>
                  <a:srgbClr val="003056"/>
                </a:solidFill>
                <a:latin typeface="Calibri"/>
              </a:rPr>
              <a:t>mBERT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on cross-lingual tasks</a:t>
            </a: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  <a:hlinkClick r:id="rId3"/>
              </a:rPr>
              <a:t>Lauscher et al. 2020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 showed cross-lingual performance largely dependent on type of "size" of language and "distance" to English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Size: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size of pre-training set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Distance: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how structurally similar it is to English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They found performance drops a lot with smaller/more distant languages</a:t>
            </a: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Number of languages also impactful 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to cross-lingual performance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hlinkClick r:id="rId2"/>
              </a:rPr>
              <a:t>Conneau et al. 2020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found a trade-off between performance and number of languages for a fixed model size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Curse of </a:t>
            </a:r>
            <a:r>
              <a:rPr lang="en-US" sz="1800" b="1" spc="-1" dirty="0" err="1">
                <a:solidFill>
                  <a:srgbClr val="003056"/>
                </a:solidFill>
                <a:latin typeface="Calibri"/>
              </a:rPr>
              <a:t>multilinguality</a:t>
            </a: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: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more languages lead to better cross-lingual performance up to a point, after which performance generally degrades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B375770-8B97-4210-92C0-B7AB3E1F40BE}" type="slidenum"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351634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152754" cy="57697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Zero-Shot </a:t>
            </a:r>
            <a:r>
              <a:rPr lang="de-DE" sz="3000" b="1" spc="-1" dirty="0" err="1">
                <a:solidFill>
                  <a:srgbClr val="003056"/>
                </a:solidFill>
                <a:latin typeface="Calibri"/>
              </a:rPr>
              <a:t>vs</a:t>
            </a: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de-DE" sz="3000" b="1" spc="-1" dirty="0" err="1">
                <a:solidFill>
                  <a:srgbClr val="003056"/>
                </a:solidFill>
                <a:latin typeface="Calibri"/>
              </a:rPr>
              <a:t>Few</a:t>
            </a: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-Shot </a:t>
            </a:r>
            <a:endParaRPr lang="de-DE" sz="3000" b="1" strike="noStrike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ftr" idx="31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/>
          </p:nvPr>
        </p:nvSpPr>
        <p:spPr>
          <a:xfrm>
            <a:off x="684000" y="1152485"/>
            <a:ext cx="7775640" cy="485338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Most works 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described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so far 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focused on zero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-shot transfer</a:t>
            </a:r>
            <a:endParaRPr lang="en-US" sz="2000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Assumption: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zero-labeled examples in target language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Perhaps more a scientific question rather than a realistic setting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E.g. "can we do it in a zero-shot setting?"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Why?</a:t>
            </a: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In practice, almost always possible to label a small number of examples in any target language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This would mean a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few-shot cross lingual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setting</a:t>
            </a: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  <a:hlinkClick r:id="rId2"/>
              </a:rPr>
              <a:t>Lauscher et al. 2020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 proposed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sequential few-shot transfer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First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,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fine-tune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LM on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specific task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using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"large" language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, e.g. English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Then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,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fine-tune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on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same task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using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"small" target language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, e.g. Javanese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PROs: They found massive improvements over zero-shot setting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CONs: first step expensive, not cross-lingual signal about task due to separate steps</a:t>
            </a: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Besides such quantitative studies,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qualitative research 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was also done</a:t>
            </a:r>
            <a:endParaRPr lang="en-US" sz="2200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B375770-8B97-4210-92C0-B7AB3E1F40BE}" type="slidenum">
              <a:t>29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394386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Most Spoken </a:t>
            </a:r>
            <a:r>
              <a:rPr lang="de-DE" sz="3000" b="1" spc="-1" dirty="0" err="1">
                <a:solidFill>
                  <a:srgbClr val="003056"/>
                </a:solidFill>
                <a:latin typeface="Calibri"/>
              </a:rPr>
              <a:t>Languages</a:t>
            </a: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 (2)</a:t>
            </a:r>
            <a:endParaRPr lang="de-DE" sz="3000" b="0" strike="noStrike" spc="-1" dirty="0" err="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ftr" idx="9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 dirty="0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 dirty="0">
              <a:latin typeface="Times New Roman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903603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What if we break this into </a:t>
            </a:r>
            <a:r>
              <a:rPr lang="en-US" sz="2000" i="1" spc="-1" dirty="0">
                <a:solidFill>
                  <a:srgbClr val="003056"/>
                </a:solidFill>
                <a:latin typeface="Calibri"/>
              </a:rPr>
              <a:t>native vs non-native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 speakers?</a:t>
            </a:r>
          </a:p>
          <a:p>
            <a:pPr marL="742950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Again, according to 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  <a:hlinkClick r:id="rId2"/>
              </a:rPr>
              <a:t>Ethnologue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... </a:t>
            </a:r>
            <a:endParaRPr lang="en-US" sz="1800" spc="-1" dirty="0">
              <a:solidFill>
                <a:srgbClr val="003056"/>
              </a:solidFill>
              <a:latin typeface="DejaVu Sans"/>
              <a:ea typeface="Calibri"/>
              <a:cs typeface="Calibri"/>
            </a:endParaRPr>
          </a:p>
          <a:p>
            <a:pPr marL="742950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endParaRPr lang="en-US" sz="1800" spc="-1" dirty="0">
              <a:solidFill>
                <a:srgbClr val="003056"/>
              </a:solidFill>
              <a:latin typeface="Calibri"/>
              <a:ea typeface="Calibri"/>
              <a:cs typeface="Calibri"/>
            </a:endParaRPr>
          </a:p>
          <a:p>
            <a:pPr marL="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endParaRPr lang="en-US" sz="2200" spc="-1" dirty="0">
              <a:solidFill>
                <a:srgbClr val="003056"/>
              </a:solidFill>
              <a:latin typeface="Calibri"/>
              <a:ea typeface="Calibri"/>
              <a:cs typeface="Calibri"/>
            </a:endParaRPr>
          </a:p>
          <a:p>
            <a:pPr marL="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endParaRPr lang="en-US" sz="2200" spc="-1" dirty="0">
              <a:solidFill>
                <a:srgbClr val="003056"/>
              </a:solidFill>
              <a:latin typeface="Calibri"/>
              <a:ea typeface="Calibri"/>
              <a:cs typeface="Calibri"/>
            </a:endParaRPr>
          </a:p>
          <a:p>
            <a:pPr marL="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endParaRPr lang="en-US" sz="2200" spc="-1" dirty="0">
              <a:solidFill>
                <a:srgbClr val="003056"/>
              </a:solidFill>
              <a:latin typeface="Calibri"/>
              <a:ea typeface="Calibri"/>
              <a:cs typeface="Calibri"/>
            </a:endParaRPr>
          </a:p>
          <a:p>
            <a:pPr marL="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endParaRPr lang="en-US" sz="2200" spc="-1" dirty="0">
              <a:solidFill>
                <a:srgbClr val="003056"/>
              </a:solidFill>
              <a:latin typeface="Calibri"/>
              <a:ea typeface="Calibri"/>
              <a:cs typeface="Calibri"/>
            </a:endParaRPr>
          </a:p>
          <a:p>
            <a:pPr marL="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endParaRPr lang="en-US" sz="2200" spc="-1" dirty="0">
              <a:solidFill>
                <a:srgbClr val="003056"/>
              </a:solidFill>
              <a:latin typeface="Calibri"/>
              <a:ea typeface="Calibri"/>
              <a:cs typeface="Calibri"/>
            </a:endParaRPr>
          </a:p>
          <a:p>
            <a:pPr marL="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endParaRPr lang="en-US" sz="2200" spc="-1" dirty="0">
              <a:solidFill>
                <a:srgbClr val="003056"/>
              </a:solidFill>
              <a:latin typeface="Calibri"/>
              <a:ea typeface="Calibri"/>
              <a:cs typeface="Calibri"/>
            </a:endParaRPr>
          </a:p>
          <a:p>
            <a:pPr marL="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endParaRPr lang="en-US" sz="2200" spc="-1" dirty="0">
              <a:solidFill>
                <a:srgbClr val="003056"/>
              </a:solidFill>
              <a:latin typeface="Calibri"/>
              <a:ea typeface="Calibri"/>
              <a:cs typeface="Calibri"/>
            </a:endParaRPr>
          </a:p>
          <a:p>
            <a:pPr marL="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endParaRPr lang="en-US" sz="2200" spc="-1" dirty="0">
              <a:solidFill>
                <a:srgbClr val="003056"/>
              </a:solidFill>
              <a:latin typeface="Calibri"/>
              <a:ea typeface="Calibri"/>
              <a:cs typeface="Calibri"/>
            </a:endParaRPr>
          </a:p>
          <a:p>
            <a:pPr marL="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endParaRPr lang="en-US" sz="2200" spc="-1" dirty="0">
              <a:solidFill>
                <a:srgbClr val="003056"/>
              </a:solidFill>
              <a:latin typeface="Calibri"/>
              <a:ea typeface="Calibri"/>
              <a:cs typeface="Calibri"/>
            </a:endParaRPr>
          </a:p>
          <a:p>
            <a:pPr marL="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The top 5 languages cover 4 billion people (50% of the world)</a:t>
            </a:r>
            <a:endParaRPr lang="en-US" sz="2200" spc="-1" dirty="0">
              <a:solidFill>
                <a:srgbClr val="003056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C7497A8-7E1F-45D3-91D1-10848132C468}" type="slidenum">
              <a:t>3</a:t>
            </a:fld>
            <a:endParaRPr/>
          </a:p>
        </p:txBody>
      </p:sp>
      <p:pic>
        <p:nvPicPr>
          <p:cNvPr id="2" name="Picture 1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17FAD69A-2516-B2AC-D1CA-E71171629C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216" y="1909464"/>
            <a:ext cx="8119567" cy="338054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92ED94E-BAA0-A65E-DFC2-3F6F03434191}"/>
              </a:ext>
            </a:extLst>
          </p:cNvPr>
          <p:cNvSpPr txBox="1"/>
          <p:nvPr/>
        </p:nvSpPr>
        <p:spPr>
          <a:xfrm>
            <a:off x="7465071" y="5292896"/>
            <a:ext cx="116671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latin typeface="Calibri"/>
                <a:hlinkClick r:id="rId4"/>
              </a:rPr>
              <a:t>Image source</a:t>
            </a:r>
            <a:endParaRPr lang="en-US" sz="1400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4964709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build="p"/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961415" cy="5669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Cross-lingual Transfer in </a:t>
            </a:r>
            <a:r>
              <a:rPr lang="de-DE" sz="3000" b="1" spc="-1" dirty="0" err="1">
                <a:solidFill>
                  <a:srgbClr val="003056"/>
                </a:solidFill>
                <a:latin typeface="Calibri"/>
              </a:rPr>
              <a:t>mBERT</a:t>
            </a: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 (1)</a:t>
            </a:r>
          </a:p>
        </p:txBody>
      </p:sp>
      <p:sp>
        <p:nvSpPr>
          <p:cNvPr id="175" name="PlaceHolder 2"/>
          <p:cNvSpPr>
            <a:spLocks noGrp="1"/>
          </p:cNvSpPr>
          <p:nvPr>
            <p:ph type="ftr" idx="31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/>
          </p:nvPr>
        </p:nvSpPr>
        <p:spPr>
          <a:xfrm>
            <a:off x="684000" y="1152485"/>
            <a:ext cx="7775640" cy="485338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  <a:hlinkClick r:id="rId2"/>
              </a:rPr>
              <a:t>Muller et al. 2021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 studied the internal mechanism that allow </a:t>
            </a:r>
            <a:r>
              <a:rPr lang="en-US" sz="2000" spc="-1" dirty="0" err="1">
                <a:solidFill>
                  <a:srgbClr val="003056"/>
                </a:solidFill>
                <a:latin typeface="Calibri"/>
              </a:rPr>
              <a:t>mBERT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 do perform cross-lingual transfer.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Recall </a:t>
            </a:r>
            <a:r>
              <a:rPr lang="en-US" sz="1800" b="1" spc="-1" err="1">
                <a:solidFill>
                  <a:srgbClr val="003056"/>
                </a:solidFill>
                <a:latin typeface="Calibri"/>
              </a:rPr>
              <a:t>mBERT</a:t>
            </a: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: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pre-trained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on multiple languages,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fine-tuned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on some source language,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performed inference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on another target language</a:t>
            </a: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First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, they replaced (pre-trained) transformer layers one by one with new, randomly initialized layers, compared performance with </a:t>
            </a:r>
            <a:r>
              <a:rPr lang="en-US" sz="2000" spc="-1" err="1">
                <a:solidFill>
                  <a:srgbClr val="003056"/>
                </a:solidFill>
                <a:latin typeface="Calibri"/>
              </a:rPr>
              <a:t>mBERT</a:t>
            </a:r>
            <a:endParaRPr lang="en-US" sz="2000" spc="-1">
              <a:solidFill>
                <a:srgbClr val="003056"/>
              </a:solidFill>
              <a:latin typeface="Calibri"/>
            </a:endParaRP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Method for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feature attribution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: what is the impact of this feature on the model prediction?</a:t>
            </a:r>
            <a:endParaRPr lang="en-US" sz="1600" spc="-1" dirty="0">
              <a:solidFill>
                <a:srgbClr val="003056"/>
              </a:solidFill>
              <a:latin typeface="Calibri"/>
            </a:endParaRP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By replacing the layer with random weights and checking difference in performance, we can see how important that layer is for the model</a:t>
            </a: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This was done on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three tasks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:</a:t>
            </a: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Part-of-Speech (POS) tagging: (assign labels to parts of sentences, e.g. verb)</a:t>
            </a: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Dependency parsing: predicting dependency between parts of sentence</a:t>
            </a: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Named Entity Recognition (NER): identify entities in text, e.g. Jane Austen</a:t>
            </a: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Each task evaluated in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two settings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: monolingual, cross-lingual (2 lang.)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B375770-8B97-4210-92C0-B7AB3E1F40BE}" type="slidenum">
              <a:t>30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197166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961415" cy="5669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Cross-lingual Transfer in </a:t>
            </a:r>
            <a:r>
              <a:rPr lang="de-DE" sz="3000" b="1" spc="-1" dirty="0" err="1">
                <a:solidFill>
                  <a:srgbClr val="003056"/>
                </a:solidFill>
                <a:latin typeface="Calibri"/>
              </a:rPr>
              <a:t>mBERT</a:t>
            </a: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 (2)</a:t>
            </a:r>
          </a:p>
        </p:txBody>
      </p:sp>
      <p:sp>
        <p:nvSpPr>
          <p:cNvPr id="175" name="PlaceHolder 2"/>
          <p:cNvSpPr>
            <a:spLocks noGrp="1"/>
          </p:cNvSpPr>
          <p:nvPr>
            <p:ph type="ftr" idx="31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/>
          </p:nvPr>
        </p:nvSpPr>
        <p:spPr>
          <a:xfrm>
            <a:off x="684000" y="1152485"/>
            <a:ext cx="7775640" cy="485338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They found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lower layers more important in cross-lingual setting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Replacing lower layers with</a:t>
            </a:r>
          </a:p>
          <a:p>
            <a:pPr marL="457200" lvl="1" indent="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None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    random weights had much </a:t>
            </a:r>
          </a:p>
          <a:p>
            <a:pPr marL="457200" lvl="1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       more impact cross-lingually</a:t>
            </a:r>
          </a:p>
          <a:p>
            <a:pPr marL="742950" lvl="1" indent="-285750">
              <a:lnSpc>
                <a:spcPct val="100000"/>
              </a:lnSpc>
              <a:spcBef>
                <a:spcPts val="400"/>
              </a:spcBef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Replacing upper layers had</a:t>
            </a:r>
          </a:p>
          <a:p>
            <a:pPr marL="457200" lvl="1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      little impact in both settings</a:t>
            </a:r>
          </a:p>
          <a:p>
            <a:pPr marL="285750" indent="-285750">
              <a:lnSpc>
                <a:spcPct val="100000"/>
              </a:lnSpc>
              <a:spcBef>
                <a:spcPts val="400"/>
              </a:spcBef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This suggests lower layers act 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     as "multilingual encoder", and</a:t>
            </a:r>
            <a:endParaRPr lang="en-US" dirty="0">
              <a:solidFill>
                <a:srgbClr val="000000"/>
              </a:solidFill>
              <a:latin typeface="Arial"/>
            </a:endParaRP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     upper layers as task-specific,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     language-agnostic "predictor"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Upper layers not important</a:t>
            </a:r>
            <a:endParaRPr lang="en-US" sz="1600" spc="-1" dirty="0">
              <a:solidFill>
                <a:srgbClr val="003056"/>
              </a:solidFill>
              <a:latin typeface="Calibri"/>
            </a:endParaRPr>
          </a:p>
          <a:p>
            <a:pPr marL="457200" lvl="1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       for cross-lingual transfer</a:t>
            </a:r>
          </a:p>
          <a:p>
            <a:pPr marL="742950" lvl="1" indent="-285750">
              <a:lnSpc>
                <a:spcPct val="100000"/>
              </a:lnSpc>
              <a:spcBef>
                <a:spcPts val="400"/>
              </a:spcBef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Lower layers much more </a:t>
            </a:r>
          </a:p>
          <a:p>
            <a:pPr marL="457200" lvl="1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      Important cross-lingually</a:t>
            </a:r>
          </a:p>
          <a:p>
            <a:pPr marL="457200" lvl="1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      than monolingually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B375770-8B97-4210-92C0-B7AB3E1F40BE}" type="slidenum">
              <a:t>31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08AA083-22ED-9C6D-F9CA-BF3F41349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8687" y="1675145"/>
            <a:ext cx="4572000" cy="3850105"/>
          </a:xfrm>
          <a:prstGeom prst="rect">
            <a:avLst/>
          </a:prstGeom>
        </p:spPr>
      </p:pic>
      <p:pic>
        <p:nvPicPr>
          <p:cNvPr id="3" name="Picture 2" descr="A pink background with black letters&#10;&#10;Description automatically generated">
            <a:extLst>
              <a:ext uri="{FF2B5EF4-FFF2-40B4-BE49-F238E27FC236}">
                <a16:creationId xmlns:a16="http://schemas.microsoft.com/office/drawing/2014/main" id="{58D26868-0992-C092-F39F-EB858F6BD6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8687" y="5531131"/>
            <a:ext cx="4572000" cy="468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75383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961415" cy="5669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Cross-lingual Transfer in </a:t>
            </a:r>
            <a:r>
              <a:rPr lang="de-DE" sz="3000" b="1" spc="-1" dirty="0" err="1">
                <a:solidFill>
                  <a:srgbClr val="003056"/>
                </a:solidFill>
                <a:latin typeface="Calibri"/>
              </a:rPr>
              <a:t>mBERT</a:t>
            </a: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 (3)</a:t>
            </a:r>
            <a:endParaRPr lang="en-US" dirty="0"/>
          </a:p>
        </p:txBody>
      </p:sp>
      <p:sp>
        <p:nvSpPr>
          <p:cNvPr id="175" name="PlaceHolder 2"/>
          <p:cNvSpPr>
            <a:spLocks noGrp="1"/>
          </p:cNvSpPr>
          <p:nvPr>
            <p:ph type="ftr" idx="31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/>
          </p:nvPr>
        </p:nvSpPr>
        <p:spPr>
          <a:xfrm>
            <a:off x="684000" y="1152485"/>
            <a:ext cx="7775640" cy="485338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They also looked at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alignment per layer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How?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Average contextualized representations of input sentence in one language, compare with averaged representation in another language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They found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representations more aligned toward center layers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Suggests model initially learns similar representations across languages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May be task dependent, similar results found later (</a:t>
            </a:r>
            <a:r>
              <a:rPr lang="en-US" sz="1800" spc="-1" dirty="0">
                <a:solidFill>
                  <a:srgbClr val="003056"/>
                </a:solidFill>
                <a:latin typeface="Calibri"/>
                <a:hlinkClick r:id="rId2"/>
              </a:rPr>
              <a:t>Chi et al.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, </a:t>
            </a:r>
            <a:r>
              <a:rPr lang="en-US" sz="1800" spc="-1" dirty="0">
                <a:solidFill>
                  <a:srgbClr val="003056"/>
                </a:solidFill>
                <a:latin typeface="Calibri"/>
                <a:hlinkClick r:id="rId3"/>
              </a:rPr>
              <a:t>Gaschi et al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)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200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B375770-8B97-4210-92C0-B7AB3E1F40BE}" type="slidenum">
              <a:t>32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DB17B4-0CFE-F7C0-361D-02E3B20FD5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0" y="2130398"/>
            <a:ext cx="4572000" cy="289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17527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152754" cy="57697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Multilingual Evaluation </a:t>
            </a:r>
            <a:endParaRPr lang="de-DE" sz="3000" b="1" strike="noStrike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ftr" idx="31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/>
          </p:nvPr>
        </p:nvSpPr>
        <p:spPr>
          <a:xfrm>
            <a:off x="684000" y="1152485"/>
            <a:ext cx="7775640" cy="485338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 dirty="0" err="1">
                <a:solidFill>
                  <a:srgbClr val="003056"/>
                </a:solidFill>
                <a:latin typeface="Calibri"/>
              </a:rPr>
              <a:t>mNLP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: 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democratization of NLP methods across languages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Still an open challenge, e.g. Gemini does not speak </a:t>
            </a:r>
            <a:r>
              <a:rPr lang="en-US" sz="1800" spc="-1" dirty="0" err="1">
                <a:solidFill>
                  <a:srgbClr val="003056"/>
                </a:solidFill>
                <a:latin typeface="Calibri"/>
              </a:rPr>
              <a:t>javanese</a:t>
            </a: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Research still ongoing in this direction</a:t>
            </a: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Many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multilingual tasks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 proposed for research, e.g.: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hlinkClick r:id="rId2"/>
              </a:rPr>
              <a:t>Americas NLI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: natural language inference (NLI) covering 10 low-resource indigenous languages of the Americas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hlinkClick r:id="rId3"/>
              </a:rPr>
              <a:t>MaskhaNER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: named-entity recognition (NER) on 10 low-resource </a:t>
            </a:r>
            <a:r>
              <a:rPr lang="en-US" sz="1800" spc="-1" err="1">
                <a:solidFill>
                  <a:srgbClr val="003056"/>
                </a:solidFill>
                <a:latin typeface="Calibri"/>
              </a:rPr>
              <a:t>african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languages</a:t>
            </a: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Today,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common to evaluate LMs on benchmarks with multiple tasks</a:t>
            </a:r>
            <a:endParaRPr lang="en-US" sz="2000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hlinkClick r:id="rId4"/>
              </a:rPr>
              <a:t>XGLUE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: 11 tasks, 19 languages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hlinkClick r:id="rId5"/>
              </a:rPr>
              <a:t>X-TREME-R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: 10 tasks, 50 languages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Etc.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1600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B375770-8B97-4210-92C0-B7AB3E1F40BE}" type="slidenum">
              <a:t>33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50048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152754" cy="57697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 err="1">
                <a:solidFill>
                  <a:srgbClr val="003056"/>
                </a:solidFill>
                <a:latin typeface="Calibri"/>
              </a:rPr>
              <a:t>Multilinguality</a:t>
            </a:r>
            <a:r>
              <a:rPr lang="de-DE" sz="3000" b="1" spc="-1">
                <a:solidFill>
                  <a:srgbClr val="003056"/>
                </a:solidFill>
                <a:latin typeface="Calibri"/>
              </a:rPr>
              <a:t> in LLMs (1)</a:t>
            </a:r>
            <a:endParaRPr lang="en-US" dirty="0"/>
          </a:p>
        </p:txBody>
      </p:sp>
      <p:sp>
        <p:nvSpPr>
          <p:cNvPr id="175" name="PlaceHolder 2"/>
          <p:cNvSpPr>
            <a:spLocks noGrp="1"/>
          </p:cNvSpPr>
          <p:nvPr>
            <p:ph type="ftr" idx="31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/>
          </p:nvPr>
        </p:nvSpPr>
        <p:spPr>
          <a:xfrm>
            <a:off x="684000" y="1152485"/>
            <a:ext cx="7775640" cy="485338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Since LLMs, research in </a:t>
            </a:r>
            <a:r>
              <a:rPr lang="en-US" sz="2000" spc="-1" dirty="0" err="1">
                <a:solidFill>
                  <a:srgbClr val="003056"/>
                </a:solidFill>
                <a:latin typeface="Calibri"/>
              </a:rPr>
              <a:t>mNLP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 mostly reproduced prior results</a:t>
            </a:r>
            <a:endParaRPr lang="en-US" sz="2000" b="1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600" spc="-1" dirty="0">
                <a:solidFill>
                  <a:srgbClr val="003056"/>
                </a:solidFill>
                <a:latin typeface="Calibri"/>
              </a:rPr>
              <a:t>I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.e. no new concepts, no new findings compared to PLM-based research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Have LLMs solved </a:t>
            </a:r>
            <a:r>
              <a:rPr lang="en-US" sz="2000" b="1" spc="-1" dirty="0" err="1">
                <a:solidFill>
                  <a:srgbClr val="003056"/>
                </a:solidFill>
                <a:latin typeface="Calibri"/>
              </a:rPr>
              <a:t>mNLP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?</a:t>
            </a:r>
            <a:endParaRPr lang="en-US" b="1">
              <a:solidFill>
                <a:srgbClr val="000000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dirty="0">
                <a:solidFill>
                  <a:srgbClr val="003056"/>
                </a:solidFill>
                <a:latin typeface="Calibri"/>
              </a:rPr>
              <a:t>In short, </a:t>
            </a:r>
            <a:r>
              <a:rPr lang="en-US" sz="1800" b="1" dirty="0">
                <a:solidFill>
                  <a:srgbClr val="003056"/>
                </a:solidFill>
                <a:latin typeface="Calibri"/>
              </a:rPr>
              <a:t>no</a:t>
            </a:r>
            <a:r>
              <a:rPr lang="en-US" sz="1800" dirty="0">
                <a:solidFill>
                  <a:srgbClr val="003056"/>
                </a:solidFill>
                <a:latin typeface="Calibri"/>
              </a:rPr>
              <a:t>.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dirty="0">
                <a:solidFill>
                  <a:srgbClr val="003056"/>
                </a:solidFill>
                <a:latin typeface="Calibri"/>
              </a:rPr>
              <a:t>Many languages still not covered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dirty="0">
                <a:solidFill>
                  <a:srgbClr val="003056"/>
                </a:solidFill>
                <a:latin typeface="Calibri"/>
              </a:rPr>
              <a:t>Large variance in performance across languages</a:t>
            </a: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dirty="0">
                <a:solidFill>
                  <a:srgbClr val="003056"/>
                </a:solidFill>
                <a:latin typeface="Calibri"/>
              </a:rPr>
              <a:t>Aren't some LLMs multilingual?</a:t>
            </a:r>
            <a:endParaRPr lang="en-US" sz="2200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dirty="0">
                <a:solidFill>
                  <a:srgbClr val="003056"/>
                </a:solidFill>
                <a:latin typeface="Calibri"/>
              </a:rPr>
              <a:t>Yes!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dirty="0">
                <a:solidFill>
                  <a:srgbClr val="003056"/>
                </a:solidFill>
                <a:latin typeface="Calibri"/>
              </a:rPr>
              <a:t>Gemini supports </a:t>
            </a:r>
            <a:r>
              <a:rPr lang="en-US" sz="1800" dirty="0">
                <a:solidFill>
                  <a:srgbClr val="003056"/>
                </a:solidFill>
                <a:latin typeface="Calibri"/>
                <a:hlinkClick r:id="rId2"/>
              </a:rPr>
              <a:t>over 40 languages</a:t>
            </a:r>
            <a:endParaRPr lang="en-US" sz="1800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dirty="0">
                <a:solidFill>
                  <a:srgbClr val="003056"/>
                </a:solidFill>
                <a:latin typeface="Calibri"/>
              </a:rPr>
              <a:t>Llama-3.1 supports </a:t>
            </a:r>
            <a:r>
              <a:rPr lang="en-US" sz="1800" dirty="0">
                <a:solidFill>
                  <a:srgbClr val="003056"/>
                </a:solidFill>
                <a:latin typeface="Calibri"/>
                <a:hlinkClick r:id="rId3"/>
              </a:rPr>
              <a:t>8 languages officially</a:t>
            </a:r>
            <a:r>
              <a:rPr lang="en-US" sz="1800" dirty="0">
                <a:solidFill>
                  <a:srgbClr val="003056"/>
                </a:solidFill>
                <a:latin typeface="Calibri"/>
              </a:rPr>
              <a:t> (many more unofficially)</a:t>
            </a: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dirty="0">
                <a:solidFill>
                  <a:srgbClr val="003056"/>
                </a:solidFill>
                <a:latin typeface="Calibri"/>
              </a:rPr>
              <a:t>But </a:t>
            </a:r>
            <a:r>
              <a:rPr lang="en-US" sz="2000" b="1" dirty="0">
                <a:solidFill>
                  <a:srgbClr val="003056"/>
                </a:solidFill>
                <a:latin typeface="Calibri"/>
              </a:rPr>
              <a:t>cross-lingual signals usually not present during pre-training</a:t>
            </a:r>
            <a:endParaRPr lang="en-US" sz="2200" b="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dirty="0">
                <a:solidFill>
                  <a:srgbClr val="003056"/>
                </a:solidFill>
                <a:latin typeface="Calibri"/>
              </a:rPr>
              <a:t>So, </a:t>
            </a:r>
            <a:r>
              <a:rPr lang="en-US" sz="1800" dirty="0">
                <a:solidFill>
                  <a:srgbClr val="003056"/>
                </a:solidFill>
                <a:latin typeface="Calibri"/>
                <a:hlinkClick r:id="rId4"/>
              </a:rPr>
              <a:t>ongoing research</a:t>
            </a:r>
            <a:r>
              <a:rPr lang="en-US" sz="1800" dirty="0">
                <a:solidFill>
                  <a:srgbClr val="003056"/>
                </a:solidFill>
                <a:latin typeface="Calibri"/>
              </a:rPr>
              <a:t> to determine whether specific changes to architecture or training regimes are necessary</a:t>
            </a:r>
            <a:endParaRPr lang="en-US" sz="1600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dirty="0">
                <a:solidFill>
                  <a:srgbClr val="003056"/>
                </a:solidFill>
                <a:latin typeface="Calibri"/>
              </a:rPr>
              <a:t>E.g. </a:t>
            </a:r>
            <a:r>
              <a:rPr lang="en-US" sz="1800" dirty="0">
                <a:solidFill>
                  <a:srgbClr val="003056"/>
                </a:solidFill>
                <a:latin typeface="Calibri"/>
                <a:hlinkClick r:id="rId5"/>
              </a:rPr>
              <a:t>cross-lingual attention</a:t>
            </a:r>
            <a:r>
              <a:rPr lang="en-US" sz="1800" dirty="0">
                <a:solidFill>
                  <a:srgbClr val="003056"/>
                </a:solidFill>
                <a:latin typeface="Calibri"/>
              </a:rPr>
              <a:t> (feed model cross-lingual training examples)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dirty="0">
                <a:solidFill>
                  <a:srgbClr val="003056"/>
                </a:solidFill>
                <a:latin typeface="Calibri"/>
              </a:rPr>
              <a:t>Or perhaps simply scaling will get us to the </a:t>
            </a:r>
            <a:r>
              <a:rPr lang="en-US" sz="1800" dirty="0" err="1">
                <a:solidFill>
                  <a:srgbClr val="003056"/>
                </a:solidFill>
                <a:latin typeface="Calibri"/>
              </a:rPr>
              <a:t>mNLP</a:t>
            </a:r>
            <a:r>
              <a:rPr lang="en-US" sz="1800" dirty="0">
                <a:solidFill>
                  <a:srgbClr val="003056"/>
                </a:solidFill>
                <a:latin typeface="Calibri"/>
              </a:rPr>
              <a:t> goal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1600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B375770-8B97-4210-92C0-B7AB3E1F40BE}" type="slidenum">
              <a:t>34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93254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9AD51E-CA94-1959-CCCF-03D1BBAE62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>
            <a:extLst>
              <a:ext uri="{FF2B5EF4-FFF2-40B4-BE49-F238E27FC236}">
                <a16:creationId xmlns:a16="http://schemas.microsoft.com/office/drawing/2014/main" id="{709D8418-2C9D-5A33-0E28-3F29C02E7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584640"/>
            <a:ext cx="6152754" cy="57697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 err="1">
                <a:solidFill>
                  <a:srgbClr val="003056"/>
                </a:solidFill>
                <a:latin typeface="Calibri"/>
              </a:rPr>
              <a:t>Multilinguality</a:t>
            </a:r>
            <a:r>
              <a:rPr lang="de-DE" sz="3000" b="1" spc="-1">
                <a:solidFill>
                  <a:srgbClr val="003056"/>
                </a:solidFill>
                <a:latin typeface="Calibri"/>
              </a:rPr>
              <a:t> in LLMs (2) </a:t>
            </a:r>
            <a:endParaRPr lang="en-US"/>
          </a:p>
        </p:txBody>
      </p:sp>
      <p:sp>
        <p:nvSpPr>
          <p:cNvPr id="175" name="PlaceHolder 2">
            <a:extLst>
              <a:ext uri="{FF2B5EF4-FFF2-40B4-BE49-F238E27FC236}">
                <a16:creationId xmlns:a16="http://schemas.microsoft.com/office/drawing/2014/main" id="{DA5F3883-67A3-41B3-2864-B64D773C1AA6}"/>
              </a:ext>
            </a:extLst>
          </p:cNvPr>
          <p:cNvSpPr>
            <a:spLocks noGrp="1"/>
          </p:cNvSpPr>
          <p:nvPr>
            <p:ph type="ftr" idx="31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76" name="PlaceHolder 3">
            <a:extLst>
              <a:ext uri="{FF2B5EF4-FFF2-40B4-BE49-F238E27FC236}">
                <a16:creationId xmlns:a16="http://schemas.microsoft.com/office/drawing/2014/main" id="{F08909BD-AF35-9C70-F380-B568247E893F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84000" y="1152485"/>
            <a:ext cx="7775640" cy="485338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 Recently, </a:t>
            </a:r>
            <a:r>
              <a:rPr lang="en-US" sz="2000" spc="-1" dirty="0">
                <a:solidFill>
                  <a:srgbClr val="003056"/>
                </a:solidFill>
                <a:latin typeface="Calibri"/>
                <a:hlinkClick r:id="rId2"/>
              </a:rPr>
              <a:t>Ahuja et al. 2023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 studied multilingual performance of LLMs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They found significant gap in performance in English vs non-English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Especially true in low-resource language with non-</a:t>
            </a:r>
            <a:r>
              <a:rPr lang="en-US" sz="1800" spc="-1" dirty="0" err="1">
                <a:solidFill>
                  <a:srgbClr val="003056"/>
                </a:solidFill>
                <a:latin typeface="Calibri"/>
              </a:rPr>
              <a:t>latin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scripts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Machine translating not enough</a:t>
            </a:r>
            <a:endParaRPr lang="en-US" sz="1800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Something that is special to LLMs: ICL</a:t>
            </a:r>
            <a:endParaRPr lang="en-US" sz="2400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hlinkClick r:id="rId3"/>
              </a:rPr>
              <a:t>Zhang et al. (2024)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studied impact of ICL demonstrations across languages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The found effectiveness of demonstration is also language dependent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1800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EBBC0035-1F9D-5975-D25D-B27CC0BA458C}"/>
              </a:ext>
            </a:extLst>
          </p:cNvPr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B375770-8B97-4210-92C0-B7AB3E1F40BE}" type="slidenum">
              <a:t>35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465534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152754" cy="57697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Summary</a:t>
            </a:r>
          </a:p>
        </p:txBody>
      </p:sp>
      <p:sp>
        <p:nvSpPr>
          <p:cNvPr id="175" name="PlaceHolder 2"/>
          <p:cNvSpPr>
            <a:spLocks noGrp="1"/>
          </p:cNvSpPr>
          <p:nvPr>
            <p:ph type="ftr" idx="31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/>
          </p:nvPr>
        </p:nvSpPr>
        <p:spPr>
          <a:xfrm>
            <a:off x="684000" y="1152485"/>
            <a:ext cx="7775640" cy="485338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Multilingual NLP: 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NLP systems that can process multiple natural languages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Cross-lingual transfer: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 using knowledge acquired in some source language </a:t>
            </a:r>
            <a:r>
              <a:rPr lang="en-US" sz="2000" i="1" spc="-1" dirty="0">
                <a:solidFill>
                  <a:srgbClr val="003056"/>
                </a:solidFill>
                <a:latin typeface="Calibri"/>
              </a:rPr>
              <a:t>s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 on a task described in another target language </a:t>
            </a:r>
            <a:r>
              <a:rPr lang="en-US" sz="2000" i="1" spc="-1" dirty="0">
                <a:solidFill>
                  <a:srgbClr val="003056"/>
                </a:solidFill>
                <a:latin typeface="Calibri"/>
              </a:rPr>
              <a:t>t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Can be accomplished in many ways depending on task, model architecture</a:t>
            </a: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Representation alignment: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 similar words in different languages clustered together in embedding space</a:t>
            </a: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Multilingual transformers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: typically pre-trained in multiple languages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LMs designed for cross-lingual transfer</a:t>
            </a:r>
            <a:endParaRPr lang="en-US" sz="1800"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E.g. via zero-shot cross lingual transfer, sequential cross-lingual fine-tuning</a:t>
            </a: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dirty="0">
                <a:solidFill>
                  <a:srgbClr val="003056"/>
                </a:solidFill>
                <a:latin typeface="Calibri"/>
              </a:rPr>
              <a:t>Modern </a:t>
            </a:r>
            <a:r>
              <a:rPr lang="en-US" sz="2000" b="1" dirty="0">
                <a:solidFill>
                  <a:srgbClr val="003056"/>
                </a:solidFill>
                <a:latin typeface="Calibri"/>
              </a:rPr>
              <a:t>LLMs are already multilingual</a:t>
            </a:r>
            <a:r>
              <a:rPr lang="en-US" sz="2000" dirty="0">
                <a:solidFill>
                  <a:srgbClr val="003056"/>
                </a:solidFill>
                <a:latin typeface="Calibri"/>
              </a:rPr>
              <a:t>,</a:t>
            </a:r>
            <a:r>
              <a:rPr lang="en-US" sz="2000" b="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2000" dirty="0">
                <a:solidFill>
                  <a:srgbClr val="003056"/>
                </a:solidFill>
                <a:latin typeface="Calibri"/>
              </a:rPr>
              <a:t>they are trained in multiple languages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dirty="0">
                <a:solidFill>
                  <a:srgbClr val="003056"/>
                </a:solidFill>
                <a:latin typeface="Calibri"/>
              </a:rPr>
              <a:t>But performance across languages varies a lot given task and language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dirty="0">
                <a:solidFill>
                  <a:srgbClr val="003056"/>
                </a:solidFill>
                <a:latin typeface="Calibri"/>
              </a:rPr>
              <a:t>Open challenge</a:t>
            </a:r>
            <a:r>
              <a:rPr lang="en-US" sz="1800" dirty="0">
                <a:solidFill>
                  <a:srgbClr val="003056"/>
                </a:solidFill>
                <a:latin typeface="Calibri"/>
              </a:rPr>
              <a:t>: improve multilingual performance of LLMs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B375770-8B97-4210-92C0-B7AB3E1F40BE}" type="slidenum">
              <a:t>36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8147623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1736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References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ftr" idx="35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67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742950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References linked in corresponding slides</a:t>
            </a:r>
          </a:p>
          <a:p>
            <a:pPr marL="742950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GB" sz="2000" spc="-1" dirty="0">
                <a:solidFill>
                  <a:srgbClr val="003056"/>
                </a:solidFill>
                <a:latin typeface="Calibri"/>
                <a:ea typeface="+mn-lt"/>
                <a:cs typeface="+mn-lt"/>
                <a:hlinkClick r:id="rId2"/>
              </a:rPr>
              <a:t>Multilingual NLP</a:t>
            </a:r>
            <a:r>
              <a:rPr lang="en-GB" sz="20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by Prof. Goran Glavaš</a:t>
            </a:r>
            <a:endParaRPr lang="en-US" sz="2000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CB2625B-E8AC-4499-80D0-30520607F22A}" type="slidenum">
              <a:t>37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0" dur="500"/>
                                        <p:tgtEl>
                                          <p:spTgt spid="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Most Spoken </a:t>
            </a:r>
            <a:r>
              <a:rPr lang="de-DE" sz="3000" b="1" spc="-1" dirty="0" err="1">
                <a:solidFill>
                  <a:srgbClr val="003056"/>
                </a:solidFill>
                <a:latin typeface="Calibri"/>
              </a:rPr>
              <a:t>Languages</a:t>
            </a: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 (3)</a:t>
            </a:r>
            <a:endParaRPr lang="de-DE" sz="3000" b="0" strike="noStrike" spc="-1" dirty="0" err="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ftr" idx="9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 dirty="0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 dirty="0">
              <a:latin typeface="Times New Roman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903603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What about language distribution as used on the </a:t>
            </a:r>
            <a:r>
              <a:rPr lang="en-US" sz="2000" i="1" spc="-1" dirty="0">
                <a:solidFill>
                  <a:srgbClr val="003056"/>
                </a:solidFill>
                <a:latin typeface="Calibri"/>
              </a:rPr>
              <a:t>world wide web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?</a:t>
            </a:r>
          </a:p>
          <a:p>
            <a:pPr marL="742950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According to 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  <a:hlinkClick r:id="rId2"/>
              </a:rPr>
              <a:t>W3 Technology Surveys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... </a:t>
            </a:r>
            <a:endParaRPr lang="en-US" sz="1800" spc="-1" dirty="0">
              <a:solidFill>
                <a:srgbClr val="003056"/>
              </a:solidFill>
              <a:latin typeface="DejaVu Sans"/>
              <a:ea typeface="Calibri"/>
              <a:cs typeface="Calibri"/>
            </a:endParaRPr>
          </a:p>
          <a:p>
            <a:pPr marL="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endParaRPr lang="en-US" sz="2200" spc="-1" dirty="0">
              <a:solidFill>
                <a:srgbClr val="003056"/>
              </a:solidFill>
              <a:latin typeface="Calibri"/>
              <a:ea typeface="Calibri"/>
              <a:cs typeface="Calibri"/>
            </a:endParaRPr>
          </a:p>
          <a:p>
            <a:pPr marL="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endParaRPr lang="en-US" sz="2200" spc="-1" dirty="0">
              <a:solidFill>
                <a:srgbClr val="003056"/>
              </a:solidFill>
              <a:latin typeface="Calibri"/>
              <a:ea typeface="Calibri"/>
              <a:cs typeface="Calibri"/>
            </a:endParaRPr>
          </a:p>
          <a:p>
            <a:pPr marL="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endParaRPr lang="en-US" sz="2200" spc="-1" dirty="0">
              <a:solidFill>
                <a:srgbClr val="003056"/>
              </a:solidFill>
              <a:latin typeface="Calibri"/>
              <a:ea typeface="Calibri"/>
              <a:cs typeface="Calibri"/>
            </a:endParaRPr>
          </a:p>
          <a:p>
            <a:pPr marL="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endParaRPr lang="en-US" sz="2200" spc="-1" dirty="0">
              <a:solidFill>
                <a:srgbClr val="003056"/>
              </a:solidFill>
              <a:latin typeface="Calibri"/>
              <a:ea typeface="Calibri"/>
              <a:cs typeface="Calibri"/>
            </a:endParaRPr>
          </a:p>
          <a:p>
            <a:pPr marL="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endParaRPr lang="en-US" sz="2200" spc="-1" dirty="0">
              <a:solidFill>
                <a:srgbClr val="003056"/>
              </a:solidFill>
              <a:latin typeface="Calibri"/>
              <a:ea typeface="Calibri"/>
              <a:cs typeface="Calibri"/>
            </a:endParaRPr>
          </a:p>
          <a:p>
            <a:pPr marL="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endParaRPr lang="en-US" sz="2200" spc="-1" dirty="0">
              <a:solidFill>
                <a:srgbClr val="003056"/>
              </a:solidFill>
              <a:latin typeface="Calibri"/>
              <a:ea typeface="Calibri"/>
              <a:cs typeface="Calibri"/>
            </a:endParaRPr>
          </a:p>
          <a:p>
            <a:pPr marL="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endParaRPr lang="en-US" sz="2200" spc="-1" dirty="0">
              <a:solidFill>
                <a:srgbClr val="003056"/>
              </a:solidFill>
              <a:latin typeface="Calibri"/>
              <a:ea typeface="Calibri"/>
              <a:cs typeface="Calibri"/>
            </a:endParaRPr>
          </a:p>
          <a:p>
            <a:pPr marL="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endParaRPr lang="en-US" sz="2200" spc="-1" dirty="0">
              <a:solidFill>
                <a:srgbClr val="003056"/>
              </a:solidFill>
              <a:latin typeface="Calibri"/>
              <a:ea typeface="Calibri"/>
              <a:cs typeface="Calibri"/>
            </a:endParaRPr>
          </a:p>
          <a:p>
            <a:pPr marL="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endParaRPr lang="en-US" sz="2200" spc="-1" dirty="0">
              <a:solidFill>
                <a:srgbClr val="003056"/>
              </a:solidFill>
              <a:latin typeface="Calibri"/>
              <a:ea typeface="Calibri"/>
              <a:cs typeface="Calibri"/>
            </a:endParaRPr>
          </a:p>
          <a:p>
            <a:pPr marL="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English alone covers 50% of the content online (top 10 languages 84%)</a:t>
            </a:r>
          </a:p>
          <a:p>
            <a:pPr marL="742950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Massive difference in language distribution in the world vs online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C7497A8-7E1F-45D3-91D1-10848132C468}" type="slidenum">
              <a:t>4</a:t>
            </a:fld>
            <a:endParaRPr/>
          </a:p>
        </p:txBody>
      </p:sp>
      <p:pic>
        <p:nvPicPr>
          <p:cNvPr id="4" name="Picture 3" descr="A screenshot of a screen&#10;&#10;Description automatically generated">
            <a:extLst>
              <a:ext uri="{FF2B5EF4-FFF2-40B4-BE49-F238E27FC236}">
                <a16:creationId xmlns:a16="http://schemas.microsoft.com/office/drawing/2014/main" id="{75DA7F08-6E19-DFB6-6F8F-EBE62B91DE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1436" y="1868791"/>
            <a:ext cx="5141129" cy="3291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66936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 dirty="0" err="1">
                <a:solidFill>
                  <a:srgbClr val="003056"/>
                </a:solidFill>
                <a:latin typeface="Calibri"/>
              </a:rPr>
              <a:t>Why</a:t>
            </a: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 Multilingual NLP? (1)</a:t>
            </a:r>
            <a:endParaRPr lang="de-DE" sz="3000" b="1" strike="noStrike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ftr" idx="9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 dirty="0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 dirty="0">
              <a:latin typeface="Times New Roman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903603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,Sans-Serif"/>
              <a:buChar char="•"/>
            </a:pPr>
            <a:r>
              <a:rPr lang="en-US" sz="2000" b="1" spc="-1" dirty="0">
                <a:solidFill>
                  <a:srgbClr val="003056"/>
                </a:solidFill>
                <a:latin typeface="Calibri"/>
                <a:cs typeface="Arial"/>
              </a:rPr>
              <a:t>NLP:</a:t>
            </a: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 roughly, automatically processing </a:t>
            </a:r>
            <a:r>
              <a:rPr lang="en-US" sz="2000" i="1" spc="-1" dirty="0">
                <a:solidFill>
                  <a:srgbClr val="003056"/>
                </a:solidFill>
                <a:latin typeface="Calibri"/>
                <a:cs typeface="Arial"/>
              </a:rPr>
              <a:t>human language</a:t>
            </a: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 with computers</a:t>
            </a:r>
          </a:p>
          <a:p>
            <a:pPr marL="742950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There are over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7100 human languages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 in the world (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  <a:hlinkClick r:id="rId2"/>
              </a:rPr>
              <a:t>source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)</a:t>
            </a:r>
            <a:endParaRPr lang="en-US" sz="1800" spc="-1">
              <a:solidFill>
                <a:srgbClr val="003056"/>
              </a:solidFill>
              <a:latin typeface="Calibri"/>
              <a:ea typeface="Calibri"/>
              <a:cs typeface="Calibri"/>
            </a:endParaRPr>
          </a:p>
          <a:p>
            <a:pPr marL="742950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 dirty="0">
                <a:solidFill>
                  <a:srgbClr val="003056"/>
                </a:solidFill>
                <a:latin typeface="Calibri"/>
                <a:cs typeface="Calibri"/>
              </a:rPr>
              <a:t>Ideally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Calibri"/>
              </a:rPr>
              <a:t>, all of these languages have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  <a:cs typeface="Calibri"/>
              </a:rPr>
              <a:t>equal access to information</a:t>
            </a:r>
          </a:p>
          <a:p>
            <a:pPr marL="742950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endParaRPr lang="en-US" sz="1800" b="1" spc="-1" dirty="0">
              <a:solidFill>
                <a:srgbClr val="003056"/>
              </a:solidFill>
              <a:latin typeface="Calibri"/>
              <a:cs typeface="Calibri"/>
            </a:endParaRPr>
          </a:p>
          <a:p>
            <a:pPr marL="742950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endParaRPr lang="en-US" sz="1800" b="1" spc="-1" dirty="0">
              <a:solidFill>
                <a:srgbClr val="003056"/>
              </a:solidFill>
              <a:latin typeface="Calibri"/>
              <a:cs typeface="Calibri"/>
            </a:endParaRPr>
          </a:p>
          <a:p>
            <a:pPr marL="742950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endParaRPr lang="en-US" sz="1800" b="1" spc="-1" dirty="0">
              <a:solidFill>
                <a:srgbClr val="003056"/>
              </a:solidFill>
              <a:latin typeface="Calibri"/>
              <a:cs typeface="Calibri"/>
            </a:endParaRPr>
          </a:p>
          <a:p>
            <a:pPr marL="742950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endParaRPr lang="en-US" sz="1800" b="1" spc="-1" dirty="0">
              <a:solidFill>
                <a:srgbClr val="003056"/>
              </a:solidFill>
              <a:latin typeface="Calibri"/>
              <a:cs typeface="Calibri"/>
            </a:endParaRPr>
          </a:p>
          <a:p>
            <a:pPr marL="742950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endParaRPr lang="en-US" sz="1800" b="1" spc="-1" dirty="0">
              <a:solidFill>
                <a:srgbClr val="003056"/>
              </a:solidFill>
              <a:latin typeface="Calibri"/>
              <a:cs typeface="Calibri"/>
            </a:endParaRPr>
          </a:p>
          <a:p>
            <a:pPr marL="742950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endParaRPr lang="en-US" sz="1800" b="1" spc="-1" dirty="0">
              <a:solidFill>
                <a:srgbClr val="003056"/>
              </a:solidFill>
              <a:latin typeface="Calibri"/>
              <a:cs typeface="Calibri"/>
            </a:endParaRPr>
          </a:p>
          <a:p>
            <a:pPr marL="742950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endParaRPr lang="en-US" sz="1800" b="1" spc="-1" dirty="0">
              <a:solidFill>
                <a:srgbClr val="003056"/>
              </a:solidFill>
              <a:latin typeface="Calibri"/>
              <a:cs typeface="Calibri"/>
            </a:endParaRPr>
          </a:p>
          <a:p>
            <a:pPr marL="742950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endParaRPr lang="en-US" sz="1800" b="1" spc="-1" dirty="0">
              <a:solidFill>
                <a:srgbClr val="003056"/>
              </a:solidFill>
              <a:latin typeface="Calibri"/>
              <a:cs typeface="Calibri"/>
            </a:endParaRPr>
          </a:p>
          <a:p>
            <a:pPr marL="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  <a:cs typeface="Calibri"/>
              </a:rPr>
              <a:t>Google Gemini could not speak </a:t>
            </a:r>
            <a:r>
              <a:rPr lang="en-US" sz="2000" i="1" spc="-1" dirty="0">
                <a:solidFill>
                  <a:srgbClr val="003056"/>
                </a:solidFill>
                <a:latin typeface="Calibri"/>
                <a:cs typeface="Calibri"/>
              </a:rPr>
              <a:t>Javanese </a:t>
            </a:r>
            <a:r>
              <a:rPr lang="en-US" sz="2000" spc="-1" dirty="0">
                <a:solidFill>
                  <a:srgbClr val="003056"/>
                </a:solidFill>
                <a:latin typeface="Calibri"/>
                <a:cs typeface="Calibri"/>
              </a:rPr>
              <a:t>when released (Dec. 2023)</a:t>
            </a:r>
          </a:p>
          <a:p>
            <a:pPr marL="742950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Calibri"/>
              </a:rPr>
              <a:t>But 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Calibri"/>
                <a:hlinkClick r:id="rId3"/>
              </a:rPr>
              <a:t>68 million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Calibri"/>
              </a:rPr>
              <a:t> people speak this language in Indonesia</a:t>
            </a:r>
          </a:p>
          <a:p>
            <a:pPr marL="742950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Calibri"/>
              </a:rPr>
              <a:t>That's the 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Calibri"/>
                <a:hlinkClick r:id="rId4"/>
              </a:rPr>
              <a:t>same number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Calibri"/>
              </a:rPr>
              <a:t> of people that speak Italian</a:t>
            </a:r>
          </a:p>
          <a:p>
            <a:pPr marL="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  <a:cs typeface="Calibri"/>
              </a:rPr>
              <a:t>Javanese is now supported, but why this limitation originally?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C7497A8-7E1F-45D3-91D1-10848132C468}" type="slidenum">
              <a:t>5</a:t>
            </a:fld>
            <a:endParaRPr/>
          </a:p>
        </p:txBody>
      </p:sp>
      <p:pic>
        <p:nvPicPr>
          <p:cNvPr id="3" name="Picture 2" descr="A black and white screen with white text&#10;&#10;Description automatically generated">
            <a:extLst>
              <a:ext uri="{FF2B5EF4-FFF2-40B4-BE49-F238E27FC236}">
                <a16:creationId xmlns:a16="http://schemas.microsoft.com/office/drawing/2014/main" id="{A3F7CA90-8D05-3996-59B3-68C6930D28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614" y="2263052"/>
            <a:ext cx="7986772" cy="2208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10499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 dirty="0" err="1">
                <a:solidFill>
                  <a:srgbClr val="003056"/>
                </a:solidFill>
                <a:latin typeface="Calibri"/>
              </a:rPr>
              <a:t>Why</a:t>
            </a: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 Multilingual NLP? (2)</a:t>
            </a:r>
            <a:endParaRPr lang="de-DE" sz="3000" b="1" strike="noStrike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ftr" idx="9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 dirty="0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 dirty="0">
              <a:latin typeface="Times New Roman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903603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State-of-the-art 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(SOTA)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NLP 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methods: data hungry </a:t>
            </a:r>
            <a:r>
              <a:rPr lang="en-US" sz="2000" b="1" spc="-1">
                <a:solidFill>
                  <a:srgbClr val="003056"/>
                </a:solidFill>
                <a:latin typeface="Calibri"/>
              </a:rPr>
              <a:t>statistical methods </a:t>
            </a:r>
            <a:endParaRPr lang="en-US" sz="1800" b="1" spc="-1">
              <a:solidFill>
                <a:srgbClr val="003056"/>
              </a:solidFill>
              <a:latin typeface="Calibri"/>
            </a:endParaRPr>
          </a:p>
          <a:p>
            <a:pPr marL="742950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Modern language models typically trained on a massive corpus crawled from the web, where English is by far the most common</a:t>
            </a:r>
          </a:p>
          <a:p>
            <a:pPr marL="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 dirty="0">
                <a:solidFill>
                  <a:srgbClr val="003056"/>
                </a:solidFill>
                <a:latin typeface="Calibri"/>
                <a:cs typeface="Calibri"/>
              </a:rPr>
              <a:t>So, performance in English much better than less available languages</a:t>
            </a:r>
          </a:p>
          <a:p>
            <a:pPr marL="742950" lvl="1">
              <a:lnSpc>
                <a:spcPct val="100000"/>
              </a:lnSpc>
              <a:spcBef>
                <a:spcPts val="360"/>
              </a:spcBef>
            </a:pP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  <a:hlinkClick r:id="rId2"/>
              </a:rPr>
              <a:t>The Bitter Lesson in Multilingual Benchmarks</a:t>
            </a:r>
            <a:r>
              <a:rPr lang="en-US" sz="18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 (Wu et al., April 2025)</a:t>
            </a:r>
          </a:p>
          <a:p>
            <a:pPr marL="742950" lvl="1">
              <a:lnSpc>
                <a:spcPct val="100000"/>
              </a:lnSpc>
              <a:spcBef>
                <a:spcPts val="360"/>
              </a:spcBef>
            </a:pPr>
            <a:r>
              <a:rPr lang="en-US" sz="18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English far more common even in 2000+ recent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multilingual benchmarks</a:t>
            </a:r>
          </a:p>
          <a:p>
            <a:pPr marL="742950" lvl="1">
              <a:lnSpc>
                <a:spcPct val="100000"/>
              </a:lnSpc>
              <a:spcBef>
                <a:spcPts val="360"/>
              </a:spcBef>
            </a:pPr>
            <a:r>
              <a:rPr lang="en-US" sz="18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Multilingual benchmark --&gt; actual effort to get non-English data</a:t>
            </a:r>
            <a:endParaRPr lang="en-US" sz="1800" spc="-1" dirty="0">
              <a:solidFill>
                <a:srgbClr val="003056"/>
              </a:solidFill>
              <a:latin typeface="Calibri"/>
              <a:ea typeface="Calibri"/>
              <a:cs typeface="Calibri"/>
            </a:endParaRPr>
          </a:p>
          <a:p>
            <a:pPr marL="742950" lvl="1">
              <a:lnSpc>
                <a:spcPct val="100000"/>
              </a:lnSpc>
              <a:spcBef>
                <a:spcPts val="360"/>
              </a:spcBef>
            </a:pPr>
            <a:r>
              <a:rPr lang="en-US" sz="1800" b="1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Multilingual performance on NLP tasks </a:t>
            </a:r>
            <a:r>
              <a:rPr lang="en-US" sz="18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weakly correlated with human evaluations</a:t>
            </a:r>
            <a:endParaRPr lang="en-US" sz="1800" spc="-1" dirty="0">
              <a:solidFill>
                <a:srgbClr val="003056"/>
              </a:solidFill>
              <a:latin typeface="Calibri"/>
              <a:ea typeface="Calibri"/>
              <a:cs typeface="Calibri"/>
            </a:endParaRPr>
          </a:p>
          <a:p>
            <a:pPr marL="742950" lvl="1">
              <a:lnSpc>
                <a:spcPct val="100000"/>
              </a:lnSpc>
              <a:spcBef>
                <a:spcPts val="360"/>
              </a:spcBef>
            </a:pPr>
            <a:endParaRPr lang="en-US" sz="1800" spc="-1" dirty="0">
              <a:solidFill>
                <a:srgbClr val="003056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C7497A8-7E1F-45D3-91D1-10848132C468}" type="slidenum">
              <a:t>6</a:t>
            </a:fld>
            <a:endParaRPr/>
          </a:p>
        </p:txBody>
      </p:sp>
      <p:pic>
        <p:nvPicPr>
          <p:cNvPr id="2" name="Picture 1" descr="A graph of different languages&#10;&#10;AI-generated content may be incorrect.">
            <a:extLst>
              <a:ext uri="{FF2B5EF4-FFF2-40B4-BE49-F238E27FC236}">
                <a16:creationId xmlns:a16="http://schemas.microsoft.com/office/drawing/2014/main" id="{24E44BC0-3E93-6AA5-8E03-E775D4B186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2347" y="3700216"/>
            <a:ext cx="5967133" cy="2342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9830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564000-3425-F0E5-42F1-960935B5A8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>
            <a:extLst>
              <a:ext uri="{FF2B5EF4-FFF2-40B4-BE49-F238E27FC236}">
                <a16:creationId xmlns:a16="http://schemas.microsoft.com/office/drawing/2014/main" id="{574D35A3-95FD-485D-8374-AE1B2A94F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>
                <a:solidFill>
                  <a:srgbClr val="003056"/>
                </a:solidFill>
                <a:latin typeface="Calibri"/>
              </a:rPr>
              <a:t>Just Translate to English?</a:t>
            </a:r>
            <a:endParaRPr lang="de-DE" sz="3000" b="1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94" name="PlaceHolder 2">
            <a:extLst>
              <a:ext uri="{FF2B5EF4-FFF2-40B4-BE49-F238E27FC236}">
                <a16:creationId xmlns:a16="http://schemas.microsoft.com/office/drawing/2014/main" id="{976A09F1-7B87-EC1B-A92D-5CAE0703DC45}"/>
              </a:ext>
            </a:extLst>
          </p:cNvPr>
          <p:cNvSpPr>
            <a:spLocks noGrp="1"/>
          </p:cNvSpPr>
          <p:nvPr>
            <p:ph type="ftr" idx="9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 dirty="0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 dirty="0">
              <a:latin typeface="Times New Roman"/>
            </a:endParaRPr>
          </a:p>
        </p:txBody>
      </p:sp>
      <p:sp>
        <p:nvSpPr>
          <p:cNvPr id="95" name="PlaceHolder 3">
            <a:extLst>
              <a:ext uri="{FF2B5EF4-FFF2-40B4-BE49-F238E27FC236}">
                <a16:creationId xmlns:a16="http://schemas.microsoft.com/office/drawing/2014/main" id="{B2199F1C-9265-C0C6-35A3-B3769C9809BB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84000" y="1143000"/>
            <a:ext cx="7775640" cy="4903603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</a:rPr>
              <a:t>As machine translation improves, </a:t>
            </a:r>
            <a:r>
              <a:rPr lang="en-US" sz="2000" b="1" spc="-1">
                <a:solidFill>
                  <a:srgbClr val="003056"/>
                </a:solidFill>
                <a:latin typeface="Calibri"/>
              </a:rPr>
              <a:t>fair question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: just translate to English?</a:t>
            </a:r>
            <a:endParaRPr lang="en-US" sz="1800" b="1" spc="-1">
              <a:solidFill>
                <a:srgbClr val="003056"/>
              </a:solidFill>
              <a:latin typeface="Calibri"/>
            </a:endParaRPr>
          </a:p>
          <a:p>
            <a:pPr marL="742950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I.e. translate task to English, feed it to model, translate output back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</a:t>
            </a:r>
          </a:p>
          <a:p>
            <a:pPr marL="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>
                <a:solidFill>
                  <a:srgbClr val="003056"/>
                </a:solidFill>
                <a:latin typeface="Calibri"/>
                <a:cs typeface="Calibri"/>
              </a:rPr>
              <a:t>Translation </a:t>
            </a:r>
            <a:r>
              <a:rPr lang="en-US" sz="2000" spc="-1">
                <a:solidFill>
                  <a:srgbClr val="003056"/>
                </a:solidFill>
                <a:latin typeface="Calibri"/>
                <a:cs typeface="Calibri"/>
              </a:rPr>
              <a:t>is</a:t>
            </a:r>
            <a:r>
              <a:rPr lang="en-US" sz="2000" b="1" spc="-1">
                <a:solidFill>
                  <a:srgbClr val="003056"/>
                </a:solidFill>
                <a:latin typeface="Calibri"/>
                <a:cs typeface="Calibri"/>
              </a:rPr>
              <a:t> not good enough </a:t>
            </a:r>
            <a:r>
              <a:rPr lang="en-US" sz="2000" spc="-1">
                <a:solidFill>
                  <a:srgbClr val="003056"/>
                </a:solidFill>
                <a:latin typeface="Calibri"/>
                <a:cs typeface="Calibri"/>
              </a:rPr>
              <a:t>in many cases </a:t>
            </a:r>
          </a:p>
          <a:p>
            <a:pPr marL="742950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E.g. if 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Arial"/>
              </a:rPr>
              <a:t>output is independent of </a:t>
            </a:r>
            <a:endParaRPr lang="en-US">
              <a:solidFill>
                <a:srgbClr val="000000"/>
              </a:solidFill>
              <a:latin typeface="DejaVu Sans"/>
              <a:ea typeface="Calibri"/>
              <a:cs typeface="Arial"/>
            </a:endParaRPr>
          </a:p>
          <a:p>
            <a:pPr marL="514350" lvl="1" indent="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None/>
            </a:pPr>
            <a:r>
              <a:rPr lang="en-US" sz="1800" spc="-1">
                <a:solidFill>
                  <a:srgbClr val="003056"/>
                </a:solidFill>
                <a:latin typeface="Calibri"/>
                <a:ea typeface="Calibri"/>
                <a:cs typeface="Arial"/>
              </a:rPr>
              <a:t>     input language, LLMs may solve </a:t>
            </a:r>
            <a:endParaRPr lang="en-US">
              <a:solidFill>
                <a:srgbClr val="000000"/>
              </a:solidFill>
              <a:latin typeface="DejaVu Sans"/>
              <a:ea typeface="Calibri"/>
              <a:cs typeface="Arial"/>
            </a:endParaRPr>
          </a:p>
          <a:p>
            <a:pPr marL="514350" lvl="1" indent="0">
              <a:lnSpc>
                <a:spcPct val="100000"/>
              </a:lnSpc>
              <a:spcBef>
                <a:spcPts val="360"/>
              </a:spcBef>
              <a:buNone/>
            </a:pP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Arial"/>
              </a:rPr>
              <a:t>     problems via translation </a:t>
            </a:r>
            <a:endParaRPr lang="en-US">
              <a:solidFill>
                <a:srgbClr val="000000"/>
              </a:solidFill>
              <a:latin typeface="DejaVu Sans"/>
              <a:ea typeface="Calibri"/>
              <a:cs typeface="Calibri"/>
            </a:endParaRPr>
          </a:p>
          <a:p>
            <a:pPr marL="514350" lvl="1" indent="0">
              <a:lnSpc>
                <a:spcPct val="100000"/>
              </a:lnSpc>
              <a:spcBef>
                <a:spcPts val="360"/>
              </a:spcBef>
              <a:buNone/>
            </a:pP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     (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  <a:hlinkClick r:id="rId2"/>
              </a:rPr>
              <a:t>Zhang et al. 2023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)</a:t>
            </a:r>
            <a:endParaRPr lang="en-US">
              <a:latin typeface="Calibri"/>
            </a:endParaRPr>
          </a:p>
          <a:p>
            <a:pPr marL="742950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Not if language changes answer</a:t>
            </a:r>
            <a:endParaRPr lang="en-US">
              <a:solidFill>
                <a:srgbClr val="000000"/>
              </a:solidFill>
              <a:latin typeface="Arial"/>
              <a:ea typeface="Calibri"/>
              <a:cs typeface="Calibri"/>
            </a:endParaRPr>
          </a:p>
          <a:p>
            <a:pPr marL="742950" lvl="1">
              <a:lnSpc>
                <a:spcPct val="100000"/>
              </a:lnSpc>
              <a:spcBef>
                <a:spcPts val="360"/>
              </a:spcBef>
            </a:pPr>
            <a:r>
              <a:rPr lang="en-US" sz="1800" spc="-1">
                <a:solidFill>
                  <a:srgbClr val="003056"/>
                </a:solidFill>
                <a:latin typeface="Calibri"/>
                <a:cs typeface="Calibri"/>
              </a:rPr>
              <a:t>Example in image: language </a:t>
            </a:r>
          </a:p>
          <a:p>
            <a:pPr marL="514350" lvl="1" indent="0">
              <a:lnSpc>
                <a:spcPct val="100000"/>
              </a:lnSpc>
              <a:spcBef>
                <a:spcPts val="360"/>
              </a:spcBef>
              <a:buNone/>
            </a:pPr>
            <a:r>
              <a:rPr lang="en-US" sz="1800" spc="-1">
                <a:solidFill>
                  <a:srgbClr val="003056"/>
                </a:solidFill>
                <a:latin typeface="Calibri"/>
                <a:cs typeface="Calibri"/>
              </a:rPr>
              <a:t>     independent task (top) vs </a:t>
            </a:r>
            <a:endParaRPr lang="en-US">
              <a:solidFill>
                <a:srgbClr val="000000"/>
              </a:solidFill>
              <a:latin typeface="Arial"/>
              <a:cs typeface="Calibri"/>
            </a:endParaRPr>
          </a:p>
          <a:p>
            <a:pPr marL="514350" lvl="1" indent="0">
              <a:lnSpc>
                <a:spcPct val="100000"/>
              </a:lnSpc>
              <a:spcBef>
                <a:spcPts val="360"/>
              </a:spcBef>
              <a:buNone/>
            </a:pPr>
            <a:r>
              <a:rPr lang="en-US" sz="1800" spc="-1">
                <a:solidFill>
                  <a:srgbClr val="003056"/>
                </a:solidFill>
                <a:latin typeface="Calibri"/>
                <a:cs typeface="Calibri"/>
              </a:rPr>
              <a:t>     language dependent task (pun</a:t>
            </a:r>
            <a:endParaRPr lang="en-US">
              <a:solidFill>
                <a:srgbClr val="000000"/>
              </a:solidFill>
              <a:latin typeface="Arial"/>
              <a:cs typeface="Calibri"/>
            </a:endParaRPr>
          </a:p>
          <a:p>
            <a:pPr marL="514350" lvl="1" indent="0">
              <a:lnSpc>
                <a:spcPct val="100000"/>
              </a:lnSpc>
              <a:spcBef>
                <a:spcPts val="360"/>
              </a:spcBef>
              <a:buNone/>
            </a:pPr>
            <a:r>
              <a:rPr lang="en-US" sz="1800" spc="-1">
                <a:solidFill>
                  <a:srgbClr val="003056"/>
                </a:solidFill>
                <a:latin typeface="Calibri"/>
                <a:cs typeface="Calibri"/>
              </a:rPr>
              <a:t>     detection, bottom)</a:t>
            </a:r>
          </a:p>
          <a:p>
            <a:pPr marL="342900" indent="-285750">
              <a:lnSpc>
                <a:spcPct val="100000"/>
              </a:lnSpc>
              <a:spcBef>
                <a:spcPts val="360"/>
              </a:spcBef>
            </a:pPr>
            <a:r>
              <a:rPr lang="en-US" sz="2000" spc="-1">
                <a:solidFill>
                  <a:srgbClr val="003056"/>
                </a:solidFill>
                <a:latin typeface="Calibri"/>
                <a:cs typeface="Calibri"/>
              </a:rPr>
              <a:t>Similarly, </a:t>
            </a:r>
            <a:r>
              <a:rPr lang="en-US" sz="2000" spc="-1" dirty="0">
                <a:solidFill>
                  <a:srgbClr val="003056"/>
                </a:solidFill>
                <a:latin typeface="Calibri"/>
                <a:cs typeface="Calibri"/>
                <a:hlinkClick r:id="rId3"/>
              </a:rPr>
              <a:t>Wu et al. (2025)</a:t>
            </a:r>
            <a:r>
              <a:rPr lang="en-US" sz="2000" spc="-1">
                <a:solidFill>
                  <a:srgbClr val="003056"/>
                </a:solidFill>
                <a:latin typeface="Calibri"/>
                <a:cs typeface="Calibri"/>
              </a:rPr>
              <a:t> found:</a:t>
            </a: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</a:pPr>
            <a:r>
              <a:rPr lang="en-US" sz="1800" spc="-1">
                <a:solidFill>
                  <a:srgbClr val="003056"/>
                </a:solidFill>
                <a:latin typeface="Calibri"/>
                <a:cs typeface="Calibri"/>
              </a:rPr>
              <a:t>Strong correlation with human eval. in STEM tasks (language independent)</a:t>
            </a:r>
            <a:endParaRPr lang="en-US">
              <a:solidFill>
                <a:srgbClr val="003056"/>
              </a:solidFill>
              <a:latin typeface="Calibri"/>
              <a:cs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</a:pPr>
            <a:r>
              <a:rPr lang="en-US" sz="1800" spc="-1">
                <a:solidFill>
                  <a:srgbClr val="003056"/>
                </a:solidFill>
                <a:latin typeface="Calibri"/>
                <a:cs typeface="Calibri"/>
              </a:rPr>
              <a:t>Translation not enough, models worse in translation-based benchmarks</a:t>
            </a:r>
            <a:endParaRPr lang="en-US" sz="1800" spc="-1" dirty="0">
              <a:solidFill>
                <a:srgbClr val="003056"/>
              </a:solidFill>
              <a:latin typeface="Calibri"/>
              <a:cs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</a:pPr>
            <a:endParaRPr lang="en-US" sz="1800" spc="-1" dirty="0">
              <a:solidFill>
                <a:srgbClr val="003056"/>
              </a:solidFill>
              <a:latin typeface="Calibri"/>
              <a:cs typeface="Calibri"/>
            </a:endParaRP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804BB461-23A8-8D6E-44C1-2A848A92BDB4}"/>
              </a:ext>
            </a:extLst>
          </p:cNvPr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C7497A8-7E1F-45D3-91D1-10848132C468}" type="slidenum">
              <a:t>7</a:t>
            </a:fld>
            <a:endParaRPr/>
          </a:p>
        </p:txBody>
      </p:sp>
      <p:pic>
        <p:nvPicPr>
          <p:cNvPr id="4" name="Picture 3" descr="A diagram of a translation&#10;&#10;Description automatically generated">
            <a:extLst>
              <a:ext uri="{FF2B5EF4-FFF2-40B4-BE49-F238E27FC236}">
                <a16:creationId xmlns:a16="http://schemas.microsoft.com/office/drawing/2014/main" id="{C86BC919-A87E-E728-54CF-F05E509819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7918" y="2131077"/>
            <a:ext cx="4040814" cy="3180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5380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>
                <a:solidFill>
                  <a:srgbClr val="003056"/>
                </a:solidFill>
                <a:latin typeface="Calibri"/>
              </a:rPr>
              <a:t>Multilingual NLP</a:t>
            </a:r>
            <a:endParaRPr lang="de-DE" sz="3000" b="1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ftr" idx="9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 dirty="0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 dirty="0">
              <a:latin typeface="Times New Roman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903603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Multilingual natural language processing (</a:t>
            </a:r>
            <a:r>
              <a:rPr lang="en-US" sz="2000" b="1" spc="-1" dirty="0" err="1">
                <a:solidFill>
                  <a:srgbClr val="003056"/>
                </a:solidFill>
                <a:latin typeface="Calibri"/>
              </a:rPr>
              <a:t>mNLP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):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 NLP systems that can process </a:t>
            </a:r>
            <a:r>
              <a:rPr lang="en-US" sz="2000" i="1" spc="-1" dirty="0">
                <a:solidFill>
                  <a:srgbClr val="003056"/>
                </a:solidFill>
                <a:latin typeface="Calibri"/>
              </a:rPr>
              <a:t>multiple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 natural languages</a:t>
            </a: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Calibri"/>
              </a:rPr>
              <a:t>But how many languages?</a:t>
            </a: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Calibri"/>
              </a:rPr>
              <a:t>Ideally, the more the better!</a:t>
            </a: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Calibri"/>
              </a:rPr>
              <a:t>But, the more languages, the more challenges </a:t>
            </a:r>
          </a:p>
          <a:p>
            <a:pPr marL="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 dirty="0">
                <a:solidFill>
                  <a:srgbClr val="003056"/>
                </a:solidFill>
                <a:latin typeface="Calibri"/>
                <a:cs typeface="Calibri"/>
              </a:rPr>
              <a:t>In this lecture:</a:t>
            </a:r>
          </a:p>
          <a:p>
            <a:pPr marL="742950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Calibri"/>
              </a:rPr>
              <a:t>Cross-lingual transfer (fundamental goal of </a:t>
            </a:r>
            <a:r>
              <a:rPr lang="en-US" sz="1800" spc="-1" dirty="0" err="1">
                <a:solidFill>
                  <a:srgbClr val="003056"/>
                </a:solidFill>
                <a:latin typeface="Calibri"/>
                <a:cs typeface="Calibri"/>
              </a:rPr>
              <a:t>mNLP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Calibri"/>
              </a:rPr>
              <a:t>)</a:t>
            </a:r>
          </a:p>
          <a:p>
            <a:pPr marL="742950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Calibri"/>
              </a:rPr>
              <a:t>Multilingual transformers</a:t>
            </a:r>
          </a:p>
          <a:p>
            <a:pPr marL="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endParaRPr lang="en-US" sz="2000" b="1" spc="-1" dirty="0">
              <a:solidFill>
                <a:srgbClr val="003056"/>
              </a:solidFill>
              <a:latin typeface="Calibri"/>
              <a:cs typeface="Calibri"/>
            </a:endParaRPr>
          </a:p>
          <a:p>
            <a:pPr marL="742950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endParaRPr lang="en-US" sz="1600" spc="-1" dirty="0">
              <a:solidFill>
                <a:srgbClr val="003056"/>
              </a:solidFill>
              <a:latin typeface="Calibri"/>
              <a:cs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C7497A8-7E1F-45D3-91D1-10848132C468}" type="slidenum"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864720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Outline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ftr" idx="11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67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de-DE" sz="2000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AutoNum type="arabicPeriod"/>
              <a:tabLst>
                <a:tab pos="0" algn="l"/>
              </a:tabLst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Cross-Lingual Transfer</a:t>
            </a:r>
            <a:endParaRPr lang="de-DE" sz="2000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  <a:tabLst>
                <a:tab pos="0" algn="l"/>
              </a:tabLst>
            </a:pP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AutoNum type="arabicPeriod"/>
              <a:tabLst>
                <a:tab pos="0" algn="l"/>
              </a:tabLst>
            </a:pPr>
            <a:endParaRPr lang="en-US" sz="2000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AutoNum type="arabicPeriod"/>
              <a:tabLst>
                <a:tab pos="0" algn="l"/>
              </a:tabLst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Multilingual Transformers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8221301-9728-434F-99D7-54AEC6583B52}" type="slidenum">
              <a:t>9</a:t>
            </a:fld>
            <a:endParaRPr/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On-screen Show (4:3)</PresentationFormat>
  <Slides>37</Slides>
  <Notes>0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39" baseType="lpstr">
      <vt:lpstr>Office Theme</vt:lpstr>
      <vt:lpstr>Office Theme</vt:lpstr>
      <vt:lpstr>Advanced Methods in Text Analytics</vt:lpstr>
      <vt:lpstr>Most Spoken Languages (1)</vt:lpstr>
      <vt:lpstr>Most Spoken Languages (2)</vt:lpstr>
      <vt:lpstr>Most Spoken Languages (3)</vt:lpstr>
      <vt:lpstr>Why Multilingual NLP? (1)</vt:lpstr>
      <vt:lpstr>Why Multilingual NLP? (2)</vt:lpstr>
      <vt:lpstr>Just Translate to English?</vt:lpstr>
      <vt:lpstr>Multilingual NLP</vt:lpstr>
      <vt:lpstr>Outline</vt:lpstr>
      <vt:lpstr>But First...</vt:lpstr>
      <vt:lpstr>PowerPoint Presentation</vt:lpstr>
      <vt:lpstr>What is Cross-Lingual Transfer?</vt:lpstr>
      <vt:lpstr>Cross-Lingual Transfer in LMs (1)</vt:lpstr>
      <vt:lpstr>Cross-Lingual Transfer in LMs (2) </vt:lpstr>
      <vt:lpstr>Embedding Space Alignment (1)</vt:lpstr>
      <vt:lpstr>Embedding Space Alignment (2)</vt:lpstr>
      <vt:lpstr>Cross-Lingual Word Embeddings (1)</vt:lpstr>
      <vt:lpstr>Cross-Lingual Word Embeddings (2)</vt:lpstr>
      <vt:lpstr>Evaluating CLWE</vt:lpstr>
      <vt:lpstr>Beyond CLWE</vt:lpstr>
      <vt:lpstr>PowerPoint Presentation</vt:lpstr>
      <vt:lpstr>Multilingual BERT</vt:lpstr>
      <vt:lpstr>Training Multilingual LMs</vt:lpstr>
      <vt:lpstr>Tokenization in Multilingual LMs (1)</vt:lpstr>
      <vt:lpstr>Tokenization in Multilingual LMs (2)</vt:lpstr>
      <vt:lpstr>Generalizing Across Languages (1)</vt:lpstr>
      <vt:lpstr>Generalizing Across Languages (2)</vt:lpstr>
      <vt:lpstr>Generalizing Across Languages (3)</vt:lpstr>
      <vt:lpstr>Zero-Shot vs Few-Shot </vt:lpstr>
      <vt:lpstr>Cross-lingual Transfer in mBERT (1)</vt:lpstr>
      <vt:lpstr>Cross-lingual Transfer in mBERT (2)</vt:lpstr>
      <vt:lpstr>Cross-lingual Transfer in mBERT (3)</vt:lpstr>
      <vt:lpstr>Multilingual Evaluation </vt:lpstr>
      <vt:lpstr>Multilinguality in LLMs (1)</vt:lpstr>
      <vt:lpstr>Multilinguality in LLMs (2) </vt:lpstr>
      <vt:lpstr>Summary</vt:lpstr>
      <vt:lpstr>References</vt:lpstr>
    </vt:vector>
  </TitlesOfParts>
  <Company>Uni-Mannheim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Koschorreck, Maartje</dc:creator>
  <dc:description/>
  <cp:revision>3846</cp:revision>
  <dcterms:created xsi:type="dcterms:W3CDTF">2018-06-20T08:14:01Z</dcterms:created>
  <dcterms:modified xsi:type="dcterms:W3CDTF">2025-05-20T16:35:05Z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Bildschirmpräsentation (4:3)</vt:lpwstr>
  </property>
  <property fmtid="{D5CDD505-2E9C-101B-9397-08002B2CF9AE}" pid="3" name="Slides">
    <vt:i4>29</vt:i4>
  </property>
</Properties>
</file>