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306" r:id="rId5"/>
    <p:sldId id="307" r:id="rId6"/>
    <p:sldId id="259" r:id="rId7"/>
    <p:sldId id="260" r:id="rId8"/>
    <p:sldId id="308" r:id="rId9"/>
    <p:sldId id="309" r:id="rId10"/>
    <p:sldId id="314" r:id="rId11"/>
    <p:sldId id="311" r:id="rId12"/>
    <p:sldId id="312" r:id="rId13"/>
    <p:sldId id="313" r:id="rId14"/>
    <p:sldId id="315" r:id="rId15"/>
    <p:sldId id="316" r:id="rId16"/>
    <p:sldId id="326" r:id="rId17"/>
    <p:sldId id="327" r:id="rId18"/>
    <p:sldId id="317" r:id="rId19"/>
    <p:sldId id="318" r:id="rId20"/>
    <p:sldId id="319" r:id="rId21"/>
    <p:sldId id="320" r:id="rId22"/>
    <p:sldId id="321" r:id="rId23"/>
    <p:sldId id="322" r:id="rId24"/>
    <p:sldId id="329" r:id="rId25"/>
    <p:sldId id="328" r:id="rId26"/>
    <p:sldId id="330" r:id="rId27"/>
    <p:sldId id="323" r:id="rId28"/>
    <p:sldId id="324" r:id="rId29"/>
    <p:sldId id="325" r:id="rId30"/>
    <p:sldId id="305" r:id="rId3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6E74F5-4F20-CC32-B540-6E0770E01D49}" v="13" dt="2025-05-23T15:39:13.9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962DD0A-602E-4A8F-89E9-B5BC79E82EB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8071A7-AAB2-4142-8B26-14510BE3A9D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EC1B05F-A6D8-4B0C-AFDD-5B44EF54815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15D7FD-F6E9-4186-A92C-04C328ADD91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85C51A9-11D2-458D-8645-63E621A6F6F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B19E80-1C3F-4330-A67B-A0A012D7613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4CF991-389C-4C0A-8758-72D98B55D15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4B07C55-1B8E-4F31-8A1A-215D3BD75E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C540A3-B7D8-448F-B0EC-AD3C1E5B3C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172534-CF53-4E71-ABE5-BE348BF112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7C3BC56-5075-4239-B0CC-510B2CC9F7F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A0FE0AE-2EE7-4E62-B146-6AC7D4E175D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0D29BB-0E38-4184-8319-9FB76EAF6B2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2E5CC00-36F9-4ADA-956C-51A70F9F4FA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CD824A-A5EF-4880-96C0-09D23DDADC5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E639DCF-5707-43B0-BE1A-27A2BDB1265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032B626-9F61-4F59-85BE-466A00186F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566C2B0-62E4-49E4-9CDF-EFAC2364D94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A2B7A6-C85B-4A8E-93FE-6C0C6A6DA2C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7E21B8-A36B-47DB-9F79-F8681486043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7C57CF-587B-4151-93CA-E32D3D0DCE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446D9B-9695-4A1D-9F05-27136DBC976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7930181-C612-40B6-A269-DA662507F97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3639E02-CD6E-4C4C-BD65-F484B62E46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EC8508E-B35F-4A56-8FD3-AC0DEAF0C572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BE7103-EC84-4A0B-B05A-777F461E2598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riam-webster.com/help/faq-how-many-english-words" TargetMode="External"/><Relationship Id="rId2" Type="http://schemas.openxmlformats.org/officeDocument/2006/relationships/hyperlink" Target="https://huggingface.co/learn/llm-course/en/chapter6/5?fw=pt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.unicode.org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aclanthology.org/2025.coling-main.400.pdf" TargetMode="External"/><Relationship Id="rId2" Type="http://schemas.openxmlformats.org/officeDocument/2006/relationships/hyperlink" Target="https://github.com/openai/gpt-2/blob/9b63575ef42771a015060c964af2c3da4cf7c8ab/src/encoder.py#L53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clanthology.org/2023.tacl-1.28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P16-1162.pdf" TargetMode="External"/><Relationship Id="rId2" Type="http://schemas.openxmlformats.org/officeDocument/2006/relationships/hyperlink" Target="http://www.pennelynn.com/Documents/CUJ/HTML/94HTML/19940045.HTM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i.meta.com/blog/meta-llama-3/" TargetMode="External"/><Relationship Id="rId2" Type="http://schemas.openxmlformats.org/officeDocument/2006/relationships/hyperlink" Target="https://aclanthology.org/C92-4173.pdf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tatic.googleusercontent.com/media/research.google.com/en/pubs/archive/37842.pdf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0.acl-main.170.pdf" TargetMode="External"/><Relationship Id="rId2" Type="http://schemas.openxmlformats.org/officeDocument/2006/relationships/hyperlink" Target="https://arxiv.org/pdf/1804.10959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1808.06226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a_(kana)" TargetMode="External"/><Relationship Id="rId2" Type="http://schemas.openxmlformats.org/officeDocument/2006/relationships/hyperlink" Target="https://deliciousbrains.com/how-unicode-works/" TargetMode="Externa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ai/tiktoken" TargetMode="External"/><Relationship Id="rId2" Type="http://schemas.openxmlformats.org/officeDocument/2006/relationships/hyperlink" Target="https://github.com/karpathy/minbpe/blob/1acefe89412b20245db5a22d2a02001e547dc602/minbpe/regex.py#L44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6.04726" TargetMode="External"/><Relationship Id="rId2" Type="http://schemas.openxmlformats.org/officeDocument/2006/relationships/hyperlink" Target="https://arxiv.org/pdf/2110.02782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10.20771" TargetMode="External"/><Relationship Id="rId2" Type="http://schemas.openxmlformats.org/officeDocument/2006/relationships/hyperlink" Target="https://home.unicode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openreview.net/pdf?id=FkSp8VW8RjH" TargetMode="External"/><Relationship Id="rId5" Type="http://schemas.openxmlformats.org/officeDocument/2006/relationships/hyperlink" Target="https://arxiv.org/pdf/2404.07143" TargetMode="External"/><Relationship Id="rId4" Type="http://schemas.openxmlformats.org/officeDocument/2006/relationships/hyperlink" Target="https://arxiv.org/pdf/1808.04444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duSFxRajkE?feature=shared" TargetMode="External"/><Relationship Id="rId2" Type="http://schemas.openxmlformats.org/officeDocument/2006/relationships/hyperlink" Target="https://arxiv.org/pdf/2112.10508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hyam.blog/posts/beyond-self-attenti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2.14903" TargetMode="External"/><Relationship Id="rId2" Type="http://schemas.openxmlformats.org/officeDocument/2006/relationships/hyperlink" Target="https://tiktokenizer.vercel.app/?model=meta-llama%2FMeta-Llama-3-8B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69240" y="1051200"/>
            <a:ext cx="611712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Tokenization</a:t>
            </a:r>
            <a:endParaRPr lang="de-DE" sz="3000" b="1" strike="noStrike" spc="-1" dirty="0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FB7B19B-D67B-439C-AE48-BD4CC8DD5F80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8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Impact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of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in LMs (2)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Performance in languages other than English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usually worse</a:t>
            </a:r>
            <a:endParaRPr lang="en-US" dirty="0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Partly due to lower amount of LM training data in other languages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partly due to lower amount of data when training tokenizer as well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For example, number of tokens in following words from Llama3-8B:</a:t>
            </a:r>
          </a:p>
          <a:p>
            <a:pPr marL="685800">
              <a:spcBef>
                <a:spcPts val="5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Hello                    1 token</a:t>
            </a:r>
          </a:p>
          <a:p>
            <a:pPr lvl="1">
              <a:buClr>
                <a:srgbClr val="003056"/>
              </a:buClr>
              <a:buFont typeface="Arial"/>
              <a:buChar char="•"/>
            </a:pP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안녕하세요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 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        2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tokens</a:t>
            </a:r>
            <a:endParaRPr lang="ko-KR" altLang="en-US" sz="18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ko-KR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नमस्ते</a:t>
            </a:r>
            <a:r>
              <a:rPr lang="ko-KR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                               3 </a:t>
            </a:r>
            <a:r>
              <a:rPr lang="en-US" altLang="ko-KR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tokens</a:t>
            </a:r>
            <a:endParaRPr lang="ko-KR" altLang="en-US" dirty="0">
              <a:solidFill>
                <a:srgbClr val="000000"/>
              </a:solidFill>
              <a:latin typeface="Calibri"/>
              <a:ea typeface="+mn-lt"/>
              <a:cs typeface="+mn-lt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Often, words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in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other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languages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are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split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into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more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altLang="ko-KR" sz="2000" b="1" spc="-1" dirty="0">
                <a:solidFill>
                  <a:srgbClr val="003056"/>
                </a:solidFill>
                <a:latin typeface="Calibri"/>
              </a:rPr>
              <a:t>tokens</a:t>
            </a:r>
            <a:r>
              <a:rPr lang="ko-KR" altLang="en-US" sz="2000" b="1" spc="-1" dirty="0">
                <a:solidFill>
                  <a:srgbClr val="003056"/>
                </a:solidFill>
                <a:latin typeface="Calibri"/>
              </a:rPr>
              <a:t> </a:t>
            </a:r>
            <a:endParaRPr lang="ko-KR" alt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This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has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do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with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way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tokenizers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are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trained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(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details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soon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Impact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? </a:t>
            </a:r>
            <a:endParaRPr lang="ko-KR" altLang="en-US" sz="1800" b="1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More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memory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requirement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for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same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word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in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different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language</a:t>
            </a:r>
            <a:endParaRPr lang="ko-KR" altLang="en-US" sz="1800" b="1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More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money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spent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using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LLMs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closed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behind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APIs</a:t>
            </a:r>
            <a:r>
              <a:rPr lang="ko-KR" alt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prices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per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token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Similar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arguments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behind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preferences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such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using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YAML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vs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JSON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as</a:t>
            </a:r>
            <a:r>
              <a:rPr lang="ko-KR" alt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input</a:t>
            </a:r>
            <a:endParaRPr lang="ko-KR" altLang="en-US" sz="18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Next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section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we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go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over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some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popular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tokenization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ko-KR" alt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methods</a:t>
            </a:r>
            <a:r>
              <a:rPr lang="ko-KR" alt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77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3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8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878"/>
              </a:spcBef>
              <a:buNone/>
              <a:tabLst>
                <a:tab pos="0" algn="l"/>
              </a:tabLst>
            </a:pPr>
            <a:r>
              <a:rPr lang="en-US" sz="4400" b="1" spc="-1">
                <a:solidFill>
                  <a:srgbClr val="003056"/>
                </a:solidFill>
                <a:latin typeface="Calibri"/>
              </a:rPr>
              <a:t>Common Tokenization </a:t>
            </a:r>
          </a:p>
          <a:p>
            <a:pPr marL="342900" indent="-342900" algn="ctr">
              <a:lnSpc>
                <a:spcPct val="100000"/>
              </a:lnSpc>
              <a:spcBef>
                <a:spcPts val="877"/>
              </a:spcBef>
              <a:buNone/>
              <a:tabLst>
                <a:tab pos="0" algn="l"/>
              </a:tabLst>
            </a:pPr>
            <a:r>
              <a:rPr lang="en-US" sz="4400" b="1" spc="-1" dirty="0">
                <a:solidFill>
                  <a:srgbClr val="003056"/>
                </a:solidFill>
                <a:latin typeface="Calibri"/>
              </a:rPr>
              <a:t>Methods</a:t>
            </a:r>
            <a:endParaRPr lang="en-US" dirty="0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D3C2A7-3D96-4B67-8365-34C7C8CCF740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5147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Word-Level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endParaRPr lang="en-US" err="1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93218" y="1124029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Referred to tokenizers that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produce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word-like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tokens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Follows linguistic goal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of tokens being approximations of words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Today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this process referred to as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pre-tokenization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Goal of approximating words no longer a priority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But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still an important part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of pre-processing (more later)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May include other steps, e.g. normalization, spell correction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Main advantage: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interpretable!</a:t>
            </a:r>
            <a:endParaRPr lang="en-US" sz="2000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Tokens are representations of words/concepts we understand.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Main disadvantage: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inability to deal with rare or new 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Rare words in training replaced with special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UNK token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(from unknown)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During inference, UNK used to represent out-of-vocabulary 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Out-of-vocabulary words (OOV) = </a:t>
            </a:r>
            <a:r>
              <a:rPr lang="en-US" sz="1800" spc="-1" dirty="0">
                <a:solidFill>
                  <a:srgbClr val="003056"/>
                </a:solidFill>
                <a:latin typeface="Arial"/>
                <a:ea typeface="Calibri"/>
                <a:cs typeface="Arial"/>
              </a:rPr>
              <a:t>w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ords not seen during training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Using UNK during inference bad for: text generation, extracting useful features from OOV words, e.g. "desertification" comes from "desert"</a:t>
            </a:r>
            <a:endParaRPr lang="en-US" sz="1800" b="1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Another disadvantage: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large/changing vocab.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hundreds of thousands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600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37948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Character-Level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endParaRPr lang="en-US" err="1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Addresses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main disadvantages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of word-level tokenizers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If we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assume a finite set of symbols (a script)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we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can represent OOV words as sequence of its symbols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plus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size of vocabulary is small/finite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For example, if script is English alphabet, we have 26 symbols.</a:t>
            </a:r>
            <a:endParaRPr lang="en-US" sz="22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Embedding matrix: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26 x d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(plus whatever words you add to vocabulary)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If word "elephant" is OOV, represent it as "e" "l" "e" "p" "h" "a" "n" "t" 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Disadvantages?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In some languages,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characters may not encode meaning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(linguistic goal)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Vectors per character increases length of representation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(systems goal)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E.g. Llama3 breaks "elephant" into "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ele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" and "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phant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", i.e.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2 x d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If we break it into characters, it's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8 x d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so more memory consumption, more costly computations, parameters may have to encode more, etc.</a:t>
            </a:r>
            <a:endParaRPr lang="en-US" sz="18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Also,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vocabulary may still be large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(e.g.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Unicode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has 150K characters)</a:t>
            </a:r>
            <a:endParaRPr lang="en-US" sz="1800" dirty="0"/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currently accepted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intermediate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sweet spot?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  <a:cs typeface="Arial"/>
              </a:rPr>
              <a:t>Subword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 tokenizers!</a:t>
            </a:r>
            <a:r>
              <a:rPr lang="en-US" sz="2200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 it's ongoing research; systems change, tokenizers may accommodate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82178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Subword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-level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endParaRPr lang="en-US" err="1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Split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word-like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tokens into smaller units called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subwords</a:t>
            </a:r>
            <a:endParaRPr lang="en-US" sz="2000" b="1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Set of all possible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subwords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finite, determined from training data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Vocabulary also includes all characters, used to represent OOV words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Advantages:</a:t>
            </a:r>
            <a:endParaRPr lang="en-US" sz="2000" b="1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Vocabulary size finite, m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any tokens still semantically meaningful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Can handle OOV words well (breaks them into known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subwords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Disadvantage: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Many ways to choose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subword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units, affects performance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E.g. manually constructed, linguistically informed rules, may favor morphologically rich languages (lots of inflections, compounding, etc.)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More generally,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subword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segmentation may not favor non-morphologically rich languages, e.g.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arabic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or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hebrew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Most common approach today? Byte-Pair-Encoding (BPE)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Input to BPE is output of pre-tokenization process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So, let's have a better look at this first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39287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28324-464D-3D83-687A-26A4EF137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A6A7AF4-F97C-DBF4-02A1-C3019CF8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9" y="584640"/>
            <a:ext cx="5786953" cy="5480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Pre-Tokenization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264BCBDE-ADFB-3439-EE30-EFE615E36AC7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5D4E579-38F1-DC43-C252-67663BD9440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3279" y="1143907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Can be generally described as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classic pre-processing step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Classic: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rule-based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Often forgotten but still present today!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Follows normalization step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Normalization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:</a:t>
            </a:r>
            <a:endParaRPr lang="en-US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Removing unnecessary whitespaces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Turn all characters into lower case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Removing accents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Etc.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Goal of pre-tokenization: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split raw text into word-like segments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These segments are foundation to final tokens used by LMs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Common pre-tokenization approaches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Split by whitespace and punctuation (similar to what we do in tutorials)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Split by character (e.g. in symbol-based languages like Chinese)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More specific rules based on useful linguistic properties</a:t>
            </a:r>
            <a:endParaRPr lang="en-US" sz="1600" b="1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6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00D95FE-CE70-8037-7D55-B43879ADAAE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93850-5DB0-5708-5D2F-1D99C1031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AEFDE62-EA19-8939-ADE4-D9010A4F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9" y="584640"/>
            <a:ext cx="5786953" cy="5480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Pre-Tokenization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5061AC29-DCB5-B926-B54B-761DA8DD1836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BD3FB46-3304-3566-2193-A2AF30423C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03157" y="1124028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Important: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output of pre-tokenization used as input to train tokenizer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Examples of rules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used in GPT-2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 following regex pattern: </a:t>
            </a: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    's|'t|'re|'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ve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|'m|'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ll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|'d| </a:t>
            </a: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    ?\p{L}+| </a:t>
            </a:r>
            <a:endParaRPr lang="en-US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    ?\p{N}+| </a:t>
            </a:r>
            <a:endParaRPr lang="en-US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    ?[^\s\p{L}\p{N}]+</a:t>
            </a:r>
            <a:endParaRPr lang="en-US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    |\s+(?!\S)|</a:t>
            </a:r>
            <a:endParaRPr lang="en-US" dirty="0">
              <a:solidFill>
                <a:srgbClr val="000000"/>
              </a:solidFill>
              <a:latin typeface="Arial"/>
              <a:ea typeface="+mn-lt"/>
              <a:cs typeface="+mn-lt"/>
            </a:endParaRP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    \s+</a:t>
            </a:r>
          </a:p>
          <a:p>
            <a:pPr marL="4000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Details beyond the scope</a:t>
            </a:r>
            <a:endParaRPr lang="en-US" sz="22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572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But note rules for contractions, spaces </a:t>
            </a:r>
          </a:p>
          <a:p>
            <a:pPr marL="5715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     followed by letters or numbers, etc.</a:t>
            </a:r>
          </a:p>
          <a:p>
            <a:pPr marL="400050" indent="-342900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Important: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rules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hand-crafted,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language dependent</a:t>
            </a:r>
          </a:p>
          <a:p>
            <a:pPr marL="8572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Character-based languages split by character</a:t>
            </a:r>
          </a:p>
          <a:p>
            <a:pPr marL="857250" lvl="1" indent="-28575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4"/>
              </a:rPr>
              <a:t>characters often have meaningful parts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require different rules</a:t>
            </a:r>
            <a:endParaRPr lang="en-US" sz="1800" dirty="0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B6F2BB6-C3D6-0C93-934C-F1408E0290E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16</a:t>
            </a:fld>
            <a:endParaRPr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30C88C-AD77-4237-9CB7-D2A1A16214AF}"/>
              </a:ext>
            </a:extLst>
          </p:cNvPr>
          <p:cNvSpPr txBox="1"/>
          <p:nvPr/>
        </p:nvSpPr>
        <p:spPr>
          <a:xfrm>
            <a:off x="5691286" y="1546751"/>
            <a:ext cx="293101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BD7767-EBC0-4206-6526-E6732440B14F}"/>
              </a:ext>
            </a:extLst>
          </p:cNvPr>
          <p:cNvSpPr txBox="1"/>
          <p:nvPr/>
        </p:nvSpPr>
        <p:spPr>
          <a:xfrm>
            <a:off x="5444663" y="2296104"/>
            <a:ext cx="342425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ctr"/>
            <a:r>
              <a:rPr lang="en-US" dirty="0"/>
              <a:t>Pre-Tokenizer (rule-based)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104C7B4-7D73-276E-8C1C-1DA96004BFB3}"/>
              </a:ext>
            </a:extLst>
          </p:cNvPr>
          <p:cNvSpPr txBox="1"/>
          <p:nvPr/>
        </p:nvSpPr>
        <p:spPr>
          <a:xfrm>
            <a:off x="5691286" y="3320535"/>
            <a:ext cx="293101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Sequence of segments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C37798-C64E-36AE-96BE-81A1E09719B8}"/>
              </a:ext>
            </a:extLst>
          </p:cNvPr>
          <p:cNvSpPr txBox="1"/>
          <p:nvPr/>
        </p:nvSpPr>
        <p:spPr>
          <a:xfrm>
            <a:off x="5444663" y="4050917"/>
            <a:ext cx="342425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ctr"/>
            <a:r>
              <a:rPr lang="en-US" dirty="0"/>
              <a:t>Train Tokenizer</a:t>
            </a:r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D8A246EA-FDE4-F4F6-13CC-4E054155A281}"/>
              </a:ext>
            </a:extLst>
          </p:cNvPr>
          <p:cNvSpPr/>
          <p:nvPr/>
        </p:nvSpPr>
        <p:spPr>
          <a:xfrm>
            <a:off x="7106436" y="1940625"/>
            <a:ext cx="180224" cy="3414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Up-Down 39">
            <a:extLst>
              <a:ext uri="{FF2B5EF4-FFF2-40B4-BE49-F238E27FC236}">
                <a16:creationId xmlns:a16="http://schemas.microsoft.com/office/drawing/2014/main" id="{74419FE8-13B9-5B0F-8D87-44F937E2ED9F}"/>
              </a:ext>
            </a:extLst>
          </p:cNvPr>
          <p:cNvSpPr/>
          <p:nvPr/>
        </p:nvSpPr>
        <p:spPr>
          <a:xfrm>
            <a:off x="7104781" y="2942821"/>
            <a:ext cx="180224" cy="3414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Up-Down 39">
            <a:extLst>
              <a:ext uri="{FF2B5EF4-FFF2-40B4-BE49-F238E27FC236}">
                <a16:creationId xmlns:a16="http://schemas.microsoft.com/office/drawing/2014/main" id="{E4714F7C-FC1B-6B12-9732-6E854F64789E}"/>
              </a:ext>
            </a:extLst>
          </p:cNvPr>
          <p:cNvSpPr/>
          <p:nvPr/>
        </p:nvSpPr>
        <p:spPr>
          <a:xfrm>
            <a:off x="7104779" y="3708134"/>
            <a:ext cx="180224" cy="34147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6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8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3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6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9" dur="500"/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30" grpId="0" animBg="1"/>
      <p:bldP spid="32" grpId="0" animBg="1"/>
      <p:bldP spid="40" grpId="0" animBg="1"/>
      <p:bldP spid="42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Byte-Pair-Encoding (1)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Breakthrough in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subword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tokenization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Originally a data compression algorithm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Gage, 1992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Recently popularized by its use in machine translation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Sennrich, 2016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It’s a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fast and simple heuristic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Known to improve downstream performance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Idea: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instead of defining tokens a priori,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let data tell us what our tokens should be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 priori: rules, e.g. "each word is a token", or "each character is a token"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If we pick the right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subwords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we could handle OOV rather well!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BPE in short:</a:t>
            </a:r>
          </a:p>
          <a:p>
            <a:pPr marL="457200" lvl="1" indent="0"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1. Starting "base vocabulary"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V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is set of characters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457200" lvl="1" indent="0"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2. Find most common two-character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subword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create token for it, add to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V</a:t>
            </a:r>
            <a:endParaRPr lang="en-US" sz="1800" i="1" dirty="0">
              <a:latin typeface="Calibri"/>
            </a:endParaRPr>
          </a:p>
          <a:p>
            <a:pPr marL="457200" lvl="1" indent="0">
              <a:buNone/>
            </a:pP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3.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Replace every instance of two-character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subword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from Step 1 with its token</a:t>
            </a:r>
            <a:endParaRPr lang="en-US" sz="1800" i="1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4. Keep finding common and longer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subwords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until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new tokens are created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Let's look at this process in more detail.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9912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Byte-Pair-Encoding (2)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 algorithm runs "inside words", i.e. no merges across 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These "words" first determined by pre-tokenization step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I.e. word boundaries depend pre-tokenization rules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Boundary represented by added special symbol, e.g. an underscore _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So, for a tiny input corpus of 18 word tokens, we have the following frequencies for each word, as well as our base vocabulary: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 algorithm then counts all pairs of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adjacent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symbols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Most common is "er" (appears in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newer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and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wider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so 9 times in corpus)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It then merges the two symbols into new token, adds it to vocabulary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6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18</a:t>
            </a:fld>
            <a:endParaRPr/>
          </a:p>
        </p:txBody>
      </p:sp>
      <p:pic>
        <p:nvPicPr>
          <p:cNvPr id="3" name="Picture 2" descr="A close-up of a word&#10;&#10;Description automatically generated">
            <a:extLst>
              <a:ext uri="{FF2B5EF4-FFF2-40B4-BE49-F238E27FC236}">
                <a16:creationId xmlns:a16="http://schemas.microsoft.com/office/drawing/2014/main" id="{E8A9B735-BEAC-5109-47FD-4F0D37AC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77" y="3077001"/>
            <a:ext cx="6673645" cy="170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156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Byte-Pair-Encoding (3)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We count adjacent tokens again (note "er" is now a token)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Most common adjacent tokens are now "er" and "_", which we add to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V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 process continues until we add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k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tokens to our base vocabulary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k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is a hyperparameter, 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This loop often referred to as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training the tokenizer</a:t>
            </a:r>
            <a:endParaRPr lang="en-US" sz="16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19</a:t>
            </a:fld>
            <a:endParaRPr/>
          </a:p>
        </p:txBody>
      </p:sp>
      <p:pic>
        <p:nvPicPr>
          <p:cNvPr id="2" name="Picture 1" descr="A close-up of a word&#10;&#10;Description automatically generated">
            <a:extLst>
              <a:ext uri="{FF2B5EF4-FFF2-40B4-BE49-F238E27FC236}">
                <a16:creationId xmlns:a16="http://schemas.microsoft.com/office/drawing/2014/main" id="{44C35060-661C-1B56-8FA7-35ACF19D4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84" y="1406118"/>
            <a:ext cx="6572249" cy="1492449"/>
          </a:xfrm>
          <a:prstGeom prst="rect">
            <a:avLst/>
          </a:prstGeom>
        </p:spPr>
      </p:pic>
      <p:pic>
        <p:nvPicPr>
          <p:cNvPr id="4" name="Picture 3" descr="A close-up of words&#10;&#10;Description automatically generated">
            <a:extLst>
              <a:ext uri="{FF2B5EF4-FFF2-40B4-BE49-F238E27FC236}">
                <a16:creationId xmlns:a16="http://schemas.microsoft.com/office/drawing/2014/main" id="{20F9E421-94C8-5525-089B-24223650A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758" y="3295371"/>
            <a:ext cx="5871701" cy="159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93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?</a:t>
            </a:r>
            <a:endParaRPr lang="en-US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Often forgotten/neglected/unglamorous aspect of NLP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still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present in all LMs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(from n-grams to LLMs), thus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important topic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!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assume text is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nicely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"chopped up" into segments before processing it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Much like printers, some don't care about the details behind this process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just what it to work!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Generally,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tokenization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is the process of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splitting text into finite strings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that act as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representation of that text for computers to process it</a:t>
            </a:r>
            <a:endParaRPr lang="en-US" sz="2000" b="1" spc="-1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These substrings often referred to as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tokens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Webster and Kit, 1992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For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example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take the string "Tokenization won't be neglected anymore."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If we split it based on whitespace separation (each token is underlined):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Tokenization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won't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neglected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anymore.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(5 tokens)</a:t>
            </a:r>
            <a:endParaRPr lang="en-US" sz="18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If we further split punctuation marks:</a:t>
            </a:r>
            <a:endParaRPr lang="en-US" sz="20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Tokenization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'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neglected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anymore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(8 tokens)</a:t>
            </a:r>
            <a:endParaRPr lang="en-US" sz="18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Using the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3"/>
              </a:rPr>
              <a:t>Llama3-70B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tokenizer (center dot represents whitespace):</a:t>
            </a:r>
            <a:endParaRPr lang="en-US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Token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ization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ea typeface="+mn-lt"/>
                <a:cs typeface="+mn-lt"/>
              </a:rPr>
              <a:t>⋅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't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ea typeface="+mn-lt"/>
                <a:cs typeface="+mn-lt"/>
              </a:rPr>
              <a:t>⋅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ea typeface="+mn-lt"/>
                <a:cs typeface="+mn-lt"/>
              </a:rPr>
              <a:t>⋅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neglected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ea typeface="+mn-lt"/>
                <a:cs typeface="+mn-lt"/>
              </a:rPr>
              <a:t>⋅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anymore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(8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different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tokens)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9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8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Byte-Pair-Encoding (4)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In the end, for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k = 8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, we would derive the following merge rules: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Note that we added two full words: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newer_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and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low_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In real-world settings,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in the thousands, so many words get full tokens.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Then, for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encoding a word into tokens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, we proceed as follows: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We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break input sequence into characters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Apply merges in learned order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e.g. first merge "e" and "r" into "er"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Note that encoding ensures we use tokens of highest possible level</a:t>
            </a: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Thus,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many words tokenized as full word</a:t>
            </a:r>
            <a:endParaRPr lang="en-US" sz="1800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Only OOV words would be represented by </a:t>
            </a:r>
            <a:r>
              <a:rPr lang="en-US" sz="1800" b="1" spc="-1" dirty="0" err="1">
                <a:solidFill>
                  <a:srgbClr val="003056"/>
                </a:solidFill>
                <a:latin typeface="Calibri"/>
                <a:cs typeface="Arial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 tokens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E.g. "lower" in our toy setting would be "low" and "er_"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6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20</a:t>
            </a:fld>
            <a:endParaRPr/>
          </a:p>
        </p:txBody>
      </p:sp>
      <p:pic>
        <p:nvPicPr>
          <p:cNvPr id="3" name="Picture 2" descr="A close-up of a text&#10;&#10;Description automatically generated">
            <a:extLst>
              <a:ext uri="{FF2B5EF4-FFF2-40B4-BE49-F238E27FC236}">
                <a16:creationId xmlns:a16="http://schemas.microsoft.com/office/drawing/2014/main" id="{44C1F4BB-E3F0-11F0-00B9-A69518D27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2" y="1457492"/>
            <a:ext cx="6867217" cy="142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487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Byte-Pair-Encoding (5)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 algorithm for "learning" the tokenizer is thus the following.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Several methods exist that are similar to BPE.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err="1">
                <a:solidFill>
                  <a:srgbClr val="003056"/>
                </a:solidFill>
                <a:latin typeface="Calibri"/>
                <a:cs typeface="Arial"/>
              </a:rPr>
              <a:t>WordPiece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(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Schuster and Nakajima, 2012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) focused on Japanese and Korean (can't be relied on space-separated tokens)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Instead of merging most common pairs of tokens,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merged pairs that increase data likelihood of an n-gram LM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trained with this updated vocabulary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21</a:t>
            </a:fld>
            <a:endParaRPr/>
          </a:p>
        </p:txBody>
      </p:sp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FC5AE0A-A2BA-AFFB-C380-8F93CA77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24" y="1566897"/>
            <a:ext cx="7042353" cy="22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043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4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UnigramLM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SentencePiece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Another common approach: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2000" spc="-1" err="1">
                <a:solidFill>
                  <a:srgbClr val="003056"/>
                </a:solidFill>
                <a:latin typeface="Calibri"/>
                <a:cs typeface="Arial"/>
              </a:rPr>
              <a:t>UnigramLM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(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Kudo, 2018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Adopts same idea of evaluating </a:t>
            </a:r>
            <a:r>
              <a:rPr lang="en-US" sz="1800" spc="-1" err="1">
                <a:solidFill>
                  <a:srgbClr val="003056"/>
                </a:solidFill>
                <a:latin typeface="Calibri"/>
                <a:cs typeface="Arial"/>
              </a:rPr>
              <a:t>subword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candidates by impact on LM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err="1">
                <a:solidFill>
                  <a:srgbClr val="003056"/>
                </a:solidFill>
                <a:latin typeface="Calibri"/>
                <a:cs typeface="Arial"/>
              </a:rPr>
              <a:t>UnigramLM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in short:</a:t>
            </a:r>
            <a:endParaRPr lang="en-US" sz="2000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Starts with very large vocabulary, much larger than what we would want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At every iteration, trains unigram LM on current vocabulary, then drops lowest probability items from vocabulary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Process is repeated until desired vocabulary size is reached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Their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probabilistic approach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allowed for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interesting observations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A string can be broken down into different equally probable segmentations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They found that using "sampled segmentation" instead of a deterministic mapping between string and set of tokens improved performance on MT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Similar idea adopted by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BPE-Dropout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(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Provilkov et al. 2020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): token merges are randomly skipped to produce segmentation variety.</a:t>
            </a:r>
            <a:endParaRPr lang="en-US"/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err="1">
                <a:solidFill>
                  <a:srgbClr val="003056"/>
                </a:solidFill>
                <a:latin typeface="Calibri"/>
                <a:cs typeface="Arial"/>
              </a:rPr>
              <a:t>SentencePiece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 (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4"/>
              </a:rPr>
              <a:t>Kudo and Richardson, 2018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):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Software library for BPE and </a:t>
            </a:r>
            <a:r>
              <a:rPr lang="en-US" sz="1800" spc="-1" err="1">
                <a:solidFill>
                  <a:srgbClr val="003056"/>
                </a:solidFill>
                <a:latin typeface="Calibri"/>
                <a:cs typeface="Arial"/>
              </a:rPr>
              <a:t>UnigramLM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thus often ambiguous reference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32934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67D5A-D661-6AA8-8A44-D4B7606AC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5AF3886-B482-B7A3-475E-8EAE3F66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The Tokenization Spectrum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8687630-A11E-3EC5-54C9-A7151EDFDE5B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8FC14F7D-0D23-67BE-C86B-A059D698370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2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Word-level tokens</a:t>
            </a:r>
            <a:r>
              <a:rPr lang="en-US" sz="22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:</a:t>
            </a:r>
            <a:endParaRPr lang="en-US" sz="22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Meaningful representations, interpretable,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often helps LM performance</a:t>
            </a:r>
            <a:endParaRPr lang="en-US" sz="1800" b="1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Why? Intuition: easier for models to learn since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representation units closer to language being learned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learned relations between representations similar to relations between words</a:t>
            </a:r>
            <a:endParaRPr lang="en-US" sz="2000" spc="-1">
              <a:solidFill>
                <a:srgbClr val="003056"/>
              </a:solidFill>
              <a:latin typeface="DejaVu Sans"/>
              <a:ea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Larger, potentially infinite vocabulary, difficult to handle OOV words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Arial"/>
              </a:rPr>
              <a:t>Character-level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 tokens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Smaller vocabulary but p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otentially meaningless representations, </a:t>
            </a:r>
            <a:r>
              <a:rPr lang="en-US" sz="1800" spc="-1" dirty="0">
                <a:solidFill>
                  <a:srgbClr val="003056"/>
                </a:solidFill>
                <a:latin typeface="DejaVu Sans"/>
                <a:ea typeface="Calibri"/>
                <a:cs typeface="Arial"/>
              </a:rPr>
              <a:t>o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ften associated with lower LM performance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May require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higher capacity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models to learn to use representations well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BPE-like processes require more merges/data (i.e. larger vocabulary, more parameters) to get to meaningful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subwors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/words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2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530B41B-655F-D7EE-1BF1-9A3A195CE52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23</a:t>
            </a:fld>
            <a:endParaRPr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BCBF1189-4E98-CF8D-9AE9-19E1E2D3D623}"/>
              </a:ext>
            </a:extLst>
          </p:cNvPr>
          <p:cNvSpPr/>
          <p:nvPr/>
        </p:nvSpPr>
        <p:spPr>
          <a:xfrm>
            <a:off x="2378028" y="5219884"/>
            <a:ext cx="4413251" cy="81491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84B188-9925-6D19-8394-77163C6781B1}"/>
              </a:ext>
            </a:extLst>
          </p:cNvPr>
          <p:cNvSpPr txBox="1"/>
          <p:nvPr/>
        </p:nvSpPr>
        <p:spPr>
          <a:xfrm>
            <a:off x="6538935" y="5322128"/>
            <a:ext cx="17903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Calibri"/>
              </a:rPr>
              <a:t>Word-level tokens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83900-C155-9732-010F-F2A21B592EEB}"/>
              </a:ext>
            </a:extLst>
          </p:cNvPr>
          <p:cNvSpPr txBox="1"/>
          <p:nvPr/>
        </p:nvSpPr>
        <p:spPr>
          <a:xfrm>
            <a:off x="499534" y="5366024"/>
            <a:ext cx="191309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latin typeface="Calibri"/>
              </a:rPr>
              <a:t>Character-level tokens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443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 animBg="1"/>
      <p:bldP spid="4" grpId="0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6C72-AAD0-B991-7E5F-3A8EF61F0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C0FC736C-BAE0-6ADE-199E-494FFD1FD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74701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Handling OOV Words</a:t>
            </a:r>
            <a:endParaRPr lang="en-US" dirty="0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7F21FE06-956C-34CB-DB05-A68E5FB2C821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F80B4C5F-0162-EB01-C1DA-D72FF4EF607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How does BPE handle OOV words?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Breaks them down into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subwords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Can go as far "down" as base vocabulary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Thus,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BPE dependent on base vocabulary to handle OOV words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If we still can't identify a character in a word, we assign UNK token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Common choices of base vocabulary: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Unicode</a:t>
            </a:r>
            <a:r>
              <a:rPr lang="en-US" sz="1800" dirty="0">
                <a:solidFill>
                  <a:srgbClr val="000000"/>
                </a:solidFill>
                <a:latin typeface="Calibri"/>
                <a:cs typeface="Arial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(database for all symbols in all languages and beyond)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Raw Bytes (used by OpenAI's models, META's Llama models, etc.)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Unicode</a:t>
            </a:r>
            <a:r>
              <a:rPr lang="en-US" sz="2200" spc="-1" dirty="0">
                <a:solidFill>
                  <a:srgbClr val="003056"/>
                </a:solidFill>
                <a:latin typeface="Calibri"/>
                <a:cs typeface="Arial"/>
              </a:rPr>
              <a:t>: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PROs: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lookup table for "all" symbols (or subsets thereof), ~150K entries</a:t>
            </a:r>
            <a:endParaRPr lang="en-US" spc="-1" dirty="0">
              <a:solidFill>
                <a:srgbClr val="003056"/>
              </a:solidFill>
              <a:ea typeface="+mn-lt"/>
              <a:cs typeface="+mn-lt"/>
              <a:hlinkClick r:id="rId3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CONs: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still a finite lookup table, changes over time, e.g. emojis were added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Raw Bytes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PROs: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tiny base vocabulary, impossible to find OOV 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CONs: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meaningless base vocabulary, likely requires stronger models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Why impossible to find OOV? Let's discuss this in a bit more detail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3D59E39-2AD6-0AAE-2B69-1A42A5D7D057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67685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849A-FAD2-7AD4-4724-7C3C1D5CC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69ABC3DA-A899-08DF-C02F-7A8B75214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425614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Falling Back to Bytes</a:t>
            </a:r>
            <a:r>
              <a:rPr lang="en-US">
                <a:solidFill>
                  <a:srgbClr val="000000"/>
                </a:solidFill>
                <a:latin typeface="Arial"/>
              </a:rPr>
              <a:t> 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8AE1EBFD-37E8-A9CB-C7E5-6479E7A4BEA1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8C691EF1-33C7-9D63-0F47-454676F86A1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Unicode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: </a:t>
            </a:r>
            <a:endParaRPr lang="en-US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Mapping from real-world symbol to unique ID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UTF-8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(stands for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U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nicode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ransformation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F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ormat):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How to encode Unicode IDs into bytes, i.e. blocks of 8-bits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English alphabet dominant due to US role in Computer Science history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Thus, such characters typically use single byte: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a-z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A-Z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0-9,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etc.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Languages with other scripts added later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Thus, single characters from other languages often require more bytes, e.g.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japanese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symbol </a:t>
            </a:r>
            <a:r>
              <a:rPr lang="ja-JP" altLang="en-US" sz="1800" spc="-1">
                <a:solidFill>
                  <a:srgbClr val="003056"/>
                </a:solidFill>
                <a:latin typeface="Calibri"/>
                <a:cs typeface="Arial"/>
              </a:rPr>
              <a:t>か used to make questions (i.e. common) uses 3 bytes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So, starting with raw bytes as base vocabulary is a clever idea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All text boils down to byte patterns established by both Unicode and UTF-8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I.e. base vocabulary only has 256 tokens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This approach taken by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GPT-2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and other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OpenAI models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many LLMs since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Note: for fixed vocabulary size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K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, English has benefits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We'll come back to this in future lectures</a:t>
            </a:r>
            <a:endParaRPr lang="en-US" sz="2000" dirty="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F09A034-81ED-7C1F-4D87-344A61B08D3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F83322-8BB6-4D12-D0E2-9BD3BDCDA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584" y="1122634"/>
            <a:ext cx="647700" cy="666750"/>
          </a:xfrm>
          <a:prstGeom prst="rect">
            <a:avLst/>
          </a:prstGeom>
        </p:spPr>
      </p:pic>
      <p:pic>
        <p:nvPicPr>
          <p:cNvPr id="3" name="Picture 2" descr="A yellow smiley face with black eyes and teeth&#10;&#10;AI-generated content may be incorrect.">
            <a:extLst>
              <a:ext uri="{FF2B5EF4-FFF2-40B4-BE49-F238E27FC236}">
                <a16:creationId xmlns:a16="http://schemas.microsoft.com/office/drawing/2014/main" id="{69675844-0AF2-E257-3329-65BA09205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9814" y="1082013"/>
            <a:ext cx="6572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7813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How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to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Select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Number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of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Merges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dirty="0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Do we simply choose a desired vocabulary size?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Usually the standard approach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 how to reason about this?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More and larger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  <a:cs typeface="Arial"/>
              </a:rPr>
              <a:t>subwords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 may lead to more memorization, less fundamental understanding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Kharitonov et al. 2021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Optimal choice may depend on task and language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Mielke et al. 2019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Always challenging to develop general solutions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This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choice directly relates to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where in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tokenization spectrum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we lie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2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5505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Can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We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Get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Rid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of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?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E.g. by simply using characters as tokens, i.e. we never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 merge anything</a:t>
            </a:r>
            <a:endParaRPr lang="en-US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Something like 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Unicode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 encodes all symbols from past and present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3"/>
              </a:rPr>
              <a:t>Some language models</a:t>
            </a:r>
            <a:r>
              <a:rPr lang="en-US" sz="2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designed around processing bytes</a:t>
            </a:r>
            <a:endParaRPr lang="en-US" sz="2000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But what about semantics?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Deep-enough transformers may be able to pick up semantics enough to outperform </a:t>
            </a:r>
            <a:r>
              <a:rPr lang="en-US" sz="2000" dirty="0" err="1">
                <a:solidFill>
                  <a:srgbClr val="003056"/>
                </a:solidFill>
                <a:latin typeface="Calibri"/>
                <a:cs typeface="Arial"/>
              </a:rPr>
              <a:t>subword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-based models (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  <a:hlinkClick r:id="rId4"/>
              </a:rPr>
              <a:t>Al-Rfou et al. 2019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But more work is needed to understand this better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And what about input length?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Lots of characters still need longer input sequence in terms of memory/parameters/cost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But this may become less of an issue with 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  <a:hlinkClick r:id="rId5"/>
              </a:rPr>
              <a:t>recent work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 on infinite attention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dirty="0">
                <a:solidFill>
                  <a:srgbClr val="003056"/>
                </a:solidFill>
                <a:latin typeface="Calibri"/>
                <a:cs typeface="Arial"/>
              </a:rPr>
              <a:t>Another alternative: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 learn tokens based on visual representations, i.e. symbols (e.g. 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  <a:hlinkClick r:id="rId6"/>
              </a:rPr>
              <a:t>Rust et al. 2022</a:t>
            </a:r>
            <a:r>
              <a:rPr lang="en-US" sz="2000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59965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Summary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1978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Tokenization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 is often neglected, described as unglamorous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But it has a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clear impact on the representations learned by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Thus, also a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clear impact on downstream applications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Several types of tokenization approaches exist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Word-level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Character-level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Subword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-level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Difficult to learn/advocate for one single approach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err="1">
                <a:solidFill>
                  <a:srgbClr val="003056"/>
                </a:solidFill>
                <a:latin typeface="Calibri"/>
                <a:cs typeface="Arial"/>
              </a:rPr>
              <a:t>Subword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 is most common today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(esp.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BPE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and </a:t>
            </a:r>
            <a:r>
              <a:rPr lang="en-US" sz="1800" spc="-1" err="1">
                <a:solidFill>
                  <a:srgbClr val="003056"/>
                </a:solidFill>
                <a:latin typeface="Calibri"/>
                <a:cs typeface="Arial"/>
              </a:rPr>
              <a:t>UnigramLM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research is ongoing to better understand impact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of different methods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Tokenization has a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direct impact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on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evaluating model performance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and on models' ability to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perform in different languages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More in future lectures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02239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ftr" idx="5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Speech and Language Processing, </a:t>
            </a:r>
            <a:r>
              <a:rPr lang="en-US" sz="2000" b="0" strike="noStrike" spc="-1" dirty="0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et al.,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2024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lvl="2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Chapter 2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Between words and characters: A Brief History of Open-Vocabulary Modeling and Tokenization in NLP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, Mielke et al, 2021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Let's build the GPT Tokenizer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Andrej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Karpathy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2024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References linked in corresponding slides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                               </a:t>
            </a:r>
            <a:r>
              <a:rPr lang="en-GB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© University of Mannheim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4B70728-E478-49C3-89A9-FDE3E7DD478F}" type="slidenum">
              <a:t>29</a:t>
            </a:fld>
            <a:endParaRPr/>
          </a:p>
        </p:txBody>
      </p:sp>
      <p:pic>
        <p:nvPicPr>
          <p:cNvPr id="2" name="Picture 1" descr="A logo for a university&#10;&#10;AI-generated content may be incorrect.">
            <a:extLst>
              <a:ext uri="{FF2B5EF4-FFF2-40B4-BE49-F238E27FC236}">
                <a16:creationId xmlns:a16="http://schemas.microsoft.com/office/drawing/2014/main" id="{DF08F8A7-9844-ECAD-59F5-3FAA9E182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96" y="3276881"/>
            <a:ext cx="20002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Goal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of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 (1)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957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Why are there different tokenization approaches?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Because decision on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how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to split text into tokens isn't trivial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Highly depends on what we want those tokens to do/represent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The linguistic goal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traditionally, tokens thought of as 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Makes sense in some tasks, e.g. POS tagging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often not clear what a word is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word "won't" was tokenized in three different ways in previous slide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Hence,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in this lecture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 make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distinction between words and tokens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Token: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these finite substrings we get as output of tokenization process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Word: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string that is, by itself, semantically meaningful in some language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Still,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linguistically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we may want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tokens to be approximations of 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why break word "won't" into meaningless tokens like "won" and "'t"?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Many similar examples, e.g. "copy-paste" makes sense by itself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Models may learn the semantics of the same representations used by us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Producing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word-like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tokens less common today, known as pre-tokenization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8982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Goal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of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 (2)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The systems goal: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favor system-level requirements over linguistic motivations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segmenting text into higher number of tokens increases memory consumption of input sequence of a language model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(LM)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Slide 2: different tokenizers split same text into different number of tokens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So, if using fewer tokens means we can support longer input sequences at the cost of "tokens being approximations of words", then so be it.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use single token for "tokenization" instead of "token" and "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ization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This perspective more common today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largely motivated by the success of deep learning methods and the need to scale them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short,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goal of tokenization not straightforward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Linguistically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we want tokens to be approximation of words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From a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systems perspective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we are happy to drop this linguistic motivation in favor of decisions that improve our systems in any way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this lecture, we focus on tokenization as part of pipeline of LMs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2735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Tokenization in Language Models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400" b="1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400" b="1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Common Tokenization Methods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400" b="1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400" b="1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F1E7751-1D71-4EF6-94DE-605937CA22BF}" type="slidenum">
              <a:t>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878"/>
              </a:spcBef>
              <a:buNone/>
              <a:tabLst>
                <a:tab pos="0" algn="l"/>
              </a:tabLst>
            </a:pPr>
            <a:r>
              <a:rPr lang="en-US" sz="4400" b="1" spc="-1">
                <a:solidFill>
                  <a:srgbClr val="003056"/>
                </a:solidFill>
                <a:latin typeface="Calibri"/>
              </a:rPr>
              <a:t>Tokenization in </a:t>
            </a:r>
          </a:p>
          <a:p>
            <a:pPr marL="342900" indent="-342900" algn="ctr">
              <a:lnSpc>
                <a:spcPct val="100000"/>
              </a:lnSpc>
              <a:spcBef>
                <a:spcPts val="877"/>
              </a:spcBef>
              <a:buNone/>
              <a:tabLst>
                <a:tab pos="0" algn="l"/>
              </a:tabLst>
            </a:pPr>
            <a:r>
              <a:rPr lang="en-US" sz="4400" b="1" spc="-1">
                <a:solidFill>
                  <a:srgbClr val="003056"/>
                </a:solidFill>
                <a:latin typeface="Calibri"/>
              </a:rPr>
              <a:t>Language Models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4D3C2A7-3D96-4B67-8365-34C7C8CCF740}" type="slidenum">
              <a:t>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Role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of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in LMs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957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Tokens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are the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atomic units seen/handled by LMs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.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Set of tokens known to LM: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Calibri"/>
              </a:rPr>
              <a:t>vocabulary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 panose="020B0604020202020204" pitchFamily="34" charset="0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Calibri"/>
              </a:rPr>
              <a:t>Each token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in vocabulary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Calibri"/>
              </a:rPr>
              <a:t>mapped to representation vector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of size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Calibri"/>
              </a:rPr>
              <a:t>d</a:t>
            </a:r>
            <a:endParaRPr lang="en-US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,Sans-Serif" panose="020B0604020202020204" pitchFamily="34" charset="0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I.e. the typical (static) embedding table/matrix, impacts model size/costs</a:t>
            </a:r>
            <a:endParaRPr lang="en-US" sz="18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Input sequences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broken into finite sequence of known tokens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 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cs typeface="Calibri"/>
              </a:rPr>
              <a:t>Token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 </a:t>
            </a:r>
            <a:r>
              <a:rPr lang="en-US" sz="1800" u="sng" spc="-1" dirty="0" err="1">
                <a:solidFill>
                  <a:srgbClr val="003056"/>
                </a:solidFill>
                <a:latin typeface="Calibri"/>
                <a:cs typeface="Calibri"/>
              </a:rPr>
              <a:t>ization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Arial"/>
                <a:cs typeface="Arial"/>
              </a:rPr>
              <a:t>⋅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cs typeface="Calibri"/>
              </a:rPr>
              <a:t>won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cs typeface="Calibri"/>
              </a:rPr>
              <a:t>'t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Arial"/>
                <a:cs typeface="Arial"/>
              </a:rPr>
              <a:t>⋅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cs typeface="Calibri"/>
              </a:rPr>
              <a:t>be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Arial"/>
                <a:cs typeface="Arial"/>
              </a:rPr>
              <a:t>⋅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cs typeface="Calibri"/>
              </a:rPr>
              <a:t>neglected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 </a:t>
            </a:r>
            <a:r>
              <a:rPr lang="en-US" sz="1800" u="sng" spc="-1" dirty="0">
                <a:solidFill>
                  <a:srgbClr val="003056"/>
                </a:solidFill>
                <a:latin typeface="Arial"/>
                <a:cs typeface="Arial"/>
              </a:rPr>
              <a:t>⋅</a:t>
            </a:r>
            <a:r>
              <a:rPr lang="en-US" sz="1800" u="sng" spc="-1" dirty="0">
                <a:solidFill>
                  <a:srgbClr val="003056"/>
                </a:solidFill>
                <a:latin typeface="Calibri"/>
                <a:cs typeface="Calibri"/>
              </a:rPr>
              <a:t>anymore.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Output sequences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are composed of set of these known tokens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Arial"/>
              </a:rPr>
              <a:t>Next word distribution assigns probability to each of these tokens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US" sz="1600" b="1">
              <a:solidFill>
                <a:srgbClr val="003056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b="1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7</a:t>
            </a:fld>
            <a:endParaRPr/>
          </a:p>
        </p:txBody>
      </p:sp>
      <p:pic>
        <p:nvPicPr>
          <p:cNvPr id="2" name="Picture 1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A5394D37-FC98-788F-CBF4-40440AD46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3768467"/>
            <a:ext cx="6295717" cy="23997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7AB518-B681-7467-0F68-4A025CCB09D3}"/>
              </a:ext>
            </a:extLst>
          </p:cNvPr>
          <p:cNvSpPr txBox="1"/>
          <p:nvPr/>
        </p:nvSpPr>
        <p:spPr>
          <a:xfrm>
            <a:off x="7722739" y="5831661"/>
            <a:ext cx="13365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3"/>
              </a:rPr>
              <a:t>Image source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9645188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Tokenizers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73191" y="1143000"/>
            <a:ext cx="7775640" cy="49957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Component of NLP system, e.g. LM, in charge of tokenization process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Bidirectional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mapping between text and corresponding sequence of tokens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Important: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entire separate system from LM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can also be "trained", separately, different training data (details soon)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After that, they act as encoding/decoding function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Encoding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text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corresponding sequence of tokens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Decoding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Helvetica"/>
              </a:rPr>
              <a:t>Input: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sequence of tokens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corresponding text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Sequence of tokens = sequence of 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     integers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IDs mapped to rows of static embedding </a:t>
            </a:r>
            <a:endParaRPr lang="en-US" sz="1800" dirty="0">
              <a:solidFill>
                <a:srgbClr val="000000"/>
              </a:solidFill>
              <a:latin typeface="Arial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       matrix, e.g. 123, 4673, 56724</a:t>
            </a:r>
            <a:endParaRPr lang="en-US" sz="18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8</a:t>
            </a:fld>
            <a:endParaRPr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3523D1-5440-773B-E9D9-11A2E5DC5AB2}"/>
              </a:ext>
            </a:extLst>
          </p:cNvPr>
          <p:cNvSpPr txBox="1"/>
          <p:nvPr/>
        </p:nvSpPr>
        <p:spPr>
          <a:xfrm>
            <a:off x="5691286" y="2987925"/>
            <a:ext cx="293101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Text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D18C1C2-3748-69F8-C472-D7ABF554D5FE}"/>
              </a:ext>
            </a:extLst>
          </p:cNvPr>
          <p:cNvSpPr txBox="1"/>
          <p:nvPr/>
        </p:nvSpPr>
        <p:spPr>
          <a:xfrm>
            <a:off x="5444663" y="3737278"/>
            <a:ext cx="342425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ctr"/>
            <a:r>
              <a:rPr lang="en-US" dirty="0"/>
              <a:t>Tokenizer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A0C41B8-C33F-EAF9-BB4B-7ECE871CBB40}"/>
              </a:ext>
            </a:extLst>
          </p:cNvPr>
          <p:cNvSpPr txBox="1"/>
          <p:nvPr/>
        </p:nvSpPr>
        <p:spPr>
          <a:xfrm>
            <a:off x="5691286" y="4761709"/>
            <a:ext cx="293101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Sequence of tokens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8C2B9AF-BD1F-9531-D3B3-CFED260DFE38}"/>
              </a:ext>
            </a:extLst>
          </p:cNvPr>
          <p:cNvSpPr txBox="1"/>
          <p:nvPr/>
        </p:nvSpPr>
        <p:spPr>
          <a:xfrm>
            <a:off x="5444663" y="5492091"/>
            <a:ext cx="342425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  <a:p>
            <a:pPr algn="ctr"/>
            <a:r>
              <a:rPr lang="en-US"/>
              <a:t>Language Model</a:t>
            </a:r>
          </a:p>
        </p:txBody>
      </p:sp>
      <p:sp>
        <p:nvSpPr>
          <p:cNvPr id="95" name="Arrow: Up-Down 94">
            <a:extLst>
              <a:ext uri="{FF2B5EF4-FFF2-40B4-BE49-F238E27FC236}">
                <a16:creationId xmlns:a16="http://schemas.microsoft.com/office/drawing/2014/main" id="{F4EB8A36-033C-8527-B834-DA4EC54AFD3C}"/>
              </a:ext>
            </a:extLst>
          </p:cNvPr>
          <p:cNvSpPr/>
          <p:nvPr/>
        </p:nvSpPr>
        <p:spPr>
          <a:xfrm>
            <a:off x="7066680" y="3376829"/>
            <a:ext cx="180224" cy="34147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Up-Down 96">
            <a:extLst>
              <a:ext uri="{FF2B5EF4-FFF2-40B4-BE49-F238E27FC236}">
                <a16:creationId xmlns:a16="http://schemas.microsoft.com/office/drawing/2014/main" id="{3C47BCD3-2488-DF4F-014E-B5D2DCF67D97}"/>
              </a:ext>
            </a:extLst>
          </p:cNvPr>
          <p:cNvSpPr/>
          <p:nvPr/>
        </p:nvSpPr>
        <p:spPr>
          <a:xfrm>
            <a:off x="7066680" y="4382290"/>
            <a:ext cx="180224" cy="379418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Up-Down 97">
            <a:extLst>
              <a:ext uri="{FF2B5EF4-FFF2-40B4-BE49-F238E27FC236}">
                <a16:creationId xmlns:a16="http://schemas.microsoft.com/office/drawing/2014/main" id="{A6A4A431-50EF-CDCB-4D05-48385A4A74BB}"/>
              </a:ext>
            </a:extLst>
          </p:cNvPr>
          <p:cNvSpPr/>
          <p:nvPr/>
        </p:nvSpPr>
        <p:spPr>
          <a:xfrm>
            <a:off x="7066680" y="5131642"/>
            <a:ext cx="180224" cy="34147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22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0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3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6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9" dur="500"/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Impact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of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Tokenization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in LMs (1)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Tokenization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is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behind several phenomena observed when using LMs</a:t>
            </a:r>
            <a:endParaRPr lang="en-US" b="1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Sometimes they are a partial explanation for an observation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Sometimes they entirely explain an observation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Let's look at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some examples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This app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can help illustrate some of these issues</a:t>
            </a:r>
            <a:endParaRPr lang="en-US" sz="1800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Select tokenizer on top right, each output token has a different color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Calibri"/>
              </a:rPr>
              <a:t>String processing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Calibri"/>
              </a:rPr>
              <a:t>, e.g. reverse the string "elephant"</a:t>
            </a:r>
            <a:endParaRPr lang="en-US" sz="20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Llama3's tokenizer breaks word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Calibri"/>
              </a:rPr>
              <a:t>elephant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into tokens "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Calibri"/>
              </a:rPr>
              <a:t>ele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" and "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Calibri"/>
              </a:rPr>
              <a:t>phant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"</a:t>
            </a:r>
            <a:endParaRPr lang="en-US" dirty="0"/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Difficulty in arithmetic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e.g. "1123 + 245 =" (answer is 1368) 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Numbers not broken into digits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1123 split into "112" and "3", 11233 into "1123" &amp; "33"</a:t>
            </a:r>
            <a:endParaRPr lang="en-US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Ongoing research, e.g. </a:t>
            </a:r>
            <a:r>
              <a:rPr lang="en-US" sz="1800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3"/>
              </a:rPr>
              <a:t>Singh et al. 2024</a:t>
            </a:r>
            <a:endParaRPr lang="en-US" sz="1800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Difficulty spelling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 e.g. "how many letters E in the word 'elephant'?"</a:t>
            </a:r>
            <a:endParaRPr lang="en-US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Again, model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cs typeface="Calibri"/>
              </a:rPr>
              <a:t>sees 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tokens "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Calibri"/>
              </a:rPr>
              <a:t>ele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" and "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Calibri"/>
              </a:rPr>
              <a:t>phant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Calibri"/>
              </a:rPr>
              <a:t>"</a:t>
            </a:r>
          </a:p>
          <a:p>
            <a:pPr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6BA57D-F94E-4042-A44D-1E6FA0D3A49E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255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Office Theme</vt:lpstr>
      <vt:lpstr>Advanced Methods in Text Analytics</vt:lpstr>
      <vt:lpstr>What is Tokenization?</vt:lpstr>
      <vt:lpstr>Goal of Tokenization (1)</vt:lpstr>
      <vt:lpstr>Goal of Tokenization (2)</vt:lpstr>
      <vt:lpstr>Outline</vt:lpstr>
      <vt:lpstr>PowerPoint Presentation</vt:lpstr>
      <vt:lpstr>Role of Tokenization in LMs</vt:lpstr>
      <vt:lpstr>Tokenizers</vt:lpstr>
      <vt:lpstr>Impact of Tokenization in LMs (1)</vt:lpstr>
      <vt:lpstr>Impact of Tokenization in LMs (2)</vt:lpstr>
      <vt:lpstr>PowerPoint Presentation</vt:lpstr>
      <vt:lpstr>Word-Level Tokenization</vt:lpstr>
      <vt:lpstr>Character-Level Tokenization</vt:lpstr>
      <vt:lpstr>Subword-level Tokenization</vt:lpstr>
      <vt:lpstr>Pre-Tokenization (1)</vt:lpstr>
      <vt:lpstr>Pre-Tokenization (2)</vt:lpstr>
      <vt:lpstr>Byte-Pair-Encoding (1)</vt:lpstr>
      <vt:lpstr>Byte-Pair-Encoding (2)</vt:lpstr>
      <vt:lpstr>Byte-Pair-Encoding (3)</vt:lpstr>
      <vt:lpstr>Byte-Pair-Encoding (4)</vt:lpstr>
      <vt:lpstr>Byte-Pair-Encoding (5)</vt:lpstr>
      <vt:lpstr>UnigramLM and SentencePiece</vt:lpstr>
      <vt:lpstr>The Tokenization Spectrum</vt:lpstr>
      <vt:lpstr>Handling OOV Words</vt:lpstr>
      <vt:lpstr>Falling Back to Bytes </vt:lpstr>
      <vt:lpstr>How to Select Number of Merges?</vt:lpstr>
      <vt:lpstr>Can We Get Rid of Tokenization?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995</cp:revision>
  <dcterms:created xsi:type="dcterms:W3CDTF">2018-06-20T08:14:01Z</dcterms:created>
  <dcterms:modified xsi:type="dcterms:W3CDTF">2025-05-23T16:19:08Z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50</vt:i4>
  </property>
</Properties>
</file>