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4" r:id="rId7"/>
    <p:sldId id="275" r:id="rId8"/>
    <p:sldId id="281" r:id="rId9"/>
    <p:sldId id="277" r:id="rId10"/>
    <p:sldId id="276" r:id="rId11"/>
    <p:sldId id="279" r:id="rId12"/>
    <p:sldId id="280" r:id="rId13"/>
    <p:sldId id="290" r:id="rId14"/>
    <p:sldId id="287" r:id="rId15"/>
    <p:sldId id="282" r:id="rId16"/>
    <p:sldId id="291" r:id="rId17"/>
    <p:sldId id="295" r:id="rId18"/>
    <p:sldId id="294" r:id="rId19"/>
    <p:sldId id="296" r:id="rId20"/>
    <p:sldId id="278" r:id="rId21"/>
    <p:sldId id="284" r:id="rId22"/>
    <p:sldId id="285" r:id="rId23"/>
    <p:sldId id="283" r:id="rId24"/>
    <p:sldId id="286" r:id="rId25"/>
    <p:sldId id="292" r:id="rId26"/>
    <p:sldId id="293" r:id="rId27"/>
    <p:sldId id="299" r:id="rId28"/>
    <p:sldId id="297" r:id="rId29"/>
    <p:sldId id="273" r:id="rId30"/>
    <p:sldId id="260" r:id="rId31"/>
    <p:sldId id="261" r:id="rId32"/>
    <p:sldId id="264" r:id="rId33"/>
    <p:sldId id="265" r:id="rId34"/>
    <p:sldId id="267" r:id="rId35"/>
    <p:sldId id="269" r:id="rId36"/>
    <p:sldId id="270" r:id="rId37"/>
    <p:sldId id="271" r:id="rId38"/>
    <p:sldId id="298" r:id="rId39"/>
    <p:sldId id="272" r:id="rId4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D3485-E714-6DD9-D933-F6116039F444}" v="19" dt="2025-05-23T15:40:4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1321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7676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3.acl-long.107.pdf" TargetMode="External"/><Relationship Id="rId3" Type="http://schemas.openxmlformats.org/officeDocument/2006/relationships/hyperlink" Target="https://openreview.net/pdf?id=7W3GLNImfS" TargetMode="External"/><Relationship Id="rId7" Type="http://schemas.openxmlformats.org/officeDocument/2006/relationships/hyperlink" Target="https://aclanthology.org/2021.acl-long.566.pdf" TargetMode="External"/><Relationship Id="rId2" Type="http://schemas.openxmlformats.org/officeDocument/2006/relationships/hyperlink" Target="https://arxiv.org/pdf/2405.1478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lp.stanford.edu/pubs/rajpurkar2016squad.pdf" TargetMode="External"/><Relationship Id="rId5" Type="http://schemas.openxmlformats.org/officeDocument/2006/relationships/hyperlink" Target="https://aclanthology.org/P02-1040.pdf" TargetMode="External"/><Relationship Id="rId4" Type="http://schemas.openxmlformats.org/officeDocument/2006/relationships/hyperlink" Target="https://aclanthology.org/W04-1013.pdf" TargetMode="External"/><Relationship Id="rId9" Type="http://schemas.openxmlformats.org/officeDocument/2006/relationships/hyperlink" Target="https://aclanthology.org/2024.starsem-1.6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epub/10.1073/pnas.2305016120" TargetMode="External"/><Relationship Id="rId2" Type="http://schemas.openxmlformats.org/officeDocument/2006/relationships/hyperlink" Target="https://arxiv.org/pdf/2306.0568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2.077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9675" TargetMode="External"/><Relationship Id="rId2" Type="http://schemas.openxmlformats.org/officeDocument/2006/relationships/hyperlink" Target="https://openreview.net/pdf?id=p40XRfBX96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der.io/nlp-benchmarkin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1856v3" TargetMode="External"/><Relationship Id="rId2" Type="http://schemas.openxmlformats.org/officeDocument/2006/relationships/hyperlink" Target="https://arxiv.org/pdf/1606.052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05053" TargetMode="External"/><Relationship Id="rId2" Type="http://schemas.openxmlformats.org/officeDocument/2006/relationships/hyperlink" Target="https://nlp.stanford.edu/pubs/snli_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09.03300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107.03374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naacl-main.324.pdf" TargetMode="External"/><Relationship Id="rId2" Type="http://schemas.openxmlformats.org/officeDocument/2006/relationships/hyperlink" Target="https://aclanthology.org/2023.findings-acl.202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16337" TargetMode="External"/><Relationship Id="rId2" Type="http://schemas.openxmlformats.org/officeDocument/2006/relationships/hyperlink" Target="https://arxiv.org/pdf/2310.1062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404.1882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E._P._Box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12348.pdf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the-evolving-landscape-of-llm-evaluation/" TargetMode="External"/><Relationship Id="rId2" Type="http://schemas.openxmlformats.org/officeDocument/2006/relationships/hyperlink" Target="https://blog.eleuther.ai/multiple-choice-normaliza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ocalmaxradio.com/questions/what-is-a-probability-simple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hyam.blog/posts/beyond-self-atten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6031" TargetMode="External"/><Relationship Id="rId2" Type="http://schemas.openxmlformats.org/officeDocument/2006/relationships/hyperlink" Target="https://arxiv.org/pdf/2005.1416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Applications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(1)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02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classification tasks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greedy sampling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they would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compare log-probability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of all tokens in each label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 even a single label may take more than one token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"positive" may use single token, whereas word "neutral" may use two: "neu" and "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tral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" (imagine "positive" more common than "neutral")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compare log-probabilities across labels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with different numbers of tokens,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may be biased by token length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some labels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GPT-3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evaluation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normalized log-probabilities by number of tokens</a:t>
            </a:r>
            <a:endParaRPr lang="en-US" sz="1800" b="1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Concretely, the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normalized </a:t>
            </a:r>
            <a:r>
              <a:rPr lang="en-US" sz="2000" b="1" i="1" spc="-1">
                <a:solidFill>
                  <a:srgbClr val="FF0000"/>
                </a:solidFill>
                <a:latin typeface="Calibri"/>
              </a:rPr>
              <a:t>prediction score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 prediction sequence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given input sequence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1:m-1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is given by: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>
                <a:solidFill>
                  <a:srgbClr val="003056"/>
                </a:solidFill>
                <a:latin typeface="Calibri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 = (1 / (n-m))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these are the probabilities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by a CLM, but normalized by length (in number of tokens) of output sequence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51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Say LLM-1 that tokenizes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two labels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as follows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in 1 token, label "neutral" in 2 tokens: "neu" and "tral"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Imagine the following </a:t>
            </a:r>
            <a:r>
              <a:rPr lang="en-US" sz="2000" b="1" spc="-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unnormalized prediction scores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each label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0.3 + 0.5 = 0.8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&gt; 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so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"neutral"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note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"neutral" has higher score due to its number of tokens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Now let's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normalize those scores by token length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(1 / (n-m)) *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(0.3+0.5)/2 = 0.4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"positive"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normalizing log-probabilities by token-length is crucial!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1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9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7BAF-E654-798F-0DA7-96480CF8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6806AEE-3A55-72A8-620B-CABA0989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Per-Character Likelihood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00BA9BB-9E70-3A46-BC07-6EC25B409C2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07B6C007-E843-4BF7-DE58-63DE4B77DA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Different tokenizers may encode a given input sequence in a different numbers of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"namaste" in LlaMA-3 uses 3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LLM specialized on Hindi might use a single token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case, we can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 scores by number of bytes 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=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/ 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9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6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number of bytes in 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we normalize by length in bytes, not in tokens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Recall decoding with BPE-style tokenizers: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start from bottom characters, then merge in order of merges found during tokenizer training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new token that comes from merging two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n-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bytes token takes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2n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bytes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 only sensitive to spelling/vocabulary (i.e. still a problem when comparing across languages)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Note: it's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not common to compare log-probabilities across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can't assume LLMs are calibrated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may be necessary to compare across languages (more in next lecture)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D1EE04D-D756-8DF4-8ADF-2E9F4949590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251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From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Prediction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Scores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Metrics</a:t>
            </a:r>
            <a:endParaRPr lang="de-DE" sz="3000" b="1" spc="-1" err="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Whether unnormalized or not, prediction scores are aggregations of the probabilities of tokens in the generated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Given those probabilities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use them as with any classifier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compute performance metrics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pick label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with highest probability for each example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is set of labels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for given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given pairs of inputs and outputs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(x,l)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compute metrics like accuracy or F1-Score.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More recently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got better, it's often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enough to do greedy sampling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almost always predict one possible label.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don’t restrict ourselves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but instead compare probabilities across the entire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Reminder: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we can use output distribution however we want</a:t>
            </a:r>
            <a:endParaRPr lang="en-US" sz="22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authors of GPT-3 found benefit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on some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by computing probabilities of output sequences when removing some tokens used for formatting, e.g. "Answer: "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91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Verbalizers (1)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Sampling methods can be changed for different text generation tasks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greedy for factual-based question answering, top-p for creative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we can use LM output in different ways to make predictions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process of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mapping a string to a label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a classification task is often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formalized with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Schick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Verbalizer: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injective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function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v: L --&gt; V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that maps labels from some set of labels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to language model vocabulary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</a:t>
            </a:r>
            <a:endParaRPr lang="en-US" sz="2000" b="1" i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Injective: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element in domain mapped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distinct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element in range, i.e. no two elements in domain get mapped to same element in range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7EFA-336F-9967-1995-609BF7B23428}"/>
              </a:ext>
            </a:extLst>
          </p:cNvPr>
          <p:cNvSpPr/>
          <p:nvPr/>
        </p:nvSpPr>
        <p:spPr>
          <a:xfrm>
            <a:off x="1593560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D94CB-B61B-9948-E6D8-A3342D5193FC}"/>
              </a:ext>
            </a:extLst>
          </p:cNvPr>
          <p:cNvSpPr/>
          <p:nvPr/>
        </p:nvSpPr>
        <p:spPr>
          <a:xfrm>
            <a:off x="5577459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Sampling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60EF7-8AE3-F6DC-C947-E8FE398EF3B9}"/>
              </a:ext>
            </a:extLst>
          </p:cNvPr>
          <p:cNvSpPr/>
          <p:nvPr/>
        </p:nvSpPr>
        <p:spPr>
          <a:xfrm>
            <a:off x="3585510" y="2039377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595B7-76CA-3CEB-45BD-56138A03696E}"/>
              </a:ext>
            </a:extLst>
          </p:cNvPr>
          <p:cNvSpPr txBox="1"/>
          <p:nvPr/>
        </p:nvSpPr>
        <p:spPr>
          <a:xfrm>
            <a:off x="294049" y="2105775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F63F-54F2-3278-5AB8-9FA00415B64F}"/>
              </a:ext>
            </a:extLst>
          </p:cNvPr>
          <p:cNvSpPr txBox="1"/>
          <p:nvPr/>
        </p:nvSpPr>
        <p:spPr>
          <a:xfrm>
            <a:off x="7493526" y="2105775"/>
            <a:ext cx="14417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Generated Text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4C4652-03A2-FD12-2D99-D1AAB0ED54E9}"/>
              </a:ext>
            </a:extLst>
          </p:cNvPr>
          <p:cNvSpPr/>
          <p:nvPr/>
        </p:nvSpPr>
        <p:spPr>
          <a:xfrm>
            <a:off x="7047709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BEA28B-52B7-126F-669E-C06F90E049BA}"/>
              </a:ext>
            </a:extLst>
          </p:cNvPr>
          <p:cNvSpPr/>
          <p:nvPr/>
        </p:nvSpPr>
        <p:spPr>
          <a:xfrm>
            <a:off x="50462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5FE3A2-9B6D-CEAB-8000-9EEF94118319}"/>
              </a:ext>
            </a:extLst>
          </p:cNvPr>
          <p:cNvSpPr/>
          <p:nvPr/>
        </p:nvSpPr>
        <p:spPr>
          <a:xfrm>
            <a:off x="305432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F6BB6B-0A43-C127-97D6-166BF8B40FE9}"/>
              </a:ext>
            </a:extLst>
          </p:cNvPr>
          <p:cNvSpPr/>
          <p:nvPr/>
        </p:nvSpPr>
        <p:spPr>
          <a:xfrm>
            <a:off x="10623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205577-A79D-D87B-0BA5-F1881F9D52BB}"/>
              </a:ext>
            </a:extLst>
          </p:cNvPr>
          <p:cNvSpPr/>
          <p:nvPr/>
        </p:nvSpPr>
        <p:spPr>
          <a:xfrm>
            <a:off x="1613163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0A45E6-59D9-3B59-95AB-3CFAF4F6C302}"/>
              </a:ext>
            </a:extLst>
          </p:cNvPr>
          <p:cNvSpPr/>
          <p:nvPr/>
        </p:nvSpPr>
        <p:spPr>
          <a:xfrm>
            <a:off x="5597062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v</a:t>
            </a:r>
            <a:r>
              <a:rPr lang="en-US" sz="1400" baseline="30000"/>
              <a:t>-1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A29B41-E2C4-F5F1-3B09-C99F53DDBD58}"/>
              </a:ext>
            </a:extLst>
          </p:cNvPr>
          <p:cNvSpPr/>
          <p:nvPr/>
        </p:nvSpPr>
        <p:spPr>
          <a:xfrm>
            <a:off x="3605113" y="5265072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6008C1-A989-B690-DDA4-E1BB14133D85}"/>
              </a:ext>
            </a:extLst>
          </p:cNvPr>
          <p:cNvSpPr txBox="1"/>
          <p:nvPr/>
        </p:nvSpPr>
        <p:spPr>
          <a:xfrm>
            <a:off x="313652" y="5331470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2D959-A68D-D123-4224-7BCE5DE5776D}"/>
              </a:ext>
            </a:extLst>
          </p:cNvPr>
          <p:cNvSpPr txBox="1"/>
          <p:nvPr/>
        </p:nvSpPr>
        <p:spPr>
          <a:xfrm>
            <a:off x="7532099" y="5359926"/>
            <a:ext cx="1517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Predicted Label</a:t>
            </a:r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D171C44-6AEB-27C5-79E5-84C2DF3C493B}"/>
              </a:ext>
            </a:extLst>
          </p:cNvPr>
          <p:cNvSpPr/>
          <p:nvPr/>
        </p:nvSpPr>
        <p:spPr>
          <a:xfrm>
            <a:off x="7067312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7063ED6-6EC2-915C-58B0-E151D10C5E92}"/>
              </a:ext>
            </a:extLst>
          </p:cNvPr>
          <p:cNvSpPr/>
          <p:nvPr/>
        </p:nvSpPr>
        <p:spPr>
          <a:xfrm>
            <a:off x="50658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44FD7E0-1233-D82C-B950-6601057FA4D8}"/>
              </a:ext>
            </a:extLst>
          </p:cNvPr>
          <p:cNvSpPr/>
          <p:nvPr/>
        </p:nvSpPr>
        <p:spPr>
          <a:xfrm>
            <a:off x="307392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5679AA2-54F0-FFBA-C918-A1E56661CADC}"/>
              </a:ext>
            </a:extLst>
          </p:cNvPr>
          <p:cNvSpPr/>
          <p:nvPr/>
        </p:nvSpPr>
        <p:spPr>
          <a:xfrm>
            <a:off x="10819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9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2" grpId="0" animBg="1"/>
      <p:bldP spid="4" grpId="0" animBg="1"/>
      <p:bldP spid="7" grpId="0" animBg="1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40" grpId="0" animBg="1"/>
      <p:bldP spid="42" grpId="0" animBg="1"/>
      <p:bldP spid="44" grpId="0" animBg="1"/>
      <p:bldP spid="46" grpId="0"/>
      <p:bldP spid="48" grpId="0"/>
      <p:bldP spid="50" grpId="0" animBg="1"/>
      <p:bldP spid="52" grpId="0" animBg="1"/>
      <p:bldP spid="5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C312-27DC-DD30-614E-B35C9509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019AB2B-7280-22A3-AF05-756759BE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Verbalizers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0E01DC-3708-66A3-267D-D484F263FA4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FD4719C-6AB5-C7C1-40B4-33F575C2C5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binary classification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 can be: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Label "True" --&gt; Token "True",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 Token "False"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"True" --&gt; Token "1",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 Token "0"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--&gt; Token "pos",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"Negative" --&gt; Token "neg"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verbalizer must be specified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the model</a:t>
            </a:r>
            <a:endParaRPr lang="en-US" sz="2000" b="1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done via examples in ICL demonstrations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 by specifying the expected labels in instructions in a zero-shot 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 can make a difference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 model performance</a:t>
            </a: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especially evident in weaker models that may prefer natural sounding labels over numerical ones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2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 far: how to use output of LLM for classification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about "generative" or "free-form"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summarization or translation.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brings us to the core of LLM evaluation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DA4F1B-3AC9-3885-62A0-0A03A0798B3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877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92EE-221F-064E-D5C5-2564CBEA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AFC606D-2A2D-E331-6348-919102A6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Challenges in LM Evaluation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C0A2AD2-32E6-2F2A-EE7B-0434543B697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2FD053E3-E292-D89A-3F28-D6F3A85ABB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Key challenge according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Biderman et al.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(2024):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ambiguity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 syntactically different ways to express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semantically equivalent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ideas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Best tools to say if two sentences are semantically equivalent? LLMs!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can't have a model evaluate itself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about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human effort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?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Humans can always manually evaluate the output of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expensive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evaluation data has hundreds/thousands of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humans can certainly also make mistakes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Instead, human effort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usually goes to creation of gold answers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 benchmark construction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gold answers, we can compute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automatically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ROUGE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score compute lexical overlap with gold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BLEU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a score designed for machine translation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6"/>
              </a:rPr>
              <a:t>Exact-match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proportion of answers that exactly matches gold 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that metrics can be flawed,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7"/>
              </a:rPr>
              <a:t>BLUE has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8"/>
              </a:rPr>
              <a:t>ROUGE has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9"/>
              </a:rPr>
              <a:t>issues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0BFFDE-B42B-76DD-A973-9842B6BDBB2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329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3017-5052-819C-BDBB-F152A2E4D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88A41D2-6FF6-512E-1FC4-8047865D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(1)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BC45009-5E6F-1658-1709-69E4FB1455A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EE0053A-040B-759F-CFA7-C16EDD13B24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replace human effort with LLM effort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1: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benchmark performance scores often miss nuance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Instruction-tuned vs non-instruction tuned models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often perform the same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humans known to prefer answers given by aligned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2: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ChatGPT shown to outperform humans as annotator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Gilardi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to be better than crowd workers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Huang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great at picking nuanced hate speech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LLMs-as-a-Judge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ask model to evaluate generated answer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Judge model often (but not necessarily) different from evaluated model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Judge model must be strong LLM, very common choice: GPT-4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Open source alternative proposed recently: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" action="ppaction://noaction"/>
              </a:rPr>
              <a:t>Prometheus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an LLM as an evaluator?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Again, freedom.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Pairwise comparison: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chooses from given pair of answers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Single answer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provides score to answer (give ICL examples)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Reference-guided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compares answer to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6315BA7-8B40-72B5-7869-B1DE95F2498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36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EFD1-B65D-D47B-2587-204A590D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D79CBD9-C4E4-F326-B809-E005548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(2)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23BFFBA-711E-2456-DE48-60D45AD550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120FC2A-BCAF-56B4-21E8-A2AE5FA3A21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1: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reading generally easier than writing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for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evaluating text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not the same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generating 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even same model may evaluate its own answers given right prompt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is what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self-alignment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based 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2: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LLM-as-a-judge useful on settings without gold answers</a:t>
            </a:r>
            <a:endParaRPr lang="en-US" b="1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Model-based metrics when reference answers are available not new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BERTScore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Simple idea: given reference answer, compute token-level similarity with tokens in generated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use greedy matching to match each generated token to most similar token in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only one component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LLM evaluation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key component: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benchmarks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94906C-7740-1283-D661-BE634AF9CB1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88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Evaluation Benchmarks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standard datasets used by academia and industry to test model performance on some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 for progress in academia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test data must be treated as unseen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(honor code)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Too much focus on benchmarks can also be problematic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Performance on benchmark may not translate well to real-world settings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After some years, researchers may inevitably overfit to test data by using known tricks from prior work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the era of LLMs, difficult to know if some models may not have seen test data from benchmarks during training (data contamination)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Common to find flaws in widely used benchmarks after some years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See nice overview of importance and desiderata of benchmarks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here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Hundreds of benchmarks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have been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released over the years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go over just a few in the following slides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 classics, some commonly used for evaluating LLMs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0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57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Story So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Far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This course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was focused 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the latest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methods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ML and DL (fundamental for understanding NLP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Recap of basic NLP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language models)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Static Word Embeddings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(specifically, the skip-gram approach)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Transformer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Transfer Learning (pre-training + fine-tuning)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 Language Models (LLMs)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Multilingual NLP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(next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lecture: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 applications of these methods</a:t>
            </a:r>
            <a:endParaRPr lang="en-US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how LLMs are evaluated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on specific NLP tasks, e.g. natural language inference (NLI), natural language understanding (NLU),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Real-world NLP applications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e.g. machine translation, 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ialogue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Answering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dataset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Rajpurkar et al. 2016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question answering to test reading comprehension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Questions: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About Wikipedia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Answers: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Segment (span) of text in article</a:t>
            </a:r>
            <a:endParaRPr lang="en-US" sz="180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(paragraph, question,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Exact matching of answers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Proportion overlap with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Multilingual version: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XQUAD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professionally translated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084C6-D995-BE7A-3219-69AD19CC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70" y="1883815"/>
            <a:ext cx="376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7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Natural Language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Inference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008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NLI dataset (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Bowman et al. 2015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natural language inference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(sentence 1, sentence 2, label)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labels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 = {entailment, contradiction, neutral}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accuracy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Multilingual version: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XNLI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Conneau et al.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Extended NLI datasets to 15 languages, including low-resource ones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:a16="http://schemas.microsoft.com/office/drawing/2014/main" id="{63AF7A60-94D5-5B50-4FC9-6C5AA627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5" y="2940427"/>
            <a:ext cx="7948829" cy="2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Language Understanding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MMLU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Hendrycks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multitask language understanding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Subjects: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elementary mathematics, history, compute science, law,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(multiple-choice question, correct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accuracy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dataset 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commonly used to evaluate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 performance on it is even commonly reported in the news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DC499E3A-A293-6495-8A49-2BBABC86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4" y="2913345"/>
            <a:ext cx="7778091" cy="20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Code Generation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 Human Eval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Chen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code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generate stand-alone Python functions from docstrings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(function definition, unit tests)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Function definition: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signature and docstring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pass@k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Generate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solutions, say problem is solved if 1 passes unit tests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02B8C66-98A0-4873-302B-9802C68B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8" y="3733818"/>
            <a:ext cx="7246904" cy="21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2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4DAC-8C1C-6473-F59C-A9255B28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F401CB8-DBD1-C1FC-80DC-B9E8DFB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(1)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EF31B25A-91DA-7799-A030-E58C2F57699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37A0DAFB-852B-8083-1BAF-B6683113E1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Benchmarks essential to scientific progress, but they do have issues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Validity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how well benchmarks assess performance on a task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Subramonian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consistent disagreement among NLP researchers w.r.t. definitions of tasks, translation of tasks to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other words, tasks and benchmarks are not so clear cut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 not clear what the task really is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 not clear how benchmark really measures the task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Saturation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when models exceed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      humans in performance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Natural when using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Lately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saturation reached faster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Does not mean task is solved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Usually harder versions follow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3519EA-C2C5-220E-B6C4-23A21A2870C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pic>
        <p:nvPicPr>
          <p:cNvPr id="2" name="Picture 1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D80CE5D-871D-0CCE-EBC2-97BD499F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23" y="3338793"/>
            <a:ext cx="4015068" cy="27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F961-C0BA-E9C4-D2FD-2BEEC5BE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BC428E0E-A566-7FC8-560E-CAF0456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ABBC8A5-A2D2-6486-3C6E-C4550ADDA3C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19BEEC5-A474-BD1E-B229-28C85A0BCF3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concern with LLMs: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 leakage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LLMs train on vast amounts of data scraped from the internet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Benchmarks are publicly available online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includes test data (remember the honor code)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contamination: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evaluating on examples included in training data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Evaluation examples need not be included explicitly in training data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it's safe to assume this helps models perform better on benchmark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Roberts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that GPT-4 performs better on benchmarks released before its cut-off date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Similar findings were reported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Li et al. (2023)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memorization</a:t>
            </a:r>
            <a:r>
              <a:rPr lang="en-US" sz="22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when models reproduce benchmarks verbatim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Xu et al.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used a method based on PPL and n-gram overlap to study how much can a model reproduce instances of public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found many models to be able to do that, e.g. Aquila and Qwen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models seem to be cleaner, e.g. Llama, DeepSeekMath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41F9579-B2BC-458A-F041-ECDF3DFC5CA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0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A77C-CA8C-9E19-B56A-0D0684F5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E0ECD89-A9BE-0FE3-4723-A3CBDCD5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PLMs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LLMs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8952E03-9E16-6E55-37E5-5ED79D2189D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25DF863-8D36-7603-BA74-EBDE4A0218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Fair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CLM (seq2seq) for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(discrete)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classification tasks?</a:t>
            </a: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not something more designed for that, e.g. a MLM?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(2023)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report fine-tuned PLMs better than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Columns: tasks, underlined results: best overall, PLMs almost always better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Gap may have decreased since then, but question still fair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2F5E9-9DEA-C4B9-8C8B-64BB57024E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26</a:t>
            </a:fld>
            <a:endParaRPr/>
          </a:p>
        </p:txBody>
      </p:sp>
      <p:pic>
        <p:nvPicPr>
          <p:cNvPr id="2" name="Picture 1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5DC6C68-9B4A-B391-A206-ADC7A80F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3" y="2508299"/>
            <a:ext cx="7958978" cy="30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3CAA-A0E5-8041-C726-B25757DB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FB95C12C-941F-1736-1213-FA773DF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Summary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4A510C4B-D4D1-BA3A-6D69-AB1798311BD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B292826-E11A-F7DF-970A-07CF905CAD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Model evaluation is: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part of ML/DL/LLM pipeline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Designed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test particular skill, performance on some task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Interpreted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 its results usually imply something about the model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Challenging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benchmarks/metrics can be flawed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Requires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much care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other parts of the pipeline: data, model, training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 paraphrase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George Box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all evaluations can be flawed, but most are useful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engaging with model evaluation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always requires critical thinking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What do the results mean?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they look like that?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model architecture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data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metrics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analysis of individual errors explain them?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BB3B8-B98F-96E4-15AC-84C816BAFB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2974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507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Machine Translation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 abbreviated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Translation generally complex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Translating novels, poetry, etc. has nuance, artistry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 use cases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grounded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Information access: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translate websites to local language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Computer-aided translation (CAT):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start with MT-generated draft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On-the-fly speech translation: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real-time translation, recent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lvl="1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Some aspects of language are universal across multiple languages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2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words for referring to people or common actions, e.g. eating, sleeping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challenges due to language diversity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e.g.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Word order: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“He wrote a letter to a friend”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Tomodachi ni tegami-o kaita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-&gt;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friend to letter wrote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Lexical divergence: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words should be translated in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Bass (the fish) vs bass (the instrument)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F3A098-434A-463C-8190-2D4D4344CD67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LLM Evaluation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Common Approach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Encoder-decoder transformer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 common architecture for MT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trained at sentence level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Get large set of parallel sentences (pairs in source and target languages)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 maximizes probability of target sequence of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Encoder produces 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decoder uses it to generate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			h 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encoder(x)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decoder(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…,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Training data requires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sentence alignment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Multilingual embedding space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used to check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Common: 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shared vocabulary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between source and target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Run tokenizer in corpus that contains both languages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Usually based on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BytePair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Encoding (BPE)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Recently,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SentencePiece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used more often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39DE3-00D9-4291-B6A7-EA3D736CA829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change: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modified cross-attention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Queries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 from previous layer (as usual),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keys/values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encoder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3" name="Grafik 7" descr="cross_attention.png"/>
          <p:cNvPicPr/>
          <p:nvPr/>
        </p:nvPicPr>
        <p:blipFill>
          <a:blip r:embed="rId2"/>
          <a:stretch/>
        </p:blipFill>
        <p:spPr>
          <a:xfrm>
            <a:off x="1571760" y="1785960"/>
            <a:ext cx="5968800" cy="4272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AD3A6F-4CEE-4604-B0FB-4D56B1959546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MT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common dimensions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Adequacy: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translation capture exact meaning?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Fluency: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translation grammatically correct, clear, readable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Human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’s rate based on two dimensions (expensive, requires experience)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often based 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overlap with human translations (i.e. supervised)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Embedding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016626-E17A-458F-B61C-C83FC3996428}" type="slidenum">
              <a:t>32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Dialogue Systems?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Programs that communicate with users in natural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conversational agents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main categories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Task-oriented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 oriented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conversation to help complete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give directions to control appliances, find restaurants, make calls,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Common instance: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digital assistants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Siri, Alexa,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designed for extended conversations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Needs to account for properties  of human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we take turns, acknowledging understanding, making inferences,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786AF0-D63F-4034-88C5-3EE8EA9854A5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Originally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rule-based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Eliza would paraphrase what used said, turn it into therapy-like questions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corpus-based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large corpus of billions of tokens of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Create answers via retrieval (fetch answer from DB) or generation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Hybrid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 rule-based with neural/corpus architectures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Arguably more reflective of real-world tools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Paranjape et al. (2020)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built a system with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entity linking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identify topic,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dialogue act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is asking question or making a statement,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user intent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wants to change topics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Response generation done with GPT-2 fine-tuned on dialogue dataset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response generation in a bit more detail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17C857-80D5-448B-99E6-4A7162F4B003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Response Generation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Retrieval-based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Retrieval-based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model on corpus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dialogue (set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“turns”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Treat user input as query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Score each turn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potential answer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choose most likely one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Generation-based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Modeled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encoder-decoder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 user input with encoder, decoder generates response conditioned on user input + generated answer so far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 usually tuned to prevent most likely answers that may break the flow of conversation, e.g. “I don’t know”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Fine-tuning LLMs now common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800624-0915-41AF-AA2E-79E7DE02A88B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Dialogue System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straightforward if goal is perform specific task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was the restaurant booked? Was the event added to the calendar?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Human-based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user satisfaction rating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Users interact with the system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fill-in multiple-choice questionnaire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Since expensive,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heuristics often used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tend to correlate well with user satisfaction rating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Heuristics often measure two things: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well system allows user to achieve their goals with minimal cost?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 error rate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how often was the event added to calendar after every interaction?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EA7F-2AB1-14AE-B126-32A5520B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>
            <a:extLst>
              <a:ext uri="{FF2B5EF4-FFF2-40B4-BE49-F238E27FC236}">
                <a16:creationId xmlns:a16="http://schemas.microsoft.com/office/drawing/2014/main" id="{6DE4B008-D5AC-490C-DA45-4B5F30D3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en-US"/>
          </a:p>
        </p:txBody>
      </p:sp>
      <p:sp>
        <p:nvSpPr>
          <p:cNvPr id="133" name="PlaceHolder 2">
            <a:extLst>
              <a:ext uri="{FF2B5EF4-FFF2-40B4-BE49-F238E27FC236}">
                <a16:creationId xmlns:a16="http://schemas.microsoft.com/office/drawing/2014/main" id="{383A0F3D-E8B8-4B0F-8893-A34F4CFB59EC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>
            <a:extLst>
              <a:ext uri="{FF2B5EF4-FFF2-40B4-BE49-F238E27FC236}">
                <a16:creationId xmlns:a16="http://schemas.microsoft.com/office/drawing/2014/main" id="{A193A441-68B2-7808-5780-B90FE0D7A8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Many more real-world applications: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Question Answering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Information Retrieval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RAG (Retrieval-enhanced LLMs)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Speech Recognition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Text-to-Speech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an understanding of the fundamental methods: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understand architectures specific to given settings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reason about task/models/data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020477-8412-21C5-626D-1C77C6CF4C6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6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Multiple Choice Normalization in LM Evaluation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Leo Gao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Martin,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Chapters 13, 15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Evolving Landscape of LLM Evaluation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Ruder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in corresponding slides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38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C48661A9-762B-AD0C-A935-DD025BE1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LLM Evaluation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the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focus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on LLMs?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section: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methods for evaluating LLMs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why LLMs, specifically?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Recall LLM lecture: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Most NLP tasks today solved with pre-trained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Pre-trained 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like BERT (2018), or LLMs like LlaMA-3 (2023)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How to use BERT? Already covered in Transfer Learning lecture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how to evaluate/use LLMs still unclear/challenging in most settings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Why?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Virtually all LLMs are causal language models (CLMs)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LM trained to predict next word in input token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many NLP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are evaluated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sentiment analysis is usually the task of predicting one of three labels: "positive", "negative" or "neutral"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question: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 CLM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Henceforth, acronyms LLM and CLMs used interchangeably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564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LMs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Functions 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At the core,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LM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is a (learned)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f: T --&gt; P</a:t>
            </a: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all possible sequences of words (i.e. tokens) from vocabulary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 one (or more) natural languages, e.g. English, German, etc.</a:t>
            </a:r>
            <a:endParaRPr lang="en-US" sz="18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probability simplex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size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|V|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= f(t)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for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 ∈ 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provides a probability distribution over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i.e. LLMs output a probability value for every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Visually, for any </a:t>
            </a:r>
            <a:r>
              <a:rPr lang="en-US" sz="1800" i="1" spc="-1">
                <a:solidFill>
                  <a:srgbClr val="003056"/>
                </a:solidFill>
                <a:ea typeface="+mn-lt"/>
                <a:cs typeface="+mn-lt"/>
              </a:rPr>
              <a:t>t ∈ T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= {a, b, …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abalon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… , elephant, … , Ente...}, f(t)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provides such a distribution: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532D3F0-624A-36A6-ABB7-0F5D3E18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8" y="3730282"/>
            <a:ext cx="6250930" cy="236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9A3C5-6989-0C0C-7AC5-1500562652F1}"/>
              </a:ext>
            </a:extLst>
          </p:cNvPr>
          <p:cNvSpPr txBox="1"/>
          <p:nvPr/>
        </p:nvSpPr>
        <p:spPr>
          <a:xfrm>
            <a:off x="6364755" y="6099162"/>
            <a:ext cx="13374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4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Interpreting LLM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Outputs</a:t>
            </a:r>
            <a:endParaRPr lang="de-DE" sz="30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794" y="1143000"/>
            <a:ext cx="7775640" cy="49947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does not say anything about: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1. How to interpret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2. How to use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1.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interpret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 ∈ 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given by LLMs?</a:t>
            </a:r>
            <a:endParaRPr lang="en-US" sz="2000" b="1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conditional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probability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 is next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t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∈ 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training process of CLMs allows us to interpret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Models "forced" to adjust parameters so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next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get high probabilities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Different training objective --&gt; different interpretation of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masked language models (MLMs),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is conditional probability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word is "surrounded by" given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(recall that we don’t use MLMs like that, we use them for their contextualized representations)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Similarly, we could train an "inverse CLM" if we construct the corresponding training examples using self-supervision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Interpreting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about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doing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inference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with the model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One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use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would be for making predictions (inference != prediction)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73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Using LLM Outputs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292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P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given by LLMs?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Most common application: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autoregressive text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autoregressive generation: each word in generated sequence of words is predicted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conditioned on previous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sequence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It's a natural application given the training process in CLMs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How do we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autoregressive text generation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?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initial prompt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(starting sequence of words),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sample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next word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given by LLM (e.g. using beam search)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= t + 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repeat step above until stopping criterion is satisfied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Different sampling methods (e.g. top-k) show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we can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use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differently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we can use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for other applications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compute probability of some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the chain rule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p(t) =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|prompt)p(t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)…p(t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,…,t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Important question revisited: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how to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Let's see how GPT-3 did it (arguably the first LLM)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2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91056" cy="5485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GPT-3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Classification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387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showed increasingly more ICL ability as model got larger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ICL (in-context learning):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given prompt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text instructions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for a task and/or corresponding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examples of the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LLM is able to "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solve"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task without weight updates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model was evaluated on two kinds of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Free-form completion: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output is any text, e.g. translation (discussed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Multiple choice completion: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limited set of output tokens are meaningful, e.g. the set of labels in classification tasks (discussed now)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Example of (a very general) classification task: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LAMBADA dataset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Task: complete last word in given sequence, i.e. language modeling task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Correct answer "far" from missing slot, it tests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long-range dependencies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was this task done with ICL? Example from GPT-3 authors: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"Alice was friends with Bob. Alice went to visit her friend ___. --&gt; Bob.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George bought some baseball equipment, a ball, a glove and a ___. --&gt;  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Which sampling method would be suitable for prediction?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3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Office Theme</vt:lpstr>
      <vt:lpstr>Advanced Methods in Text Analytics</vt:lpstr>
      <vt:lpstr>The Story So Far</vt:lpstr>
      <vt:lpstr>Outline</vt:lpstr>
      <vt:lpstr>PowerPoint Presentation</vt:lpstr>
      <vt:lpstr>Why the focus on LLMs?</vt:lpstr>
      <vt:lpstr>LMs as Functions </vt:lpstr>
      <vt:lpstr>Interpreting LLM Outputs</vt:lpstr>
      <vt:lpstr>Using LLM Outputs</vt:lpstr>
      <vt:lpstr>Evaluating GPT-3 For Classification</vt:lpstr>
      <vt:lpstr>Per-Token Likelihood (1) </vt:lpstr>
      <vt:lpstr>Per-Token Likelihood (2)</vt:lpstr>
      <vt:lpstr>Per-Character Likelihood</vt:lpstr>
      <vt:lpstr>From Prediction Scores to Metrics</vt:lpstr>
      <vt:lpstr>Verbalizers (1)</vt:lpstr>
      <vt:lpstr>Verbalizers (2)</vt:lpstr>
      <vt:lpstr>Challenges in LM Evaluation</vt:lpstr>
      <vt:lpstr>Model-Based Metrics (1)</vt:lpstr>
      <vt:lpstr>Model-Based Metrics (2)</vt:lpstr>
      <vt:lpstr>Evaluation Benchmarks</vt:lpstr>
      <vt:lpstr>Question Answering</vt:lpstr>
      <vt:lpstr>Natural Language Inference</vt:lpstr>
      <vt:lpstr>Language Understanding</vt:lpstr>
      <vt:lpstr>Code Generation</vt:lpstr>
      <vt:lpstr>Issues with Benchmarks (1)</vt:lpstr>
      <vt:lpstr>Issues with Benchmarks (2)</vt:lpstr>
      <vt:lpstr>PLMs vs LLMs</vt:lpstr>
      <vt:lpstr>Summary</vt:lpstr>
      <vt:lpstr>PowerPoint Presentation</vt:lpstr>
      <vt:lpstr>The Machine Translation Task</vt:lpstr>
      <vt:lpstr>Common Approach</vt:lpstr>
      <vt:lpstr>Encoder-Decoder Architecture</vt:lpstr>
      <vt:lpstr>MT Evaluation</vt:lpstr>
      <vt:lpstr>What are Dialogue Systems?</vt:lpstr>
      <vt:lpstr>Chatbots</vt:lpstr>
      <vt:lpstr>Response Generation</vt:lpstr>
      <vt:lpstr>Dialogue System Evaluation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411</cp:revision>
  <dcterms:created xsi:type="dcterms:W3CDTF">2018-06-20T08:14:01Z</dcterms:created>
  <dcterms:modified xsi:type="dcterms:W3CDTF">2025-05-23T16:20:52Z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