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300" r:id="rId16"/>
    <p:sldId id="299" r:id="rId17"/>
    <p:sldId id="311" r:id="rId18"/>
    <p:sldId id="312" r:id="rId19"/>
    <p:sldId id="313" r:id="rId20"/>
    <p:sldId id="320" r:id="rId21"/>
    <p:sldId id="314" r:id="rId22"/>
    <p:sldId id="315" r:id="rId23"/>
    <p:sldId id="316" r:id="rId24"/>
    <p:sldId id="318" r:id="rId25"/>
    <p:sldId id="317" r:id="rId26"/>
    <p:sldId id="319" r:id="rId27"/>
    <p:sldId id="288" r:id="rId28"/>
    <p:sldId id="322" r:id="rId29"/>
    <p:sldId id="321" r:id="rId30"/>
    <p:sldId id="286" r:id="rId3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3B856-848A-AE96-3EC6-BF4A819D7F3B}" v="753" dt="2025-06-08T11:36:14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1294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0.09261" TargetMode="External"/><Relationship Id="rId7" Type="http://schemas.openxmlformats.org/officeDocument/2006/relationships/hyperlink" Target="https://arxiv.org/pdf/2410.05229" TargetMode="External"/><Relationship Id="rId2" Type="http://schemas.openxmlformats.org/officeDocument/2006/relationships/hyperlink" Target="https://openreview.net/pdf?id=yzkSU5zdwD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pdf/2502.06703" TargetMode="External"/><Relationship Id="rId5" Type="http://schemas.openxmlformats.org/officeDocument/2006/relationships/hyperlink" Target="https://arxiv.org/pdf/2408.03314" TargetMode="External"/><Relationship Id="rId4" Type="http://schemas.openxmlformats.org/officeDocument/2006/relationships/hyperlink" Target="https://arxiv.org/pdf/2210.0124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05171" TargetMode="External"/><Relationship Id="rId2" Type="http://schemas.openxmlformats.org/officeDocument/2006/relationships/hyperlink" Target="https://arxiv.org/pdf/2501.19393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434" TargetMode="External"/><Relationship Id="rId2" Type="http://schemas.openxmlformats.org/officeDocument/2006/relationships/hyperlink" Target="https://arxiv.org/pdf/2412.19437v1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1.12948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12.08073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openai.com/index/learning-to-reason-with-llms/" TargetMode="External"/><Relationship Id="rId4" Type="http://schemas.openxmlformats.org/officeDocument/2006/relationships/hyperlink" Target="https://arxiv.org/pdf/2203.1446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1706.03741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7.06347" TargetMode="External"/><Relationship Id="rId2" Type="http://schemas.openxmlformats.org/officeDocument/2006/relationships/hyperlink" Target="https://arxiv.org/pdf/2203.02155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03300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2.08939" TargetMode="External"/><Relationship Id="rId2" Type="http://schemas.openxmlformats.org/officeDocument/2006/relationships/hyperlink" Target="https://openreview.net/pdf?id=GPKTIktA0k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502.19907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1881" TargetMode="External"/><Relationship Id="rId2" Type="http://schemas.openxmlformats.org/officeDocument/2006/relationships/hyperlink" Target="https://arxiv.org/pdf/2504.13837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4776" TargetMode="External"/><Relationship Id="rId2" Type="http://schemas.openxmlformats.org/officeDocument/2006/relationships/hyperlink" Target="https://arxiv.org/pdf/2410.05229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ml-site.cdn-apple.com/papers/the-illusion-of-thinking.pdf" TargetMode="External"/><Relationship Id="rId4" Type="http://schemas.openxmlformats.org/officeDocument/2006/relationships/hyperlink" Target="https://openreview.net/pdf?id=FkKBxp0FhR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agazine.sebastianraschka.com/p/state-of-llm-reasoning-and-inference-scaling" TargetMode="External"/><Relationship Id="rId2" Type="http://schemas.openxmlformats.org/officeDocument/2006/relationships/hyperlink" Target="https://sebastianraschka.com/blog/2025/understanding-reasoning-llms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ft.ai/post/demystifying-llms-a-deep-dive-into-generative-models-to-understand-the-challenges-and-applications-of-llm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110.14168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5.11916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02005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9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B987-A53B-157E-2561-1B33FD12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71B8FD1-CF1F-B49F-A828-4ED83C7DD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1A22D65-A5A4-8ED3-24B7-696C6D6AE25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6DE15131-06A9-6C66-E722-F0AEF5A660B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Motivated by CoT, latest trend in mainstream models (not necessarily a research trend):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thinking phase during inference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Models "allowed" to think before they arrive at an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Thinking phase usually denoted by thinking tokens or thinking tags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"Ok, we understand what reasoning LLMs are, but..."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What can we accomplish with them?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more costly during inference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so when should I use them?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8B1E05-EFEB-3936-44D5-C42F1362439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4BD6EFC3-3AB7-48C4-C1BE-A98F95C1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30" y="2444216"/>
            <a:ext cx="8239540" cy="196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76B320-81E6-7177-300B-1F8099F4DB1D}"/>
              </a:ext>
            </a:extLst>
          </p:cNvPr>
          <p:cNvSpPr txBox="1"/>
          <p:nvPr/>
        </p:nvSpPr>
        <p:spPr>
          <a:xfrm>
            <a:off x="7408847" y="4414990"/>
            <a:ext cx="132716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48267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60C5-59F5-2407-A6A2-81348FA41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BC7CFB5-678C-99E2-E421-7BA9947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LLMs vs Reasoning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FFA4E2F1-2056-BEEE-920B-CBE3BE7F23A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5B86967B-9EB4-A560-3551-9B989A3C01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Designed for more complex problems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No need for less reasoning-intensive tasks, e.g. knowledge-based QA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Generally better at coding/math and similar type of problems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studies show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CoT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reasoning LLMS better on complex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Wei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Suzgun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2022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Saparov et al. (2023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recently, some studies focus on the difference between the cost of pre-training vs the cost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Snell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2024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optimal test-time scaling a small model can be more less expensive than pre-training a much larger model 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Improving on Snell et al.,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Liu et al.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/>
              </a:rPr>
              <a:t>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2025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show that with test-time scaling, a 1B model can achieve the performance of a 405B model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Computational perspective more concrete than reasoning perspective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Unclear if human-like reasoning taking place,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7"/>
              </a:rPr>
              <a:t>Mirzadeh et al. (2024)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"I am convinced, reasoning LLMs are useful in some settings. Now..."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How do we build reasoning LLMs?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934EBEF-C494-4BE6-077A-AFF4F94605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89074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5889-B68D-E411-88D4-43F8ECAA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214EE7F-67B9-9A1C-2B0E-7F96E822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How to Construct Reasoning LLMs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6F16D61-915F-6268-5C71-90B10C31F8AD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BB6B6F53-C038-EAF8-13E1-BAA3061E77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Two main ways: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Post-training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methods, i.e. more training but now on reasoning tasks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Test-time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methods, i.e. only extra computations at inference time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Naturally, the starting point is a "base"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this sense, reasoning LLMs are a form of LLM specialization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Same as RAG, coding assistants,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test-time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Muenninghoff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 a WAIT token to force the model to double check its reasoning path (requires training this new token)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Geiping et al. (2025)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add an RNN-like component that the model can use at inference time to reason iteratively (i.e. reasoning process more obscure)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post-training methods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Many, mostly based on reinforcement learning (RL)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Arguably latest breakthrough comes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F2B5760-E99F-8788-DBD3-0523B5DEBD0C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9008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A1DB5-55BB-6FCF-9754-D52016223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>
            <a:extLst>
              <a:ext uri="{FF2B5EF4-FFF2-40B4-BE49-F238E27FC236}">
                <a16:creationId xmlns:a16="http://schemas.microsoft.com/office/drawing/2014/main" id="{50DAEA2B-49BC-340B-6088-43D24C5A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>
            <a:extLst>
              <a:ext uri="{FF2B5EF4-FFF2-40B4-BE49-F238E27FC236}">
                <a16:creationId xmlns:a16="http://schemas.microsoft.com/office/drawing/2014/main" id="{5396732D-5394-99B5-45BA-1D4EC542038C}"/>
              </a:ext>
            </a:extLst>
          </p:cNvPr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>
            <a:extLst>
              <a:ext uri="{FF2B5EF4-FFF2-40B4-BE49-F238E27FC236}">
                <a16:creationId xmlns:a16="http://schemas.microsoft.com/office/drawing/2014/main" id="{0CD36EDC-C24A-BF13-E9BD-9032C193DE0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7"/>
              </a:spcBef>
              <a:buNone/>
              <a:tabLst>
                <a:tab pos="0" algn="l"/>
              </a:tabLst>
            </a:pPr>
            <a:r>
              <a:rPr lang="en-US" sz="4400" b="1" spc="-1">
                <a:solidFill>
                  <a:srgbClr val="003056"/>
                </a:solidFill>
                <a:latin typeface="Calibri"/>
              </a:rPr>
              <a:t>Overview of DeepSeek-R1</a:t>
            </a:r>
            <a:endParaRPr lang="en-US" sz="44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F84BCA1-09DC-095B-F538-E05F35F07C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12601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315C0-0F3A-2AE9-824F-7FD4A38F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DDC13AC-CD5B-7B83-685D-E0C282968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DeepSeek-R1 Family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F945EE6-8A21-3CC4-430A-D5C094F04E0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0EFFE77-5E94-7558-E10C-C3F871C8D7E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All based on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DeepSeek-V3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base model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mixture-of-experts model with 671B parameters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Many innovations, e.g. multi-head latent attention from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DeepSeek V2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great engineering to scale with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relatively limited resources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Today's focus: the reasoning models build on top of DeepSeek-V3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Known as the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DeepSeek-R1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family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DeepSeek-R1-Zero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Achieves reasoning with "pure RL" (RL = reinforcement learning)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flagship reasoning model built on top of DeepSeek-R1-Zero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DeepSeek-R1-Distill 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Smaller reasoning models distilled from 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Based on small versions of Llama3 and Qwen2.5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79A4C5F2-3C2A-B272-F14F-CA833C5E83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9719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3D6E-1516-05E0-CA68-9BF3DF39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AEE727A8-2C35-0AAD-C048-F097D3AF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61331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Post-Training to Achieve 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Reasoning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2BA6246-AEE9-4133-18AF-96B22860541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F5085256-7306-AE08-DFBF-3DE086FFDB7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6646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RL is a common tool for post-training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Main example: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RLHF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Also used in subsequent variants like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RLAIF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RL also proposed as post-training to induce reasoning in models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Zelikman et al. (2022)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were inspired by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CoT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recently,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OpenAI (2024)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for developing their "o" reasoning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High-level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overview of components in RL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agent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interacting with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over sequence of steps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At time step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T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agent receives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observation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 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O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from environment, sends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action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environment based on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Environment provides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scalar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</a:t>
            </a:r>
            <a:r>
              <a:rPr lang="en" sz="1800" i="1" spc="-1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y</a:t>
            </a:r>
            <a:r>
              <a:rPr lang="en" sz="1800" i="1" spc="-1" baseline="-2500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r(a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where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reward function</a:t>
            </a:r>
            <a:endParaRPr lang="en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Goal in RL: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learn </a:t>
            </a:r>
            <a:r>
              <a:rPr lang="en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policy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p: O -&gt; A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that predicts set of actions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</a:t>
            </a:r>
            <a:r>
              <a:rPr lang="en" sz="12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∈ A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</a:t>
            </a:r>
            <a:r>
              <a:rPr lang="en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" sz="1800" i="1" spc="-1" dirty="0">
                <a:solidFill>
                  <a:srgbClr val="003056"/>
                </a:solidFill>
                <a:latin typeface="Arial"/>
                <a:cs typeface="Arial"/>
              </a:rPr>
              <a:t>∈ T</a:t>
            </a:r>
            <a:r>
              <a:rPr lang="en" sz="1800" spc="-1" dirty="0">
                <a:solidFill>
                  <a:srgbClr val="003056"/>
                </a:solidFill>
                <a:latin typeface="Arial"/>
                <a:cs typeface="Arial"/>
              </a:rPr>
              <a:t>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maximizes rewards over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 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(in deep RL,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are deep networks)</a:t>
            </a:r>
          </a:p>
          <a:p>
            <a:pPr marL="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Key to success: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reward function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challenging </a:t>
            </a:r>
            <a:r>
              <a:rPr lang="en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</a:t>
            </a:r>
            <a:r>
              <a:rPr lang="en" sz="22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Font typeface="Arial"/>
              <a:buChar char="•"/>
            </a:pPr>
            <a:r>
              <a:rPr lang="en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train robot to do scrambled eggs (function for good scrambled eggs?)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749B370-1895-F01C-3DE4-2EC0E0144F9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5569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Christiano et al. 2017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proposed the following:</a:t>
            </a:r>
            <a:endParaRPr lang="en-US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Learn reward function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A x O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--&gt; 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ℝ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that provides rewards aligned with human preferences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simultaneously 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 successful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policy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Such a method should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allow solving tasks defined by desired behavior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"By desired behavior" --&gt;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agents can be taught by non-experts 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no need to be a chef to provide feedback on scrambled eggs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approach now referred to as RLHF</a:t>
            </a:r>
            <a:endParaRPr lang="en-US" sz="24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err="1">
                <a:solidFill>
                  <a:srgbClr val="003056"/>
                </a:solidFill>
                <a:latin typeface="Calibri"/>
              </a:rPr>
              <a:t>InstructGPT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recent work that used RLHF to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LLMs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16</a:t>
            </a:fld>
            <a:endParaRPr/>
          </a:p>
        </p:txBody>
      </p:sp>
      <p:pic>
        <p:nvPicPr>
          <p:cNvPr id="2" name="Picture 1" descr="A diagram of a program&#10;&#10;Description automatically generated">
            <a:extLst>
              <a:ext uri="{FF2B5EF4-FFF2-40B4-BE49-F238E27FC236}">
                <a16:creationId xmlns:a16="http://schemas.microsoft.com/office/drawing/2014/main" id="{55A99472-C54B-E8C9-C162-F094AD10C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872" y="2138499"/>
            <a:ext cx="5025171" cy="22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043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Refresher: RLHF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Ouyang et al. 2022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used RLHF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fine-tune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GPT-3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to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follow broad class of written instructions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outputs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aligned with human preference</a:t>
            </a:r>
            <a:endParaRPr lang="en-US" sz="2000" spc="-1" dirty="0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Process broken into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three steps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1. Collect examples for several generative tasks, train supervised policy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Example of task: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"List five ideas for how to regain enthusiasm for my career"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ea typeface="Calibri"/>
                <a:cs typeface="Arial"/>
              </a:rPr>
              <a:t>Human</a:t>
            </a: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provided </a:t>
            </a:r>
            <a:r>
              <a:rPr lang="en-US" sz="1600" b="1" spc="-1">
                <a:solidFill>
                  <a:srgbClr val="003056"/>
                </a:solidFill>
                <a:latin typeface="Calibri"/>
                <a:cs typeface="Arial"/>
              </a:rPr>
              <a:t>examples of desired outputs 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policy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: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function that provides actions given observations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In the context of LLMs, actions are generating different text </a:t>
            </a:r>
          </a:p>
          <a:p>
            <a:pPr marL="1257300" lvl="2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So,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"train policy"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here was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fine-tuning GPT-3 with examples from labelers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572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2. Collect comparison data, train reward model to mimic humans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Given tasks and model from Step 1,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generate multiple outputs for each task</a:t>
            </a:r>
            <a:endParaRPr lang="en-US"/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FF0000"/>
                </a:solidFill>
                <a:latin typeface="Calibri"/>
                <a:cs typeface="Arial"/>
              </a:rPr>
              <a:t>Human labelers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 choose preferred output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from given pairs of outputs for tasks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Recall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reward model</a:t>
            </a:r>
            <a:r>
              <a:rPr lang="en-US" sz="1600" spc="-1">
                <a:solidFill>
                  <a:srgbClr val="003056"/>
                </a:solidFill>
                <a:latin typeface="Calibri"/>
                <a:cs typeface="Arial"/>
              </a:rPr>
              <a:t>: function that maps actions and observations to reward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Reward model: 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cs typeface="Arial"/>
              </a:rPr>
              <a:t>copy of Step 1 model that produces scalar </a:t>
            </a:r>
            <a:r>
              <a:rPr lang="en-US" sz="1600" spc="-1" dirty="0">
                <a:solidFill>
                  <a:srgbClr val="003056"/>
                </a:solidFill>
                <a:latin typeface="Calibri"/>
                <a:cs typeface="Arial"/>
              </a:rPr>
              <a:t>(LM head replaced)</a:t>
            </a:r>
          </a:p>
          <a:p>
            <a:pPr marL="85725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3. Optimize policy (Step 1) against reward model (Step 2) using PPO</a:t>
            </a: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Proximal policy optimization (PPO) 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Schulman et al. 2017</a:t>
            </a:r>
            <a:r>
              <a:rPr lang="en-US" sz="1600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: </a:t>
            </a:r>
            <a:r>
              <a:rPr lang="en-US" sz="16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RL objective</a:t>
            </a: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857250" lvl="1" algn="r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064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885C8-F50B-4272-1AC9-FE7922347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43AB02F4-4DE5-81E9-557F-0A8BCB93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(1)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1B204068-6CB2-C9FF-DB3C-DADF34E48C6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F7AC60A2-239E-5FF8-E57A-159CDC295C5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RLHF steps 1 and 2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 designed to get 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reward model that mimics humans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For this, a target signal is required (e.g. from humans or models)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These steps often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referred to as supervised fine-tuning (SFT)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Getting these labels can be expensive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For inducing reasoning,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target signal is reasoning tasks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 "zero" in DeepSeek-R1-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Zero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comes from skipping the SFT stage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Instead, they went directly to the RL objective (Step 3)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So, what did they used as reward then?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Reward models were deterministic out-of-the-box systems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Accuracy rewards: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cs typeface="Arial"/>
              </a:rPr>
              <a:t>LeetCode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-style compiler for coding tasks, rule-based verifier for math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Format rewards: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enforce "thinking process" between think tags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RL Objective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Group Relative Policy Optimization (GRPO)</a:t>
            </a:r>
            <a:endParaRPr lang="en-US" sz="20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0000"/>
                </a:solidFill>
                <a:latin typeface="Calibri"/>
                <a:ea typeface="Calibri"/>
                <a:cs typeface="Calibri"/>
                <a:hlinkClick r:id="rId2"/>
              </a:rPr>
              <a:t>Yet another innovation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from the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team</a:t>
            </a:r>
            <a:endParaRPr lang="en-US" dirty="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Arguably the main innovation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2C209C3-810E-B02F-EAC4-459281FB069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91164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78000-04F9-C24A-7B72-F0CA5283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E964795B-2BAE-0E0B-BABE-030E0C0B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GRPO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DD94C85B-550E-4ED3-D595-32C71CB2FFE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8986EBB0-2F9C-FD1C-8B55-ECA87EB81C0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</a:t>
            </a:r>
            <a:r>
              <a:rPr lang="en-US" sz="2000" spc="-1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 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RL objective to maximize: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Roughly: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cs typeface="Arial"/>
              </a:rPr>
              <a:t>θ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 is policy model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ea typeface="Calibri"/>
                <a:cs typeface="Arial"/>
              </a:rPr>
              <a:t>old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same model in last iteration)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 dirty="0">
                <a:solidFill>
                  <a:srgbClr val="003056"/>
                </a:solidFill>
                <a:latin typeface="Calibri"/>
                <a:cs typeface="Arial"/>
              </a:rPr>
              <a:t>A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is standardized reward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Term normalizing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 wi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th </a:t>
            </a: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π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θ </a:t>
            </a:r>
            <a:r>
              <a:rPr lang="en-US" sz="18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old</a:t>
            </a:r>
            <a:r>
              <a:rPr lang="en-US" sz="1200" spc="-1" baseline="-25000" dirty="0">
                <a:solidFill>
                  <a:srgbClr val="003056"/>
                </a:solidFill>
                <a:latin typeface="dejavu sans"/>
                <a:cs typeface="Arial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is main RL objective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Other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two terms (clip function, KL divergence) act as regularization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Clip prevents large change from last update (epsilon is hyperparameter)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KL divergence is between trained model and base model (starting LLM)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692FB3-B2A0-1245-9E24-0D21DBFDD74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19</a:t>
            </a:fld>
            <a:endParaRPr/>
          </a:p>
        </p:txBody>
      </p:sp>
      <p:pic>
        <p:nvPicPr>
          <p:cNvPr id="2" name="Picture 1" descr="A group of math equations&#10;&#10;AI-generated content may be incorrect.">
            <a:extLst>
              <a:ext uri="{FF2B5EF4-FFF2-40B4-BE49-F238E27FC236}">
                <a16:creationId xmlns:a16="http://schemas.microsoft.com/office/drawing/2014/main" id="{5B37E3E7-791E-89EF-CA67-EAC3276EF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40" y="1567423"/>
            <a:ext cx="8382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003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Test-Time Compute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dirty="0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0848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Quite a hot topic in LLM research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Lots of papers in recent months (late 2024, early 2025)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Brand new direction, many things unclear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Test-time compute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computations done at inference time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Specifically for LLMs,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extra computations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 at inference time.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the literature, it is a </a:t>
            </a:r>
            <a:r>
              <a:rPr lang="en-US" sz="2000" b="1" spc="-1" dirty="0" err="1">
                <a:solidFill>
                  <a:srgbClr val="003056"/>
                </a:solidFill>
                <a:latin typeface="Calibri"/>
              </a:rPr>
              <a:t>synomyn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for 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avoid generating confusion,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also treat them as synonyms here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we will discuss this relation in detail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Today, we'll: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Build some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intuition about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Discuss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what we mean by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Discuss the methods behind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Disclaimer: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this is about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not about reasoning in general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are not discussing whether LLMs reason the way humans reason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fact, there is evidence they don't reason, e.g. see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here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or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here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13144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6B514-65BD-C155-8B3F-824A2B6D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69B029C1-B826-994F-CA93-49C697823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(2)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3DBC2D51-47E3-DDE2-D1B1-A067534DEAA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2BAD8C7D-D937-E178-2847-5001C77B8B7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used the following training template during this process: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this is the only way the model was encouraged to think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Typically, target signal used to induce multi-step reasoning</a:t>
            </a: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They compared against two versions of OpenAI's o1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91BEC02-9E2D-FB69-7D2D-2F8C38CC9AA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20</a:t>
            </a:fld>
            <a:endParaRPr/>
          </a:p>
        </p:txBody>
      </p:sp>
      <p:pic>
        <p:nvPicPr>
          <p:cNvPr id="2" name="Picture 1" descr="A close up of a text&#10;&#10;AI-generated content may be incorrect.">
            <a:extLst>
              <a:ext uri="{FF2B5EF4-FFF2-40B4-BE49-F238E27FC236}">
                <a16:creationId xmlns:a16="http://schemas.microsoft.com/office/drawing/2014/main" id="{34678011-CE91-F86A-3EBB-C75A57F56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95" y="1511253"/>
            <a:ext cx="8026214" cy="19192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03B761-42B4-4917-D209-82D45CFB3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4645139"/>
            <a:ext cx="5210736" cy="13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5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DBF8C-4EB0-D76B-C6A8-3D81CE4A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9E54D8B5-2FF7-AA2E-7111-E1A4CA1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DeepSeek-R1-Zero (3)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C23FB2B-03CB-DCC3-7B29-9C7D367016D1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9551A970-F050-A7C3-6C44-1CEC8048C69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Perhaps more importantly, the process to achieve these results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2B15F6B-6999-E148-2BFD-DB615575CAD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21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8FC5F2-7A66-DE99-8FBF-840D8AC0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249" y="1512234"/>
            <a:ext cx="70104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67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98F86-4E90-4A16-6AA5-0A6884A7D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8934B105-CEC6-967A-B25A-7DF7406C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(4)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EABB5918-8CB7-7727-C8B4-F22DE119440A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DCFA280E-36C6-6771-E801-FEB368BECF7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Reasoning "development" was quite visible at times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2A719DA-F206-F8B0-12D5-A3950E6F807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22</a:t>
            </a:fld>
            <a:endParaRPr/>
          </a:p>
        </p:txBody>
      </p:sp>
      <p:pic>
        <p:nvPicPr>
          <p:cNvPr id="4" name="Picture 3" descr="A white paper with black text and equations&#10;&#10;AI-generated content may be incorrect.">
            <a:extLst>
              <a:ext uri="{FF2B5EF4-FFF2-40B4-BE49-F238E27FC236}">
                <a16:creationId xmlns:a16="http://schemas.microsoft.com/office/drawing/2014/main" id="{10A0359A-C084-42BA-8EE3-03D00ED38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97" y="1428750"/>
            <a:ext cx="7783606" cy="451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72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A744E-0FF0-6FD4-FCE0-42715A42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369D6230-80D5-33F0-2C43-935F7C8D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DeepSeek-R1-Zero (5)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21CEC3F1-C272-8DEC-3D0E-11405E26752B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C1C60ADC-1E34-3D98-B082-7261DFB0EC5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Their results "naturally" provide support for the computational motivation behind reasoning LLMs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43AA50B2-8F44-F568-9CA1-5B82E4D8FD8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23</a:t>
            </a:fld>
            <a:endParaRPr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id="{D294F446-74FA-187C-7BC9-5CEFCA120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3" y="1710298"/>
            <a:ext cx="707707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509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F5D67-9A43-0CFE-FE0E-EEB8449C3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C6D3B3B-FDAC-BA8C-EE5B-38DD91834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DeepSeek-R1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079E53E8-7900-6C91-6FFC-8DFB508D7C63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0EF40CB1-C085-7AA2-4231-7C187A8F8B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DeepSeek-R1-Zero still had issues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Poor readability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Code switching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cs typeface="Arial"/>
              </a:rPr>
              <a:t>DeepSeek-R1 goes back to using an SFT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R1-Zero model was used as part of this signal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But here post-training process is back to normal 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Results were as you would expect from such technical reports</a:t>
            </a:r>
          </a:p>
          <a:p>
            <a:pPr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Arguably more interesting, their distillation models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BFE16A-771F-2904-CA0B-6651F9FC77E1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53714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23C4-E2C1-B2EA-E4EC-053FA9BC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>
            <a:extLst>
              <a:ext uri="{FF2B5EF4-FFF2-40B4-BE49-F238E27FC236}">
                <a16:creationId xmlns:a16="http://schemas.microsoft.com/office/drawing/2014/main" id="{21162009-BD21-6442-64F7-6EBC7E63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74488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DeepSeek-R1-Distill</a:t>
            </a:r>
            <a:endParaRPr lang="de-DE" sz="3000" b="1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78" name="PlaceHolder 2">
            <a:extLst>
              <a:ext uri="{FF2B5EF4-FFF2-40B4-BE49-F238E27FC236}">
                <a16:creationId xmlns:a16="http://schemas.microsoft.com/office/drawing/2014/main" id="{5E67556F-F0E2-9BE8-4C08-7FEC4BEAA99D}"/>
              </a:ext>
            </a:extLst>
          </p:cNvPr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9" name="PlaceHolder 3">
            <a:extLst>
              <a:ext uri="{FF2B5EF4-FFF2-40B4-BE49-F238E27FC236}">
                <a16:creationId xmlns:a16="http://schemas.microsoft.com/office/drawing/2014/main" id="{BA385B04-C859-78E0-4CB9-427F9FE1067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used DeekSeek-R1 (671B) to generate a tuning signal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reasoning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cs typeface="Arial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  <a:cs typeface="Arial"/>
              </a:rPr>
              <a:t> what DeepSeek-R1 generated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</a:rPr>
              <a:t>They tuned smaller Llama and Qwen versions on this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D908BD3-F039-2EDA-2764-C2BE9E83968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65299B-9937-44AA-9778-3BF12A0989F2}" type="slidenum">
              <a:t>25</a:t>
            </a:fld>
            <a:endParaRPr/>
          </a:p>
        </p:txBody>
      </p:sp>
      <p:pic>
        <p:nvPicPr>
          <p:cNvPr id="2" name="Picture 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B9C4EC64-DA74-5523-BD70-E0E057D5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73" y="2454354"/>
            <a:ext cx="7505139" cy="35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42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6519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LLMs: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Ongoing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Research (1)</a:t>
            </a: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Generally, many things unclear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When are reasoning LLMs more beneficial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are reasoning LLMs sometimes beneficial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E.g. recent work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Yue et al. (2025)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questions effect of RL for reasoning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Results from Deepseek-R1 suggest RL promotes reasoning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Yue et al. tested base vs tuned models on math/coding tasks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Tuned = RL-based approach taken by Deepseek-R1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They found tuned models better at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exploiting 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 solutions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Base model better at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exploring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different types of solutions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I.e. RL seems to promote a "greedy", not general type of reasoning</a:t>
            </a:r>
            <a:endParaRPr lang="en-US" sz="2000" dirty="0">
              <a:solidFill>
                <a:srgbClr val="000000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Kim et al. (2025)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found no correlation between output length and performance in reasoning LLMs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authors propose new test-time compute algorithm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Their finding suggests more test-time compute does not always lead to better performance 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EE00-33F7-9E4F-7316-720A15F81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>
            <a:extLst>
              <a:ext uri="{FF2B5EF4-FFF2-40B4-BE49-F238E27FC236}">
                <a16:creationId xmlns:a16="http://schemas.microsoft.com/office/drawing/2014/main" id="{8E635DC7-F7C4-73B6-1546-F0EEB04B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16519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LLMs: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</a:rPr>
              <a:t>Ongoing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Research (2)</a:t>
            </a:r>
          </a:p>
        </p:txBody>
      </p:sp>
      <p:sp>
        <p:nvSpPr>
          <p:cNvPr id="184" name="PlaceHolder 2">
            <a:extLst>
              <a:ext uri="{FF2B5EF4-FFF2-40B4-BE49-F238E27FC236}">
                <a16:creationId xmlns:a16="http://schemas.microsoft.com/office/drawing/2014/main" id="{47D6C15F-EB5E-DD4F-66F6-C9FC1C2FEFBF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>
            <a:extLst>
              <a:ext uri="{FF2B5EF4-FFF2-40B4-BE49-F238E27FC236}">
                <a16:creationId xmlns:a16="http://schemas.microsoft.com/office/drawing/2014/main" id="{DD91D7C1-E695-DE10-6897-8C2569BBC8F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Mirzadeh et al. (2024)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reasoning models too dependent on symbols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Created more general benchmark for math reasoning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general --&gt; ability to create difference instances of various problems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Finding: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performance declines when using different numerical values of same problem, as same problem scales up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+mn-lt"/>
                <a:cs typeface="+mn-lt"/>
                <a:hlinkClick r:id="rId3"/>
              </a:rPr>
              <a:t>Stechly et al. (2025)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had similar results when studying reasoning LLMs on the classic AI problem of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planning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4"/>
              </a:rPr>
              <a:t>Valmeekan et al. (2025)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found that other forms of test-time compute can perform just as well as "generating more tokens" approach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Both under the same cost budget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5"/>
              </a:rPr>
              <a:t>Shojaee et al. (2025)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found that performance decreases with scale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Perhaps more interesting, they found that even when given the steps to solve a problem, models can fail to do so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short, reasoning LLMs are useful in some tasks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But it's unclear why, and it seems there isn't actual reasoning taking place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Some of these shortcomings may also be present when testing humans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AEC79E8-D159-2A7C-4B66-82AA5CC7BFC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7465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1224-2F2D-55E6-DEB0-7DBAD342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>
            <a:extLst>
              <a:ext uri="{FF2B5EF4-FFF2-40B4-BE49-F238E27FC236}">
                <a16:creationId xmlns:a16="http://schemas.microsoft.com/office/drawing/2014/main" id="{DF9F2686-EFBE-E375-DC14-EECCDC8B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>
            <a:extLst>
              <a:ext uri="{FF2B5EF4-FFF2-40B4-BE49-F238E27FC236}">
                <a16:creationId xmlns:a16="http://schemas.microsoft.com/office/drawing/2014/main" id="{4CBE53F9-6F22-1824-B507-6F4DE1505110}"/>
              </a:ext>
            </a:extLst>
          </p:cNvPr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>
            <a:extLst>
              <a:ext uri="{FF2B5EF4-FFF2-40B4-BE49-F238E27FC236}">
                <a16:creationId xmlns:a16="http://schemas.microsoft.com/office/drawing/2014/main" id="{FA5AB472-BCC8-0FF6-B8DD-1681C882C8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 producing more tokens at inference time 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Language 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explicit reasoning path may lead to correct answer</a:t>
            </a: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Compute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perspective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: generating more tokens means more compute resources to reach correct answer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Multiple methods for building reasoning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Post-training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methods, i.e. more training but now on reasoning tasks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Test-time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methods, i.e. only extra computations at inference time</a:t>
            </a:r>
            <a:endParaRPr lang="en-US" dirty="0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Recent success of post-training to build reasoning LLM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DeepSeek-R1-Zero based on pure RL, no commonly used supervised signal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 uses supervision on top of R1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DeepSeek-R1-Distill proves strong reasoning LLMs can be built with smaller models using large model as supervision signal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Ongoing research</a:t>
            </a:r>
            <a:endParaRPr lang="en-US" sz="22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Unclear why it works when it works, actual reasoning unlikely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55999B2-DE7E-64E4-9D71-5048049B87C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5138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Understanding Reasoning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LLMs by Sebastian Raschka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February 5th,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The State of LLM Reasoning Models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by Sebastian Raschka</a:t>
            </a:r>
          </a:p>
          <a:p>
            <a:pPr marL="1200150" lvl="2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March 8th, 2025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    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29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23583131-EC9C-CDCE-712B-851D741ED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596" y="2957513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br>
              <a:rPr lang="de-DE" sz="1800" spc="-1" dirty="0">
                <a:solidFill>
                  <a:srgbClr val="003056"/>
                </a:solidFill>
                <a:latin typeface="Calibri"/>
              </a:rPr>
            </a:br>
            <a:endParaRPr lang="de-DE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Reasoning LLMs</a:t>
            </a: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Overview of DeepSeek-R1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878"/>
              </a:spcBef>
              <a:buNone/>
              <a:tabLst>
                <a:tab pos="0" algn="l"/>
              </a:tabLst>
            </a:pPr>
            <a:r>
              <a:rPr lang="en-US" sz="44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de-DE" dirty="0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7D21-5920-92F5-EB98-B06633E5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EEA20E7-FB6F-8B3A-C6C9-838D2B09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890630F3-6DAE-BCB7-AB21-19FD4C4252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1A499C-2764-8C0D-EFE0-A369C6B90C6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costs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are usually a function of 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both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) resources used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(ii) task at hand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 Given fixed task,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cost changes depending on resources used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 solution may be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two for loops, but become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O(n)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a single for loop and a dictionary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Similarly, runtime costs increase massively when using a CPU instead of a GPU to train a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(ii) Given fixed resources,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cost changes depending on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While this depends on resources used, some problems known to have optimal solutions in polynomial time, whereas others don't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Generally, some tasks are easier than others, think runtime/memory costs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Let's build 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intuition with a more concrete example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Should be useful to illustrate the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motivation behind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reasoning LLMs</a:t>
            </a:r>
            <a:endParaRPr lang="en-US" sz="1600" b="1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DF3B56A-2310-61F7-06AA-17611BBBA835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80595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F7E7-C473-2B0D-955F-D6ED2E74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428F575-78B1-F8DA-B608-E3318577D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A Computational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6CC0BA2-5E7A-7A70-2C68-606D08DAA66F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625EF06-AF59-DA9E-283C-FBA1870FD0D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Imagine we use the best LLM on earth in the following way: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ask model a yes-or-no question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predict answer by decoding a single token from the model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can think of decoding the output as we please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constrained decoding on the set of tokens {yes, no}.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Clarify in prompt that answer should only be Yes or No (works well with largest models)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then ask the model the following questions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:</a:t>
            </a: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Berlin the capital of Germany?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Is 2048 the square of 64?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Does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equal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NP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?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Computational resources available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for model to answer each question?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67F8F09-C203-62FB-10CB-FCA1B294A76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23274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8DCBD-AC07-D7FC-24B7-182DD4CA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EF111DBB-41AB-288F-F05D-668112F6D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A Computational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Perspective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(3)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A49BB03-F5E1-A75C-B9F2-90939C0065DB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2501D42-60C8-4100-D048-07F9E7B73D7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748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Compute resources for each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single forward pass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In other words, resources are fixed, and the same, for different tasks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Even from residual stream perspective, we have an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upper bound on amount of compute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 model has available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is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essentially how LLMs are often used </a:t>
            </a:r>
            <a:endParaRPr lang="en-US" sz="20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Same resources for many different tasks, often a single forward pass</a:t>
            </a:r>
            <a:endParaRPr lang="en-US" sz="1800" spc="-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Claim was: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if model/training data is large enough, this will work</a:t>
            </a:r>
            <a:endParaRPr lang="en-US" dirty="0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3A197FD-18C7-067A-4759-8493F9832D7E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7</a:t>
            </a:fld>
            <a:endParaRPr/>
          </a:p>
        </p:txBody>
      </p:sp>
      <p:pic>
        <p:nvPicPr>
          <p:cNvPr id="2" name="Picture 1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6A787807-56F7-E4A9-4311-95C1F8AB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39" y="1450341"/>
            <a:ext cx="5395634" cy="2116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79332-233B-1882-B1B1-27F91D0A1084}"/>
              </a:ext>
            </a:extLst>
          </p:cNvPr>
          <p:cNvSpPr txBox="1"/>
          <p:nvPr/>
        </p:nvSpPr>
        <p:spPr>
          <a:xfrm>
            <a:off x="5865125" y="3527885"/>
            <a:ext cx="132278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1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31706-B592-5FF7-3C98-D6C9BB7B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87C1352-0E64-6ED8-0BE1-75A3C504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(1)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C4786E2D-8EDC-A0C4-C843-8147FE83F36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67D9CE3-536B-19FB-9F5E-B8A5006E1E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Reasoning: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yet another vague term 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As vague as "artificial intelligence" or "data science"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Has taken many forms throughout decades of research, e.g. traversing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a graph, solving a logical problem, etc.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Reasoning LLMs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producing an answer to a task in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 agreed upon definition in the literature, definition often missing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generally describes the process that all papers are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studying</a:t>
            </a: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can mean different things for different methods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picking most likely one (i.e. beam search)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Generating multiple answers and using a verifier to pick best answer (verifier can be another model trained for this task, as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Cobbe et al.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multiple steps = extra computation at inference time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note the pattern: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generating more tokens than usual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more forward passes --&gt; more computational resources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8A1DAED-BF2C-6F97-7405-276ECAAACDE9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355609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A6C84-C2A3-D0B3-1E36-8B5F1122A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FF6D9D2-21C5-09FF-C520-C4A3152B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What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are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Reasoning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LLMs? (2)</a:t>
            </a: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D60ED65-6ED1-4282-4A1C-828ED025C65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D1D5A7D4-AA1F-A975-10E2-5079DAE538B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68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 classic example of LLM reasoning: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chain-of-thought (CoT) prompting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modeling interpretation: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autoregressively producing an explicit reasoning path increases probability of correct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Computational interpretation: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model iteratively uses indefinite amount of compute (multiple forward passes) to produce an answer 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can be seen as a much more involved form of decoding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 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LLM agents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also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be seen as extra computation at test time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BD412984-FFBB-C88A-8B58-6AEF1D2273B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9</a:t>
            </a:fld>
            <a:endParaRPr/>
          </a:p>
        </p:txBody>
      </p:sp>
      <p:pic>
        <p:nvPicPr>
          <p:cNvPr id="2" name="Picture 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76BB10A-72C8-9A04-9FD8-0319675DB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53" y="1482818"/>
            <a:ext cx="6800850" cy="2295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EFFF46-336A-0761-4614-651EF515F7FF}"/>
              </a:ext>
            </a:extLst>
          </p:cNvPr>
          <p:cNvSpPr txBox="1"/>
          <p:nvPr/>
        </p:nvSpPr>
        <p:spPr>
          <a:xfrm>
            <a:off x="6164692" y="3754233"/>
            <a:ext cx="1773001" cy="3161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3"/>
              </a:rPr>
              <a:t>Kojima et al. 2022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78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Office Theme</vt:lpstr>
      <vt:lpstr>Office Theme</vt:lpstr>
      <vt:lpstr>Advanced Methods in Text Analytics</vt:lpstr>
      <vt:lpstr>What is Test-Time Compute?</vt:lpstr>
      <vt:lpstr>Outline</vt:lpstr>
      <vt:lpstr>PowerPoint Presentation</vt:lpstr>
      <vt:lpstr>A Computational Perspective (1)</vt:lpstr>
      <vt:lpstr>A Computational Perspective (2)</vt:lpstr>
      <vt:lpstr>A Computational Perspective (3)</vt:lpstr>
      <vt:lpstr>What are Reasoning LLMs? (1)</vt:lpstr>
      <vt:lpstr>What are Reasoning LLMs? (2)</vt:lpstr>
      <vt:lpstr>What are Reasoning LLMs? (3)</vt:lpstr>
      <vt:lpstr>LLMs vs Reasoning LLMs</vt:lpstr>
      <vt:lpstr>How to Construct Reasoning LLMs</vt:lpstr>
      <vt:lpstr>PowerPoint Presentation</vt:lpstr>
      <vt:lpstr>The DeepSeek-R1 Family</vt:lpstr>
      <vt:lpstr>Post-Training to Achieve Reasoning</vt:lpstr>
      <vt:lpstr>Refresher: RLHF (1)</vt:lpstr>
      <vt:lpstr>Refresher: RLHF (2)</vt:lpstr>
      <vt:lpstr>DeepSeek-R1-Zero (1)</vt:lpstr>
      <vt:lpstr>GRPO</vt:lpstr>
      <vt:lpstr>DeepSeek-R1-Zero (2)</vt:lpstr>
      <vt:lpstr>DeepSeek-R1-Zero (3)</vt:lpstr>
      <vt:lpstr>DeepSeek-R1-Zero (4)</vt:lpstr>
      <vt:lpstr>DeepSeek-R1-Zero (5)</vt:lpstr>
      <vt:lpstr>DeepSeek-R1</vt:lpstr>
      <vt:lpstr>DeepSeek-R1-Distill</vt:lpstr>
      <vt:lpstr>Reasoning LLMs: Ongoing Research (1)</vt:lpstr>
      <vt:lpstr>Reasoning LLMs: Ongoing Research (2)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1520</cp:revision>
  <dcterms:created xsi:type="dcterms:W3CDTF">2018-06-20T08:14:01Z</dcterms:created>
  <dcterms:modified xsi:type="dcterms:W3CDTF">2025-06-08T11:37:29Z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