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7" r:id="rId14"/>
    <p:sldId id="298" r:id="rId15"/>
    <p:sldId id="300" r:id="rId16"/>
    <p:sldId id="299" r:id="rId17"/>
    <p:sldId id="311" r:id="rId18"/>
    <p:sldId id="312" r:id="rId19"/>
    <p:sldId id="313" r:id="rId20"/>
    <p:sldId id="320" r:id="rId21"/>
    <p:sldId id="314" r:id="rId22"/>
    <p:sldId id="315" r:id="rId23"/>
    <p:sldId id="316" r:id="rId24"/>
    <p:sldId id="318" r:id="rId25"/>
    <p:sldId id="317" r:id="rId26"/>
    <p:sldId id="319" r:id="rId27"/>
    <p:sldId id="288" r:id="rId28"/>
    <p:sldId id="321" r:id="rId29"/>
    <p:sldId id="286" r:id="rId3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034B81-975E-8FEF-4A31-DCF0752F051F}" v="21" dt="2025-05-23T15:49:52.813"/>
    <p1510:client id="{6555179B-1133-673C-C777-052497C647DC}" v="677" dt="2025-05-24T15:01:15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CFC3136-9EB3-4F92-BBC0-FBCC2B4795D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B7EB0DD-DFCA-4257-AE6A-42797DDE95C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095FB3-FA80-493D-89B6-D41426A6FA4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10E6E15-24AE-4A45-A7DF-6FBE4474F20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807F3E5-67BA-4004-8917-4FE2EE7C33F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995B019-3BEF-4571-BBDD-2F44379EFA1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7F7E1E6-1828-4782-8819-994966A2413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68FCC56-1535-4601-9864-98AC688A456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E37D601-E309-4AD9-AE92-8644202A440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B35A048-900D-4CFE-BF97-47576817DD9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BDAB41-8684-483E-B9DD-AA041B9A649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23245F-13E0-4EA2-8547-C016672FFEA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0B318FF-0487-467F-AAA0-4B36BDF8DB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6BB5312-E086-4294-B9DF-FCF8E0B7EED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16962F-F712-40F5-9591-65D1051D057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7F1096E-A061-4675-8DD7-9D7CA5AD1CD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E32FAB-BC0C-47AE-A726-AEB31D84A07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21149CE-8790-4EF0-9D77-76EE4D55648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0AFF47-A613-4AD4-8709-E6FB8D44531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342FD9B-9DA9-4577-91B7-A03DA30A6B2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8BA856D-BB37-4986-87A8-E8A0C53A31D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9C7EE7-3FBC-4E80-B370-0CCAA72E0D4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2D5871A-3409-4E1D-A922-23F5D052278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C200855-B0F1-4E05-9058-C1E1B01F34A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4C143E-6237-4F72-A38B-0520E408C469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Grafik 7"/>
          <p:cNvPicPr/>
          <p:nvPr/>
        </p:nvPicPr>
        <p:blipFill>
          <a:blip r:embed="rId15"/>
          <a:srcRect t="12590" b="25700"/>
          <a:stretch/>
        </p:blipFill>
        <p:spPr>
          <a:xfrm>
            <a:off x="0" y="2058840"/>
            <a:ext cx="9143640" cy="37616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Formatvorlagen des Textmasters bearbeiten</a:t>
            </a: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Zweite Ebene</a:t>
            </a: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Dritte Ebene</a:t>
            </a:r>
          </a:p>
          <a:p>
            <a:pPr marL="1600200" lvl="3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Vierte Ebene</a:t>
            </a:r>
          </a:p>
          <a:p>
            <a:pPr marL="2057400" lvl="4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»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Fünfte Ebene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0D2306-9F9C-4E0C-856B-EB9B711048E3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1.1294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10.09261" TargetMode="External"/><Relationship Id="rId7" Type="http://schemas.openxmlformats.org/officeDocument/2006/relationships/hyperlink" Target="https://arxiv.org/pdf/2410.05229" TargetMode="External"/><Relationship Id="rId2" Type="http://schemas.openxmlformats.org/officeDocument/2006/relationships/hyperlink" Target="https://openreview.net/pdf?id=yzkSU5zdwD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rxiv.org/pdf/2502.06703" TargetMode="External"/><Relationship Id="rId5" Type="http://schemas.openxmlformats.org/officeDocument/2006/relationships/hyperlink" Target="https://arxiv.org/pdf/2408.03314" TargetMode="External"/><Relationship Id="rId4" Type="http://schemas.openxmlformats.org/officeDocument/2006/relationships/hyperlink" Target="https://arxiv.org/pdf/2210.0124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2.05171" TargetMode="External"/><Relationship Id="rId2" Type="http://schemas.openxmlformats.org/officeDocument/2006/relationships/hyperlink" Target="https://arxiv.org/pdf/2501.19393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2501.12948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05.04434" TargetMode="External"/><Relationship Id="rId2" Type="http://schemas.openxmlformats.org/officeDocument/2006/relationships/hyperlink" Target="https://arxiv.org/pdf/2412.19437v1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2501.12948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12.08073" TargetMode="External"/><Relationship Id="rId2" Type="http://schemas.openxmlformats.org/officeDocument/2006/relationships/hyperlink" Target="https://arxiv.org/pdf/2203.02155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penai.com/index/learning-to-reason-with-llms/" TargetMode="External"/><Relationship Id="rId4" Type="http://schemas.openxmlformats.org/officeDocument/2006/relationships/hyperlink" Target="https://arxiv.org/pdf/2203.14465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xiv.org/pdf/1706.03741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7.06347" TargetMode="External"/><Relationship Id="rId2" Type="http://schemas.openxmlformats.org/officeDocument/2006/relationships/hyperlink" Target="https://arxiv.org/pdf/2203.02155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402.03300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02.08939" TargetMode="External"/><Relationship Id="rId2" Type="http://schemas.openxmlformats.org/officeDocument/2006/relationships/hyperlink" Target="https://openreview.net/pdf?id=GPKTIktA0k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2502.19907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2.11881" TargetMode="External"/><Relationship Id="rId2" Type="http://schemas.openxmlformats.org/officeDocument/2006/relationships/hyperlink" Target="https://arxiv.org/pdf/2504.13837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agazine.sebastianraschka.com/p/state-of-llm-reasoning-and-inference-scaling" TargetMode="External"/><Relationship Id="rId2" Type="http://schemas.openxmlformats.org/officeDocument/2006/relationships/hyperlink" Target="https://sebastianraschka.com/blog/2025/understanding-reasoning-llms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ft.ai/post/demystifying-llms-a-deep-dive-into-generative-models-to-understand-the-challenges-and-applications-of-llm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110.14168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5.11916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3056"/>
                </a:solidFill>
                <a:latin typeface="Calibri"/>
              </a:rPr>
              <a:t>Advanced Methods in Text Analytics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2005" y="1051200"/>
            <a:ext cx="547884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Reasoning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LLMs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ftr" idx="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78A2266-F34C-47F6-BEA5-1DDF729F4A51}" type="slidenum">
              <a:t>1</a:t>
            </a:fld>
            <a:endParaRPr/>
          </a:p>
        </p:txBody>
      </p:sp>
      <p:pic>
        <p:nvPicPr>
          <p:cNvPr id="2" name="Picture 1" descr="A grey and black sign with a person in a circle&#10;&#10;AI-generated content may be incorrect.">
            <a:extLst>
              <a:ext uri="{FF2B5EF4-FFF2-40B4-BE49-F238E27FC236}">
                <a16:creationId xmlns:a16="http://schemas.microsoft.com/office/drawing/2014/main" id="{A6EB16EE-C50D-9D48-8E6B-5D8EC6E31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09" y="5976378"/>
            <a:ext cx="1342465" cy="485775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22682AD7-232E-1FE6-8B66-ED09608E2651}"/>
              </a:ext>
            </a:extLst>
          </p:cNvPr>
          <p:cNvSpPr txBox="1"/>
          <p:nvPr/>
        </p:nvSpPr>
        <p:spPr>
          <a:xfrm>
            <a:off x="3999178" y="6089113"/>
            <a:ext cx="414385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1" dirty="0">
                <a:solidFill>
                  <a:srgbClr val="003056"/>
                </a:solidFill>
                <a:latin typeface="Calibri"/>
                <a:hlinkClick r:id="rId3"/>
              </a:rPr>
              <a:t>Licensed under Creative Commons Attribution 4.0 International</a:t>
            </a:r>
            <a:endParaRPr lang="en-US" sz="1200" spc="-1" dirty="0">
              <a:solidFill>
                <a:srgbClr val="00305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2B987-A53B-157E-2561-1B33FD12B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E71B8FD1-CF1F-B49F-A828-4ED83C7D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What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are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Reasoning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LLMs? (3)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71A22D65-A5A4-8ED3-24B7-696C6D6AE255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6DE15131-06A9-6C66-E722-F0AEF5A660B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Motivated by CoT, latest trend in mainstream models (not necessarily a research trend):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thinking phase during inference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Models "allowed" to think before they arrive at an answer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Thinking phase usually denoted by thinking tokens or thinking tags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"Ok, we understand what reasoning LLMs are, but..."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What can we accomplish with them?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They are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more costly during inference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, so when should I use them?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588B1E05-EFEB-3936-44D5-C42F1362439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10</a:t>
            </a:fld>
            <a:endParaRPr/>
          </a:p>
        </p:txBody>
      </p:sp>
      <p:pic>
        <p:nvPicPr>
          <p:cNvPr id="2" name="Picture 1" descr="A close up of a text&#10;&#10;AI-generated content may be incorrect.">
            <a:extLst>
              <a:ext uri="{FF2B5EF4-FFF2-40B4-BE49-F238E27FC236}">
                <a16:creationId xmlns:a16="http://schemas.microsoft.com/office/drawing/2014/main" id="{4BD6EFC3-3AB7-48C4-C1BE-A98F95C1C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30" y="2444216"/>
            <a:ext cx="8239540" cy="1969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76B320-81E6-7177-300B-1F8099F4DB1D}"/>
              </a:ext>
            </a:extLst>
          </p:cNvPr>
          <p:cNvSpPr txBox="1"/>
          <p:nvPr/>
        </p:nvSpPr>
        <p:spPr>
          <a:xfrm>
            <a:off x="7408847" y="4414990"/>
            <a:ext cx="13271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hlinkClick r:id="rId3"/>
              </a:rPr>
              <a:t>Image source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48267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360C5-59F5-2407-A6A2-81348FA41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EBC7CFB5-678C-99E2-E421-7BA99476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LLMs vs Reasoning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LLMs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FFA4E2F1-2056-BEEE-920B-CBE3BE7F23A9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5B86967B-9EB4-A560-3551-9B989A3C019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Designed for more complex problems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No need for less reasoning-intensive tasks, e.g. knowledge-based QA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Generally better at coding/math and similar type of problems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Multiple studies show </a:t>
            </a:r>
            <a:r>
              <a:rPr lang="en-US" sz="2000" spc="-1" dirty="0" err="1">
                <a:solidFill>
                  <a:srgbClr val="003056"/>
                </a:solidFill>
                <a:latin typeface="Calibri"/>
              </a:rPr>
              <a:t>CoT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reasoning LLMS better on complex tasks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Wei et al.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(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2022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Suzgun et al.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(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2022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Saparov et al. (2023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More recently, some studies focus on the difference between the cost of pre-training vs the cost at inference time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Snell et al.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5"/>
              </a:rPr>
              <a:t>(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2024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 show that optimal test-time scaling a small model can be more less expensive than pre-training a much larger model 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Improving on Snell et al.,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Liu et al.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6"/>
              </a:rPr>
              <a:t>(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2025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 show that with test-time scaling, a 1B model can achieve the performance of a 405B model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Computational perspective more concrete than reasoning perspective</a:t>
            </a: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Unclear if human-like reasoning taking place, e.g.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7"/>
              </a:rPr>
              <a:t>Mirzadeh et al. (2024)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"I am convinced, reasoning LLMs are useful in some settings. Now..."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How do we build reasoning LLMs?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934EBEF-C494-4BE6-077A-AFF4F946051B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89074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55889-B68D-E411-88D4-43F8ECAA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9214EE7F-67B9-9A1C-2B0E-7F96E822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How to Construct Reasoning LLMs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56F16D61-915F-6268-5C71-90B10C31F8AD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BB6B6F53-C038-EAF8-13E1-BAA3061E779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Two main ways: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Post-training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methods, i.e. more training but now on reasoning tasks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Test-time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methods, i.e. only extra computations at inference time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Naturally, the starting point is a "base" LLM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In this sense, reasoning LLMs are a form of LLM specialization 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Same as RAG, coding assistants, etc.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Examples of test-time methods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Muenninghoff et al. (2025)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use a WAIT token to force the model to double check its reasoning path (requires training this new token)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Geiping et al. (2025)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add an RNN-like component that the model can use at inference time to reason iteratively (i.e. reasoning process more obscure)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Examples of post-training methods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Many, mostly based on reinforcement learning (RL)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Arguably latest breakthrough comes from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DeepSeek-R1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F2B5760-E99F-8788-DBD3-0523B5DEBD0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9008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A1DB5-55BB-6FCF-9754-D52016223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>
            <a:extLst>
              <a:ext uri="{FF2B5EF4-FFF2-40B4-BE49-F238E27FC236}">
                <a16:creationId xmlns:a16="http://schemas.microsoft.com/office/drawing/2014/main" id="{50DAEA2B-49BC-340B-6088-43D24C5A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>
            <a:extLst>
              <a:ext uri="{FF2B5EF4-FFF2-40B4-BE49-F238E27FC236}">
                <a16:creationId xmlns:a16="http://schemas.microsoft.com/office/drawing/2014/main" id="{5396732D-5394-99B5-45BA-1D4EC542038C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6" name="PlaceHolder 3">
            <a:extLst>
              <a:ext uri="{FF2B5EF4-FFF2-40B4-BE49-F238E27FC236}">
                <a16:creationId xmlns:a16="http://schemas.microsoft.com/office/drawing/2014/main" id="{0CD36EDC-C24A-BF13-E9BD-9032C193DE0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877"/>
              </a:spcBef>
              <a:buNone/>
              <a:tabLst>
                <a:tab pos="0" algn="l"/>
              </a:tabLst>
            </a:pPr>
            <a:r>
              <a:rPr lang="en-US" sz="4400" b="1" spc="-1">
                <a:solidFill>
                  <a:srgbClr val="003056"/>
                </a:solidFill>
                <a:latin typeface="Calibri"/>
              </a:rPr>
              <a:t>Overview of DeepSeek-R1</a:t>
            </a:r>
            <a:endParaRPr lang="en-US" sz="4400" b="1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F84BCA1-09DC-095B-F538-E05F35F07CC4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9FA59D-40D6-43C2-9D35-38023AB1D827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12601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315C0-0F3A-2AE9-824F-7FD4A38F6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9DDC13AC-CD5B-7B83-685D-E0C28296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The DeepSeek-R1 Family</a:t>
            </a:r>
            <a:endParaRPr lang="en-US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BF945EE6-8A21-3CC4-430A-D5C094F04E02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A0EFFE77-5E94-7558-E10C-C3F871C8D7E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All based on 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DeepSeek-V3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base model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 mixture-of-experts model with 671B parameters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Many innovations, e.g. multi-head latent attention from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DeepSeek V2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Lots of great engineering to scale with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relatively limited resources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Today's focus: the reasoning models build on top of DeepSeek-V3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Known as the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DeepSeek-R1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family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DeepSeek-R1-Zero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Achieves reasoning with "pure RL" (RL = reinforcement learning)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DeepSeek-R1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Their flagship reasoning model built on top of DeepSeek-R1-Zero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DeepSeek-R1-Distill 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Smaller reasoning models distilled from DeepSeek-R1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Based on small versions of Llama3 and Qwen2.5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79A4C5F2-3C2A-B272-F14F-CA833C5E8335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9719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D3D6E-1516-05E0-CA68-9BF3DF390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AEE727A8-2C35-0AAD-C048-F097D3AF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61331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Post-Training to Achieve 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Reasoning</a:t>
            </a:r>
            <a:endParaRPr lang="en-US" dirty="0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32BA6246-AEE9-4133-18AF-96B228605413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F5085256-7306-AE08-DFBF-3DE086FFDB7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86646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RL is a common tool for post-training LLMs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Main example: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RLHF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Also used in subsequent variants like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RLAIF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RL also proposed as post-training to induce reasoning in models</a:t>
            </a: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Zelikman et al. (2022)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were inspired by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CoT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More recently,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5"/>
              </a:rPr>
              <a:t>OpenAI (2024)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for developing their "o" reasoning models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High-level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overview of components in RL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agent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interacting with an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environment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over sequence of steps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</a:t>
            </a:r>
            <a:endParaRPr lang="en-US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At time step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∈ T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 agent receives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observation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 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∈ O 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from environment, sends </a:t>
            </a:r>
            <a:r>
              <a:rPr lang="en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action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" sz="1200" i="1" spc="-1" baseline="-25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∈ A 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to environment based on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</a:t>
            </a:r>
            <a:endParaRPr lang="en-US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Environment provides </a:t>
            </a:r>
            <a:r>
              <a:rPr lang="en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scalar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reward </a:t>
            </a:r>
            <a:r>
              <a:rPr lang="en" sz="1800" i="1" spc="-1" err="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y</a:t>
            </a:r>
            <a:r>
              <a:rPr lang="en" sz="1800" i="1" spc="-1" baseline="-25000" err="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= r(a</a:t>
            </a:r>
            <a:r>
              <a:rPr lang="en" sz="1200" i="1" spc="-1" baseline="-25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 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where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is </a:t>
            </a:r>
            <a:r>
              <a:rPr lang="en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reward function</a:t>
            </a:r>
            <a:endParaRPr lang="en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Goal in RL: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learn </a:t>
            </a:r>
            <a:r>
              <a:rPr lang="en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policy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p: O -&gt; A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that predicts set of actions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" sz="1200" i="1" spc="-1" baseline="-25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∈ A 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for </a:t>
            </a:r>
            <a:r>
              <a:rPr lang="en" sz="1800" i="1" spc="-1" dirty="0" err="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1800" i="1" spc="-1" dirty="0">
                <a:solidFill>
                  <a:srgbClr val="003056"/>
                </a:solidFill>
                <a:latin typeface="Arial"/>
                <a:cs typeface="Arial"/>
              </a:rPr>
              <a:t>∈ T</a:t>
            </a:r>
            <a:r>
              <a:rPr lang="en" sz="1800" spc="-1" dirty="0">
                <a:solidFill>
                  <a:srgbClr val="003056"/>
                </a:solidFill>
                <a:latin typeface="Arial"/>
                <a:cs typeface="Arial"/>
              </a:rPr>
              <a:t> 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that maximizes rewards over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 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(in deep RL,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and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are deep networks)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Key to success: </a:t>
            </a:r>
            <a:r>
              <a:rPr lang="en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choice of reward function</a:t>
            </a:r>
            <a:r>
              <a:rPr lang="en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challenging </a:t>
            </a:r>
            <a:r>
              <a:rPr lang="en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choice</a:t>
            </a:r>
            <a:r>
              <a:rPr lang="en" sz="22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E.g. train robot to do scrambled eggs (function for good scrambled eggs?)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49B370-1895-F01C-3DE4-2EC0E0144F9F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5569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Refresher: RLHF</a:t>
            </a: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Christiano et al. 2017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proposed the following: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Learn reward function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r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: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A x O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--&gt;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ℝ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that provides rewards aligned with human preferences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while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simultaneously training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a successful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policy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Such a method should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allow solving tasks defined by desired behavior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"By desired behavior" --&gt;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agents can be taught by non-experts 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no need to be a chef to provide feedback on scrambled eggs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This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approach now referred to as RLHF</a:t>
            </a:r>
            <a:endParaRPr lang="en-US" sz="24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err="1">
                <a:solidFill>
                  <a:srgbClr val="003056"/>
                </a:solidFill>
                <a:latin typeface="Calibri"/>
              </a:rPr>
              <a:t>InstructGPT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recent work that used RLHF to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align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LLMs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16</a:t>
            </a:fld>
            <a:endParaRPr/>
          </a:p>
        </p:txBody>
      </p:sp>
      <p:pic>
        <p:nvPicPr>
          <p:cNvPr id="2" name="Picture 1" descr="A diagram of a program&#10;&#10;Description automatically generated">
            <a:extLst>
              <a:ext uri="{FF2B5EF4-FFF2-40B4-BE49-F238E27FC236}">
                <a16:creationId xmlns:a16="http://schemas.microsoft.com/office/drawing/2014/main" id="{55A99472-C54B-E8C9-C162-F094AD10C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872" y="2138499"/>
            <a:ext cx="5025171" cy="22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43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Refresher: RLHF (2)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Ouyang et al. 2022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used RLHF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to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fine-tune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GPT-3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to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follow broad class of written instructions 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with outputs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aligned with human preference</a:t>
            </a:r>
            <a:endParaRPr lang="en-US" sz="2000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Process broken into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three steps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: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1. Collect examples for several generative tasks, train supervised policy</a:t>
            </a:r>
          </a:p>
          <a:p>
            <a:pPr marL="1257300" lvl="2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Example of task: </a:t>
            </a:r>
            <a:r>
              <a:rPr lang="en-US" sz="16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"List five ideas for how to regain enthusiasm for my career"</a:t>
            </a:r>
          </a:p>
          <a:p>
            <a:pPr marL="1257300" lvl="2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pc="-1" dirty="0">
                <a:solidFill>
                  <a:srgbClr val="FF0000"/>
                </a:solidFill>
                <a:latin typeface="Calibri"/>
                <a:ea typeface="Calibri"/>
                <a:cs typeface="Arial"/>
              </a:rPr>
              <a:t>Human</a:t>
            </a:r>
            <a:r>
              <a:rPr lang="en-US" sz="1600" b="1" spc="-1" dirty="0">
                <a:solidFill>
                  <a:srgbClr val="FF0000"/>
                </a:solidFill>
                <a:latin typeface="Calibri"/>
                <a:cs typeface="Arial"/>
              </a:rPr>
              <a:t> labelers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provided </a:t>
            </a:r>
            <a:r>
              <a:rPr lang="en-US" sz="1600" b="1" spc="-1">
                <a:solidFill>
                  <a:srgbClr val="003056"/>
                </a:solidFill>
                <a:latin typeface="Calibri"/>
                <a:cs typeface="Arial"/>
              </a:rPr>
              <a:t>examples of desired outputs </a:t>
            </a:r>
            <a:endParaRPr lang="en-US" sz="16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1257300" lvl="2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Recall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 policy</a:t>
            </a: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: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function that provides actions given observations</a:t>
            </a:r>
          </a:p>
          <a:p>
            <a:pPr marL="1257300" lvl="2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In the context of LLMs, actions are generating different text </a:t>
            </a:r>
          </a:p>
          <a:p>
            <a:pPr marL="1257300" lvl="2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So, 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"train policy" </a:t>
            </a: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here was 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fine-tuning GPT-3 with examples from labelers</a:t>
            </a:r>
            <a:endParaRPr lang="en-US">
              <a:solidFill>
                <a:srgbClr val="000000"/>
              </a:solidFill>
              <a:latin typeface="Calibri"/>
              <a:cs typeface="Arial"/>
            </a:endParaRPr>
          </a:p>
          <a:p>
            <a:pPr marL="8572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2. Collect comparison data, train reward model to mimic humans</a:t>
            </a:r>
          </a:p>
          <a:p>
            <a:pPr marL="13144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Given tasks and model from Step 1, 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generate multiple outputs for each task</a:t>
            </a:r>
            <a:endParaRPr lang="en-US"/>
          </a:p>
          <a:p>
            <a:pPr marL="13144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600" b="1" spc="-1" dirty="0">
                <a:solidFill>
                  <a:srgbClr val="FF0000"/>
                </a:solidFill>
                <a:latin typeface="Calibri"/>
                <a:cs typeface="Arial"/>
              </a:rPr>
              <a:t>Human labelers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 choose preferred output </a:t>
            </a: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from given pairs of outputs for tasks</a:t>
            </a:r>
          </a:p>
          <a:p>
            <a:pPr marL="13144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Recall 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reward model</a:t>
            </a:r>
            <a:r>
              <a:rPr lang="en-US" sz="1600" spc="-1">
                <a:solidFill>
                  <a:srgbClr val="003056"/>
                </a:solidFill>
                <a:latin typeface="Calibri"/>
                <a:cs typeface="Arial"/>
              </a:rPr>
              <a:t>: function that maps actions and observations to reward</a:t>
            </a:r>
          </a:p>
          <a:p>
            <a:pPr marL="13144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Reward model: 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copy of Step 1 model that produces scalar </a:t>
            </a: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(LM head replaced)</a:t>
            </a:r>
          </a:p>
          <a:p>
            <a:pPr marL="85725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3. Optimize policy (Step 1) against reward model (Step 2) using PPO</a:t>
            </a:r>
          </a:p>
          <a:p>
            <a:pPr marL="13144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6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Proximal policy optimization (PPO) </a:t>
            </a:r>
            <a:r>
              <a:rPr lang="en-US" sz="16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</a:t>
            </a:r>
            <a:r>
              <a:rPr lang="en-US" sz="16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3"/>
              </a:rPr>
              <a:t>Schulman et al. 2017</a:t>
            </a:r>
            <a:r>
              <a:rPr lang="en-US" sz="16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: </a:t>
            </a:r>
            <a:r>
              <a:rPr lang="en-US" sz="16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RL objective</a:t>
            </a:r>
            <a:endParaRPr lang="en-US" sz="16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857250" lvl="1" algn="r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0648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885C8-F50B-4272-1AC9-FE7922347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43AB02F4-4DE5-81E9-557F-0A8BCB93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DeepSeek-R1-Zero (1)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1B204068-6CB2-C9FF-DB3C-DADF34E48C61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F7AC60A2-239E-5FF8-E57A-159CDC295C5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RLHF steps 1 and 2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 designed to get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reward model that mimics humans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For this, a target signal is required (e.g. from humans or models)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These steps often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referred to as supervised fine-tuning (SFT) stage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Getting these labels can be expensive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For inducing reasoning,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target signal is reasoning tasks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 "zero" in DeepSeek-R1-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Zero 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comes from skipping the SFT stage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Instead, they went directly to the RL objective (Step 3)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So, what did they used as reward then?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Reward models were deterministic out-of-the-box systems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Accuracy rewards: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LeetCode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-style compiler for coding tasks, rule-based verifier for math tasks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Format rewards: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enforce "thinking process" between think tags 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RL Objective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: Group Relative Policy Optimization (GRPO)</a:t>
            </a:r>
            <a:endParaRPr lang="en-US" sz="20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2"/>
              </a:rPr>
              <a:t>Yet another innovation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from the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DeepSeek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team</a:t>
            </a:r>
            <a:endParaRPr lang="en-US" dirty="0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Arguably the main innovation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2C209C3-810E-B02F-EAC4-459281FB0692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1164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78000-04F9-C24A-7B72-F0CA52830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E964795B-2BAE-0E0B-BABE-030E0C0B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GRPO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DD94C85B-550E-4ED3-D595-32C71CB2FFEB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8986EBB0-2F9C-FD1C-8B55-ECA87EB81C0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Their</a:t>
            </a:r>
            <a:r>
              <a:rPr lang="en-US" sz="2000" spc="-1" dirty="0">
                <a:solidFill>
                  <a:srgbClr val="003056"/>
                </a:solidFill>
                <a:latin typeface="DejaVu Sans"/>
                <a:ea typeface="Calibri"/>
                <a:cs typeface="Arial"/>
              </a:rPr>
              <a:t> 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RL objective to maximize: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Roughly: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π</a:t>
            </a:r>
            <a:r>
              <a:rPr lang="en-US" sz="1800" spc="-1" baseline="-25000" dirty="0">
                <a:solidFill>
                  <a:srgbClr val="003056"/>
                </a:solidFill>
                <a:latin typeface="Calibri"/>
                <a:cs typeface="Arial"/>
              </a:rPr>
              <a:t>θ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 is policy model (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π</a:t>
            </a:r>
            <a:r>
              <a:rPr lang="en-US" sz="1800" spc="-1" baseline="-25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θ </a:t>
            </a:r>
            <a:r>
              <a:rPr lang="en-US" sz="1800" spc="-1" baseline="-25000" dirty="0">
                <a:solidFill>
                  <a:srgbClr val="003056"/>
                </a:solidFill>
                <a:latin typeface="DejaVu Sans"/>
                <a:ea typeface="Calibri"/>
                <a:cs typeface="Arial"/>
              </a:rPr>
              <a:t>old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is same model in last iteration)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A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i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is standardized reward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Term normalizing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π wi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 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π</a:t>
            </a:r>
            <a:r>
              <a:rPr lang="en-US" sz="1800" spc="-1" baseline="-25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θ </a:t>
            </a:r>
            <a:r>
              <a:rPr lang="en-US" sz="1800" spc="-1" baseline="-25000" dirty="0">
                <a:solidFill>
                  <a:srgbClr val="003056"/>
                </a:solidFill>
                <a:latin typeface="dejavu sans"/>
                <a:cs typeface="Arial"/>
              </a:rPr>
              <a:t>old</a:t>
            </a:r>
            <a:r>
              <a:rPr lang="en-US" sz="1200" spc="-1" baseline="-25000" dirty="0">
                <a:solidFill>
                  <a:srgbClr val="003056"/>
                </a:solidFill>
                <a:latin typeface="dejavu sans"/>
                <a:cs typeface="Arial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is main RL objective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Other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two terms (clip function, KL divergence) act as regularization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Clip prevents large change from last update (epsilon is hyperparameter)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KL divergence is between trained model and base model (starting LLM)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AB692FB3-B2A0-1245-9E24-0D21DBFDD74B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19</a:t>
            </a:fld>
            <a:endParaRPr/>
          </a:p>
        </p:txBody>
      </p:sp>
      <p:pic>
        <p:nvPicPr>
          <p:cNvPr id="2" name="Picture 1" descr="A group of math equations&#10;&#10;AI-generated content may be incorrect.">
            <a:extLst>
              <a:ext uri="{FF2B5EF4-FFF2-40B4-BE49-F238E27FC236}">
                <a16:creationId xmlns:a16="http://schemas.microsoft.com/office/drawing/2014/main" id="{5B37E3E7-791E-89EF-CA67-EAC3276E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40" y="1567423"/>
            <a:ext cx="8382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003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What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is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Test-Time Compute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?</a:t>
            </a:r>
            <a:endParaRPr lang="en-US" dirty="0"/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848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Quite a hot topic in LLM research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Lots of papers in recent months (late 2024, early 2025)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Brand new direction, many things unclear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Test-time compute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 computations done at inference time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Specifically for LLMs,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extra computations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done at inference time.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the literature, it is a </a:t>
            </a:r>
            <a:r>
              <a:rPr lang="en-US" sz="2000" b="1" spc="-1" dirty="0" err="1">
                <a:solidFill>
                  <a:srgbClr val="003056"/>
                </a:solidFill>
                <a:latin typeface="Calibri"/>
              </a:rPr>
              <a:t>synomyn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for reasoning LLMs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To avoid generating confusion, 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we also treat them as synonyms here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But we will discuss this relation in detail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Today, we'll: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Build some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intuition about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what we mean by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reasoning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Discuss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what we mean by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reasoning LLMs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Discuss the methods behind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DeepSeek-R1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Disclaimer: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this is about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reasoning LLMs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not about reasoning in general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We are not discussing whether LLMs reason the way humans reason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In fact, there is evidence they don't reason, e.g. see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here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here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or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here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13144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6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2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6B514-65BD-C155-8B3F-824A2B6DF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69B029C1-B826-994F-CA93-49C69782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DeepSeek-R1-Zero (2)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3DBC2D51-47E3-DDE2-D1B1-A067534DEAA1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2BAD8C7D-D937-E178-2847-5001C77B8B7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They used the following training template during this process:</a:t>
            </a: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Note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this is the only way the model was encouraged to think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Typically, target signal used to induce multi-step reasoning</a:t>
            </a: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They compared against two versions of OpenAI's o1 models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91BEC02-9E2D-FB69-7D2D-2F8C38CC9AA8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20</a:t>
            </a:fld>
            <a:endParaRPr/>
          </a:p>
        </p:txBody>
      </p:sp>
      <p:pic>
        <p:nvPicPr>
          <p:cNvPr id="2" name="Picture 1" descr="A close up of a text&#10;&#10;AI-generated content may be incorrect.">
            <a:extLst>
              <a:ext uri="{FF2B5EF4-FFF2-40B4-BE49-F238E27FC236}">
                <a16:creationId xmlns:a16="http://schemas.microsoft.com/office/drawing/2014/main" id="{34678011-CE91-F86A-3EBB-C75A57F56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95" y="1511253"/>
            <a:ext cx="8026214" cy="19192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03B761-42B4-4917-D209-82D45CFB3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4645139"/>
            <a:ext cx="5210736" cy="133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5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DBF8C-4EB0-D76B-C6A8-3D81CE4A4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9E54D8B5-2FF7-AA2E-7111-E1A4CA1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DeepSeek-R1-Zero (3)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2C23FB2B-03CB-DCC3-7B29-9C7D367016D1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9551A970-F050-A7C3-6C44-1CEC8048C69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Perhaps more importantly, the process to achieve these results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A2B15F6B-6999-E148-2BFD-DB615575CADF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21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8FC5F2-7A66-DE99-8FBF-840D8AC0D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49" y="1512234"/>
            <a:ext cx="70104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16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98F86-4E90-4A16-6AA5-0A6884A7D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8934B105-CEC6-967A-B25A-7DF7406C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DeepSeek-R1-Zero (4)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EABB5918-8CB7-7727-C8B4-F22DE119440A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DCFA280E-36C6-6771-E801-FEB368BECF7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Reasoning "development" was quite visible at times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2A719DA-F206-F8B0-12D5-A3950E6F807F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22</a:t>
            </a:fld>
            <a:endParaRPr/>
          </a:p>
        </p:txBody>
      </p:sp>
      <p:pic>
        <p:nvPicPr>
          <p:cNvPr id="4" name="Picture 3" descr="A white paper with black text and equations&#10;&#10;AI-generated content may be incorrect.">
            <a:extLst>
              <a:ext uri="{FF2B5EF4-FFF2-40B4-BE49-F238E27FC236}">
                <a16:creationId xmlns:a16="http://schemas.microsoft.com/office/drawing/2014/main" id="{10A0359A-C084-42BA-8EE3-03D00ED3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97" y="1428750"/>
            <a:ext cx="7783606" cy="451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727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A744E-0FF0-6FD4-FCE0-42715A426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369D6230-80D5-33F0-2C43-935F7C8D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DeepSeek-R1-Zero (5)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21CEC3F1-C272-8DEC-3D0E-11405E26752B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C1C60ADC-1E34-3D98-B082-7261DFB0EC5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Their results "naturally" provide support for the computational motivation behind reasoning LLMs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43AA50B2-8F44-F568-9CA1-5B82E4D8FD8B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23</a:t>
            </a:fld>
            <a:endParaRPr/>
          </a:p>
        </p:txBody>
      </p:sp>
      <p:pic>
        <p:nvPicPr>
          <p:cNvPr id="2" name="Picture 1" descr="A graph showing a number of steps&#10;&#10;AI-generated content may be incorrect.">
            <a:extLst>
              <a:ext uri="{FF2B5EF4-FFF2-40B4-BE49-F238E27FC236}">
                <a16:creationId xmlns:a16="http://schemas.microsoft.com/office/drawing/2014/main" id="{D294F446-74FA-187C-7BC9-5CEFCA120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3" y="1710298"/>
            <a:ext cx="70770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509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F5D67-9A43-0CFE-FE0E-EEB8449C3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2C6D3B3B-FDAC-BA8C-EE5B-38DD9183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DeepSeek-R1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079E53E8-7900-6C91-6FFC-8DFB508D7C63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0EF40CB1-C085-7AA2-4231-7C187A8F8BF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DeepSeek-R1-Zero still had issues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Poor readability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Code switching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DeepSeek-R1 goes back to using an SFT signal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R1-Zero model was used as part of this signal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But here post-training process is back to normal 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Results were as you would expect from such technical reports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Arguably more interesting, their distillation models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ABFE16A-771F-2904-CA0B-6651F9FC77E1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53714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F23C4-E2C1-B2EA-E4EC-053FA9BC3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21162009-BD21-6442-64F7-6EBC7E63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DeepSeek-R1-Distill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5E67556F-F0E2-9BE8-4C08-7FEC4BEAA99D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BA385B04-C859-78E0-4CB9-427F9FE1067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They used DeekSeek-R1 (671B) to generate a tuning signal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Input: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reasoning task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Output: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what DeepSeek-R1 generated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They tuned smaller Llama and Qwen versions on this signal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6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D908BD3-F039-2EDA-2764-C2BE9E839685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25</a:t>
            </a:fld>
            <a:endParaRPr/>
          </a:p>
        </p:txBody>
      </p:sp>
      <p:pic>
        <p:nvPicPr>
          <p:cNvPr id="2" name="Picture 1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B9C4EC64-DA74-5523-BD70-E0E057D5D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73" y="2454354"/>
            <a:ext cx="7505139" cy="35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42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Reasining LLMs is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Ongoing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Research</a:t>
            </a:r>
          </a:p>
        </p:txBody>
      </p:sp>
      <p:sp>
        <p:nvSpPr>
          <p:cNvPr id="184" name="PlaceHolder 2"/>
          <p:cNvSpPr>
            <a:spLocks noGrp="1"/>
          </p:cNvSpPr>
          <p:nvPr>
            <p:ph type="ftr" idx="3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862993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Generally, many things unclear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When are reasoning LLMs more beneficial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Why are reasoning LLMs sometimes beneficial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E.g. recent work by 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Yue et al. (2025)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questions effect of RL for reasoning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Results from Deepseek-R1 suggest RL promotes reasoning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Yue et al. tested base vs tuned models on math/coding tasks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Tuned = RL-based approach taken by Deepseek-R1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They found tuned models better at exploiting some solutions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Base model better at exploring different types of solutions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I.e. RL seems to promote a "greedy", not general type of reasoning</a:t>
            </a:r>
            <a:endParaRPr lang="en-US" sz="2000">
              <a:solidFill>
                <a:srgbClr val="000000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Similarly, </a:t>
            </a:r>
            <a:r>
              <a:rPr lang="en-US" sz="2000" dirty="0">
                <a:solidFill>
                  <a:srgbClr val="000000"/>
                </a:solidFill>
                <a:latin typeface="Calibri"/>
                <a:hlinkClick r:id="rId3"/>
              </a:rPr>
              <a:t>Kim et al. (2025)</a:t>
            </a:r>
            <a:r>
              <a:rPr lang="en-US" sz="2000">
                <a:solidFill>
                  <a:srgbClr val="000000"/>
                </a:solidFill>
                <a:latin typeface="Calibri"/>
              </a:rPr>
              <a:t> found no correlation between output length and performance in reasoning LLMs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>
                <a:latin typeface="Calibri"/>
              </a:rPr>
              <a:t>The authors propose new test-time compute algorithm</a:t>
            </a:r>
            <a:endParaRPr lang="en-US" sz="1800" dirty="0">
              <a:latin typeface="Calibri"/>
            </a:endParaRP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>
                <a:latin typeface="Calibri"/>
              </a:rPr>
              <a:t>Their finding suggests more test-time compute does not always lead to better performance </a:t>
            </a:r>
            <a:endParaRPr lang="en-US" sz="1800" dirty="0"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899DAAB-97D1-4DE6-B2F7-55B0494A7E10}" type="slidenum"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9916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7" dur="500"/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2" dur="500"/>
                                        <p:tgtEl>
                                          <p:spTgt spid="1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7" dur="500"/>
                                        <p:tgtEl>
                                          <p:spTgt spid="1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31224-2F2D-55E6-DEB0-7DBAD3425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>
            <a:extLst>
              <a:ext uri="{FF2B5EF4-FFF2-40B4-BE49-F238E27FC236}">
                <a16:creationId xmlns:a16="http://schemas.microsoft.com/office/drawing/2014/main" id="{DF9F2686-EFBE-E375-DC14-EECCDC8B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Summary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>
            <a:extLst>
              <a:ext uri="{FF2B5EF4-FFF2-40B4-BE49-F238E27FC236}">
                <a16:creationId xmlns:a16="http://schemas.microsoft.com/office/drawing/2014/main" id="{4CBE53F9-6F22-1824-B507-6F4DE1505110}"/>
              </a:ext>
            </a:extLst>
          </p:cNvPr>
          <p:cNvSpPr>
            <a:spLocks noGrp="1"/>
          </p:cNvSpPr>
          <p:nvPr>
            <p:ph type="ftr" idx="3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5" name="PlaceHolder 3">
            <a:extLst>
              <a:ext uri="{FF2B5EF4-FFF2-40B4-BE49-F238E27FC236}">
                <a16:creationId xmlns:a16="http://schemas.microsoft.com/office/drawing/2014/main" id="{FA5AB472-BCC8-0FF6-B8DD-1681C882C88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862993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Reasoning LLMs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 producing more tokens at inference time </a:t>
            </a:r>
          </a:p>
          <a:p>
            <a:pPr marL="856615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Language perspective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explicit reasoning path leads to correct answers more often</a:t>
            </a:r>
          </a:p>
          <a:p>
            <a:pPr marL="856615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Compute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perspective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generating more tokens means more compute resources to reach the correct answer</a:t>
            </a: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Multiple methods for building reasoning LLMs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Post-training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methods, i.e. more training but now on reasoning tasks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Test-time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methods, i.e. only extra computations at inference time</a:t>
            </a:r>
            <a:endParaRPr lang="en-US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DeepSeek-R1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Recent success of post-training to build reasoning LLM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DeepSeek-R1-Zero based on pure RL, no commonly used supervised signal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DeepSeek-R1 uses supervision on top of R1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DeepSeek-R1-Distill proves strong reasoning LLMs can be built with smaller models using large model as supervision signal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55999B2-DE7E-64E4-9D71-5048049B87C4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899DAAB-97D1-4DE6-B2F7-55B0494A7E10}" type="slidenum"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5138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7" dur="500"/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References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ftr" idx="3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Understanding Reasoning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LLMs by Sebastian Raschka</a:t>
            </a:r>
            <a:endParaRPr lang="de-DE" sz="2000" spc="-1" dirty="0">
              <a:solidFill>
                <a:srgbClr val="003056"/>
              </a:solidFill>
              <a:latin typeface="Calibri"/>
            </a:endParaRPr>
          </a:p>
          <a:p>
            <a:pPr marL="12001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February 5th, 2025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3"/>
              </a:rPr>
              <a:t>The State of LLM Reasoning Models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by Sebastian Raschka</a:t>
            </a:r>
          </a:p>
          <a:p>
            <a:pPr marL="12001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March 8th, 2025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References linked in corresponding slides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2400" spc="-1" dirty="0">
                <a:solidFill>
                  <a:srgbClr val="003056"/>
                </a:solidFill>
                <a:latin typeface="Calibri"/>
              </a:rPr>
              <a:t>                        </a:t>
            </a:r>
            <a:r>
              <a:rPr lang="en-GB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© University of Mannheim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C88BD5-2498-4F22-8701-C538D8678AF6}" type="slidenum">
              <a:t>28</a:t>
            </a:fld>
            <a:endParaRPr/>
          </a:p>
        </p:txBody>
      </p:sp>
      <p:pic>
        <p:nvPicPr>
          <p:cNvPr id="2" name="Picture 1" descr="A logo for a university&#10;&#10;AI-generated content may be incorrect.">
            <a:extLst>
              <a:ext uri="{FF2B5EF4-FFF2-40B4-BE49-F238E27FC236}">
                <a16:creationId xmlns:a16="http://schemas.microsoft.com/office/drawing/2014/main" id="{23583131-EC9C-CDCE-712B-851D741ED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596" y="2957513"/>
            <a:ext cx="2000250" cy="94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Outline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br>
              <a:rPr lang="de-DE" sz="1800" spc="-1" dirty="0">
                <a:solidFill>
                  <a:srgbClr val="003056"/>
                </a:solidFill>
                <a:latin typeface="Calibri"/>
              </a:rPr>
            </a:b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</a:pPr>
            <a:r>
              <a:rPr lang="en-US" sz="2400" spc="-1" dirty="0">
                <a:solidFill>
                  <a:srgbClr val="003056"/>
                </a:solidFill>
                <a:latin typeface="Calibri"/>
              </a:rPr>
              <a:t>Reasoning LLMs</a:t>
            </a: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</a:pPr>
            <a:endParaRPr lang="en-US" sz="24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</a:pPr>
            <a:r>
              <a:rPr lang="en-US" sz="2400" spc="-1">
                <a:solidFill>
                  <a:srgbClr val="003056"/>
                </a:solidFill>
                <a:latin typeface="Calibri"/>
              </a:rPr>
              <a:t>Overview of DeepSeek-R1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155FC2E-7EFE-4E7F-BF22-A275CD066A33}" type="slidenum">
              <a:t>3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 idx="1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878"/>
              </a:spcBef>
              <a:buNone/>
              <a:tabLst>
                <a:tab pos="0" algn="l"/>
              </a:tabLst>
            </a:pPr>
            <a:r>
              <a:rPr lang="en-US" sz="4400" b="1" spc="-1" dirty="0">
                <a:solidFill>
                  <a:srgbClr val="003056"/>
                </a:solidFill>
                <a:latin typeface="Calibri"/>
              </a:rPr>
              <a:t>Reasoning LLMs</a:t>
            </a:r>
            <a:endParaRPr lang="de-DE" dirty="0"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9FA59D-40D6-43C2-9D35-38023AB1D827}" type="slidenum">
              <a:t>4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E7D21-5920-92F5-EB98-B06633E5D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5EEA20E7-FB6F-8B3A-C6C9-838D2B09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A Computational Perspective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(1)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890630F3-6DAE-BCB7-AB21-19FD4C425235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E61A499C-2764-8C0D-EFE0-A369C6B90C6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Computational costs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are usually a function of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both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spc="-1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 resources used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(ii) task at hand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2000" spc="-1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) Given fixed task,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cost changes depending on resources used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a solution may be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O(n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when using two for loops, but become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O(n)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when using a single for loop and a dictionary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Similarly, runtime costs increase massively when using a CPU instead of a GPU to train a model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(ii) Given fixed resources,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cost changes depending on task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While this depends on resources used, some problems known to have optimal solutions in polynomial time, whereas others don't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Generally, some tasks are easier than others, think runtime/memory costs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Let's build some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intuition with a more concrete example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Should be useful to illustrate the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motivation behind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reasoning LLMs</a:t>
            </a:r>
            <a:endParaRPr lang="en-US" sz="1600" b="1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DF3B56A-2310-61F7-06AA-17611BBBA835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8059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2F7E7-C473-2B0D-955F-D6ED2E74B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9428F575-78B1-F8DA-B608-E3318577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A Computational Perspective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(2)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B6CC0BA2-5E7A-7A70-2C68-606D08DAA66F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E625EF06-AF59-DA9E-283C-FBA1870FD0D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Imagine we use the best LLM on earth in the following way: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Input: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ask model a yes-or-no question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Output: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predict answer by decoding a single token from the model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We can think of decoding the output as we please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constrained decoding on the set of tokens {yes, no}.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Clarify in prompt that answer should only be Yes or No (works well with largest models)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then ask the model the following questions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</a:t>
            </a: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Is Berlin the capital of Germany?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Is 2048 the square of 64?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Does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P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equal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NP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?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Computational resources available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for model to answer each question?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967F8F09-C203-62FB-10CB-FCA1B294A76E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2327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8DCBD-AC07-D7FC-24B7-182DD4CAC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EF111DBB-41AB-288F-F05D-668112F6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A Computational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Perspective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(3)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BA49BB03-F5E1-A75C-B9F2-90939C0065DB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42501D42-60C8-4100-D048-07F9E7B73D7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87486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Compute resources for each question: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a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single forward pass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other words, resources are fixed, and the same, for different tasks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Even from residual stream perspective, we have an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upper bound on amount of compute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 model has available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This is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essentially how LLMs are often used </a:t>
            </a:r>
            <a:endParaRPr lang="en-US" sz="20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Same resources for many different tasks, often a single forward pass</a:t>
            </a:r>
            <a:endParaRPr lang="en-US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Claim was: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if model/training data is large enough, this will work</a:t>
            </a:r>
            <a:endParaRPr lang="en-US" dirty="0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3A197FD-18C7-067A-4759-8493F9832D7E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7</a:t>
            </a:fld>
            <a:endParaRPr/>
          </a:p>
        </p:txBody>
      </p:sp>
      <p:pic>
        <p:nvPicPr>
          <p:cNvPr id="2" name="Picture 1" descr="A diagram of a block diagram&#10;&#10;AI-generated content may be incorrect.">
            <a:extLst>
              <a:ext uri="{FF2B5EF4-FFF2-40B4-BE49-F238E27FC236}">
                <a16:creationId xmlns:a16="http://schemas.microsoft.com/office/drawing/2014/main" id="{6A787807-56F7-E4A9-4311-95C1F8AB7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139" y="1450341"/>
            <a:ext cx="5395634" cy="21167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779332-233B-1882-B1B1-27F91D0A1084}"/>
              </a:ext>
            </a:extLst>
          </p:cNvPr>
          <p:cNvSpPr txBox="1"/>
          <p:nvPr/>
        </p:nvSpPr>
        <p:spPr>
          <a:xfrm>
            <a:off x="5865125" y="3527885"/>
            <a:ext cx="132278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hlinkClick r:id="rId3"/>
              </a:rPr>
              <a:t>Image source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15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31706-B592-5FF7-3C98-D6C9BB7BD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987C1352-0E64-6ED8-0BE1-75A3C504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What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are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Reasoning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LLMs? (1)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C4786E2D-8EDC-A0C4-C843-8147FE83F36C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167D9CE3-536B-19FB-9F5E-B8A5006E1EA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Reasoning: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yet another vague term </a:t>
            </a:r>
            <a:endParaRPr lang="en-US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As vague as "artificial intelligence" or "data science"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Has taken many forms throughout decades of research, e.g. traversing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a graph, solving a logical problem, etc.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Reasoning LLMs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: producing an answer to a task in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multiple steps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No agreed upon definition in the literature, definition often missing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this generally describes the process that all papers are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studying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Multiple steps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can mean different things for different methods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Generating multiple answers and picking most likely one (i.e. beam search)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Generating multiple answers and using a verifier to pick best answer (verifier can be another model trained for this task, as in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Cobbe et al.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)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Generally,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multiple steps = extra computation at inference time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note the pattern: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generating more tokens than usual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I.e. more forward passes --&gt; more computational resources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8A1DAED-BF2C-6F97-7405-276ECAAACDE9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55609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A6C84-C2A3-D0B3-1E36-8B5F1122A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3FF6D9D2-21C5-09FF-C520-C4A3152B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What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are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Reasoning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LLMs? (2)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9D60ED65-6ED1-4282-4A1C-828ED025C659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D1D5A7D4-AA1F-A975-10E2-5079DAE538B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1688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A classic example of LLM reasoning: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chain-of-thought (CoT) prompting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Language modeling interpretation: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autoregressively producing an explicit reasoning path increases probability of correct answer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Computational interpretation: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model iteratively uses indefinite amount of compute (multiple forward passes) to produce an answer 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Generally,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can be seen as a much more involved form of decoding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Note that 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LLM agents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can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also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be seen as extra computation at test time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D412984-FFBB-C88A-8B58-6AEF1D2273BD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9</a:t>
            </a:fld>
            <a:endParaRPr/>
          </a:p>
        </p:txBody>
      </p:sp>
      <p:pic>
        <p:nvPicPr>
          <p:cNvPr id="2" name="Picture 1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576BB10A-72C8-9A04-9FD8-0319675DB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53" y="1482818"/>
            <a:ext cx="6800850" cy="2295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EFFF46-336A-0761-4614-651EF515F7FF}"/>
              </a:ext>
            </a:extLst>
          </p:cNvPr>
          <p:cNvSpPr txBox="1"/>
          <p:nvPr/>
        </p:nvSpPr>
        <p:spPr>
          <a:xfrm>
            <a:off x="6164692" y="3754233"/>
            <a:ext cx="1773001" cy="3161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hlinkClick r:id="rId3"/>
              </a:rPr>
              <a:t>Kojima et al. 2022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78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Office Theme</vt:lpstr>
      <vt:lpstr>Advanced Methods in Text Analytics</vt:lpstr>
      <vt:lpstr>What is Test-Time Compute?</vt:lpstr>
      <vt:lpstr>Outline</vt:lpstr>
      <vt:lpstr>PowerPoint Presentation</vt:lpstr>
      <vt:lpstr>A Computational Perspective (1)</vt:lpstr>
      <vt:lpstr>A Computational Perspective (2)</vt:lpstr>
      <vt:lpstr>A Computational Perspective (3)</vt:lpstr>
      <vt:lpstr>What are Reasoning LLMs? (1)</vt:lpstr>
      <vt:lpstr>What are Reasoning LLMs? (2)</vt:lpstr>
      <vt:lpstr>What are Reasoning LLMs? (3)</vt:lpstr>
      <vt:lpstr>LLMs vs Reasoning LLMs</vt:lpstr>
      <vt:lpstr>How to Construct Reasoning LLMs</vt:lpstr>
      <vt:lpstr>PowerPoint Presentation</vt:lpstr>
      <vt:lpstr>The DeepSeek-R1 Family</vt:lpstr>
      <vt:lpstr>Post-Training to Achieve Reasoning</vt:lpstr>
      <vt:lpstr>Refresher: RLHF (1)</vt:lpstr>
      <vt:lpstr>Refresher: RLHF (2)</vt:lpstr>
      <vt:lpstr>DeepSeek-R1-Zero (1)</vt:lpstr>
      <vt:lpstr>GRPO</vt:lpstr>
      <vt:lpstr>DeepSeek-R1-Zero (2)</vt:lpstr>
      <vt:lpstr>DeepSeek-R1-Zero (3)</vt:lpstr>
      <vt:lpstr>DeepSeek-R1-Zero (4)</vt:lpstr>
      <vt:lpstr>DeepSeek-R1-Zero (5)</vt:lpstr>
      <vt:lpstr>DeepSeek-R1</vt:lpstr>
      <vt:lpstr>DeepSeek-R1-Distill</vt:lpstr>
      <vt:lpstr>Reasining LLMs is Ongoing Research</vt:lpstr>
      <vt:lpstr>Summary</vt:lpstr>
      <vt:lpstr>References</vt:lpstr>
    </vt:vector>
  </TitlesOfParts>
  <Company>Uni-Mannheim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Koschorreck, Maartje</dc:creator>
  <dc:description/>
  <cp:revision>1410</cp:revision>
  <dcterms:created xsi:type="dcterms:W3CDTF">2018-06-20T08:14:01Z</dcterms:created>
  <dcterms:modified xsi:type="dcterms:W3CDTF">2025-05-24T15:01:56Z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31</vt:i4>
  </property>
</Properties>
</file>