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96" r:id="rId8"/>
    <p:sldId id="295" r:id="rId9"/>
    <p:sldId id="261" r:id="rId10"/>
    <p:sldId id="262" r:id="rId11"/>
    <p:sldId id="263" r:id="rId12"/>
    <p:sldId id="29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7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94" r:id="rId31"/>
    <p:sldId id="280" r:id="rId32"/>
    <p:sldId id="288" r:id="rId33"/>
    <p:sldId id="289" r:id="rId34"/>
    <p:sldId id="283" r:id="rId35"/>
    <p:sldId id="284" r:id="rId36"/>
    <p:sldId id="311" r:id="rId37"/>
    <p:sldId id="312" r:id="rId38"/>
    <p:sldId id="298" r:id="rId39"/>
    <p:sldId id="313" r:id="rId40"/>
    <p:sldId id="290" r:id="rId41"/>
    <p:sldId id="291" r:id="rId4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AE06E-83A3-2ECA-1879-53C7F6B8E822}" v="189" dt="2025-05-18T11:36:3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5A5A31-008A-455A-A304-298BD8675B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D7C317-733D-43F0-B3FB-F63B1E3E10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A7AB45-FDB8-4702-875F-D710724282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042D01-B955-4538-A506-1170ABA29C5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831C43-C268-42D3-BA93-B78790023CA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1151FB0-50E4-4297-9918-82B10C7C8C5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F3A2F3-DCCE-4EE1-BBA7-14F90071FF0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3A8154-A9E8-4FA2-ABB1-62EE10FC93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2F2E6B-13D2-44BA-817C-4CC6099ACE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14CD54-AAC5-4920-9485-A8DDF41716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481CF0-41FE-42D1-94E3-7971AB876F5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181BC-8C66-4F67-83FB-DF82D35482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57D798-6574-43A7-9D4D-B7651AB3EB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9D455A-4762-4168-861F-C40C7C4D8D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41DF19-351B-4051-AC30-AA1234E2097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8DF206-7024-4EAE-9913-5E3FF978CA2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5EAA0E-89AD-49E3-A2D6-74ADC285E69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C7B466-57F8-47EE-8204-9BE34F3CA5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8FCFF9-53B7-49A2-978E-0B1F9B937F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43F3F8-6DD0-42FA-B7D9-8D7D3DC0EC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C75DC3-B023-41D0-902A-EB967C4E91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5762C6-3DAA-4B42-A01D-CC2241EBFE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3DCC3-47B8-4218-A1BF-2882760D30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6D4CE8-35C7-4742-B80B-7F844C48C3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FSS 2024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A53203-3339-465F-AF72-164003408C3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874E2C-CDAF-44FC-97C1-305D3366F5FE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idth.ai/post/4-long-text-summarization-method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chcrunch.com/2019/07/16/%20grammarly-goes-beyond-grammar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uni-mannheim.de/dws/people/researchers/postdoctoral-research-fellows/daniel-ruffinelli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completeideas.net/IncIdeas/BitterLesson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trel.ai/en/blog/nlp-syntax-and-sematic-analysi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trel.ai/en/blog/nlp-syntax-and-sematic-analysi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?hl=de" TargetMode="External"/><Relationship Id="rId2" Type="http://schemas.openxmlformats.org/officeDocument/2006/relationships/hyperlink" Target="https://openai.com/blog/chatgp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deepseek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ired.co.uk/article/chatgpt-writing-tips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aiforfolks.com/how-to-do-tables-in-chatgpt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anyamarleytsui/coding-with-chatgpt-b50ab3fcb45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iindex.stanford.edu/wp-content/uploads/2024/05/HAI_AI-Index-Report-2024.pdf" TargetMode="External"/><Relationship Id="rId2" Type="http://schemas.openxmlformats.org/officeDocument/2006/relationships/hyperlink" Target="https://learn.microsoft.com/en-us/azure/ai-services/openai/concepts/models?tabs=global-standard%2Cstandard-chat-completions#gpt-4-and-gpt-4-turbo-models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-mannheim.de/dws/people/professors/prof-dr-simone-paolo-ponzetto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nnakashole/teaching/eisenstein-nov18.pdf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8400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 err="1">
                <a:solidFill>
                  <a:srgbClr val="003056"/>
                </a:solidFill>
                <a:latin typeface="Calibri"/>
              </a:rPr>
              <a:t>Introduction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de-DE" sz="30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966837" cy="4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err="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F5A562-47DE-41ED-A4B6-9D3F5C9A83BC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spc="-1" dirty="0">
              <a:solidFill>
                <a:srgbClr val="003056"/>
              </a:solidFill>
              <a:latin typeface="Calibri"/>
            </a:endParaRPr>
          </a:p>
          <a:p>
            <a:pPr>
              <a:buNone/>
              <a:tabLst>
                <a:tab pos="0" algn="l"/>
              </a:tabLst>
            </a:pP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is Text Analytics? </a:t>
            </a:r>
            <a:endParaRPr lang="de-DE" sz="24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is Ad</a:t>
            </a:r>
            <a:r>
              <a:rPr lang="en-GB" sz="24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vanced Text Analytics</a:t>
            </a: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? </a:t>
            </a:r>
            <a:endParaRPr lang="de-DE" dirty="0"/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24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Recap:</a:t>
            </a:r>
            <a:r>
              <a:rPr lang="en-GB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Basic NLP Concepts</a:t>
            </a:r>
            <a:endParaRPr lang="en-GB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What is 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Text Analytics</a:t>
            </a: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4000" b="1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Natural Language Processing </a:t>
            </a: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Eisenstein: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set of methods for making human language accessible to computers.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Zhang and Teng: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the study of automatically processing or synthesizing human languages.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Generally: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 interdisciplinary area, e.g. some linguistics, some computer science, some machine learning.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Similar/related terms: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Computational linguistics: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main focus is language, not computational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Speech processing: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main focus is processing audio into text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Text Analytics: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drawing value from text (we treat it as synonym to NLP)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0F24DD-1FB1-44E8-A425-5E9D34A035A4}" type="slidenum"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Challenges </a:t>
            </a: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Started in the 1950s as part of artificial intelligence research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Initially thought to be easy, challenges quickly emerged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Main challenge: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ambiguity in language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Semantic ambiguity: “They can fish here.”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They are allowed to fish in that location.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AutoNum type="arabicPeriod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They put fish in cans in that location.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Lexical ambiguity: “L’avocat est juste lá.”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b="0" i="1" strike="noStrike" spc="-1">
                <a:solidFill>
                  <a:srgbClr val="003056"/>
                </a:solidFill>
                <a:latin typeface="Calibri"/>
              </a:rPr>
              <a:t>lawyer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 right there?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Or is the </a:t>
            </a:r>
            <a:r>
              <a:rPr lang="en-GB" sz="1800" b="0" i="1" strike="noStrike" spc="-1">
                <a:solidFill>
                  <a:srgbClr val="003056"/>
                </a:solidFill>
                <a:latin typeface="Calibri"/>
              </a:rPr>
              <a:t>avocado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 right there?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Named entity ambiguity: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“Michael Jordan is the Miles Davis of machine learning.”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Who? The basketball player or the professor at UC Berkeley?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3056"/>
                </a:solidFill>
                <a:latin typeface="Calibri"/>
              </a:rPr>
              <a:t>Other challenges: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 idioms, e.g. he is “out of his mind”; multilingualism, e.g. many “low-resource” languages; basic knowledge not given in text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410092-02F0-4D7A-83F3-49092FE567B0}" type="slidenum"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Tasks </a:t>
            </a: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NLP is a broad area that studies a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wide range of tasks.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Some examples of NLP tasks: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Question answering (QA)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Machine translation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(MT)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Text summarization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Assisted writing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Useful to distinguish them by their inputs and outputs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FC15FC-9563-4CF2-B579-3F5D623CBAE5}" type="slidenum"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Question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Answering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(QA)</a:t>
            </a:r>
            <a:r>
              <a:rPr lang="en-GB" sz="1800" b="1" strike="noStrike" spc="-1" dirty="0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 dirty="0"/>
            </a:b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3000" dirty="0"/>
            </a:br>
            <a:br>
              <a:rPr sz="3000" dirty="0"/>
            </a:br>
            <a:br>
              <a:rPr sz="3000" dirty="0"/>
            </a:br>
            <a:br>
              <a:rPr sz="3000" dirty="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21" name="Content Placeholder 6"/>
          <p:cNvPicPr/>
          <p:nvPr/>
        </p:nvPicPr>
        <p:blipFill>
          <a:blip r:embed="rId2"/>
          <a:stretch/>
        </p:blipFill>
        <p:spPr>
          <a:xfrm>
            <a:off x="1377360" y="1261080"/>
            <a:ext cx="6051960" cy="4471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06885C-58E2-4F2E-B632-4E62CAB2F784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Machine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Translation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(MT)</a:t>
            </a:r>
            <a:br>
              <a:rPr sz="3000" dirty="0"/>
            </a:br>
            <a:r>
              <a:rPr lang="en-GB" sz="1800" b="1" strike="noStrike" spc="-1" dirty="0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 dirty="0"/>
            </a:b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3000" dirty="0"/>
            </a:br>
            <a:br>
              <a:rPr sz="3000" dirty="0"/>
            </a:br>
            <a:br>
              <a:rPr sz="3000" dirty="0"/>
            </a:br>
            <a:br>
              <a:rPr sz="3000" dirty="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24" name="Content Placeholder 10"/>
          <p:cNvPicPr/>
          <p:nvPr/>
        </p:nvPicPr>
        <p:blipFill>
          <a:blip r:embed="rId2"/>
          <a:stretch/>
        </p:blipFill>
        <p:spPr>
          <a:xfrm>
            <a:off x="723240" y="1688400"/>
            <a:ext cx="7697520" cy="3833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D23040-1A53-4E82-8E39-F9A4737C0574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Text Summarization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r>
              <a:rPr lang="en-GB" sz="1800" b="1" strike="noStrike" spc="-1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7113600" y="4786200"/>
            <a:ext cx="1172880" cy="34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MSS10"/>
                <a:hlinkClick r:id="rId2"/>
              </a:rPr>
              <a:t>Image source</a:t>
            </a:r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28" name="Picture 8"/>
          <p:cNvPicPr/>
          <p:nvPr/>
        </p:nvPicPr>
        <p:blipFill>
          <a:blip r:embed="rId3"/>
          <a:stretch/>
        </p:blipFill>
        <p:spPr>
          <a:xfrm>
            <a:off x="446040" y="1460880"/>
            <a:ext cx="8085960" cy="3339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3DF274-62C4-4CE1-85CE-C461D96FA41B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Assisted Writing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r>
              <a:rPr lang="en-GB" sz="1800" b="1" strike="noStrike" spc="-1">
                <a:solidFill>
                  <a:srgbClr val="FFFFF2"/>
                </a:solidFill>
                <a:latin typeface="CMSSBX10"/>
              </a:rPr>
              <a:t>Machine Translation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7000920" y="4929120"/>
            <a:ext cx="1458720" cy="34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MSS10"/>
                <a:hlinkClick r:id="rId2"/>
              </a:rPr>
              <a:t>Image source</a:t>
            </a:r>
            <a:r>
              <a:rPr lang="en-GB" sz="1400" b="0" strike="noStrike" spc="-1">
                <a:solidFill>
                  <a:srgbClr val="003056"/>
                </a:solidFill>
                <a:latin typeface="CMSS10"/>
              </a:rPr>
              <a:t> </a:t>
            </a:r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2" name="Picture 7"/>
          <p:cNvPicPr/>
          <p:nvPr/>
        </p:nvPicPr>
        <p:blipFill>
          <a:blip r:embed="rId3"/>
          <a:stretch/>
        </p:blipFill>
        <p:spPr>
          <a:xfrm>
            <a:off x="1127520" y="1285200"/>
            <a:ext cx="6944400" cy="36572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B34E0E-CCE8-4F52-8D2E-400065986390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Role of Machine Learning in NLP </a:t>
            </a:r>
            <a:br>
              <a:rPr sz="3000"/>
            </a:b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br>
              <a:rPr sz="3000"/>
            </a:b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Current NLP </a:t>
            </a: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methods rely almost exclusively on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ML </a:t>
            </a: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techniques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to solve tasks.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ML (specifically, Deep Learning) allows complex solutions to be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built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from training on large amounts of data and without requiring knowledge about linguistics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However, there are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fundamental differences with NLP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Text data is discrete, unlike audio or images.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3056"/>
                </a:solidFill>
                <a:latin typeface="Calibri"/>
              </a:rPr>
              <a:t>But new words are constantly created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3056"/>
                </a:solidFill>
                <a:latin typeface="Calibri"/>
              </a:rPr>
              <a:t>And word distribution is highly skewed, meaning it’s challenging for algorithms  to be robust on less frequent words. 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Language is compositional.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3056"/>
                </a:solidFill>
                <a:latin typeface="Calibri"/>
              </a:rPr>
              <a:t>Meaning units such as words can be combined to create new phrases with new meanings 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F247F7-D381-4028-A13D-E8685850E07A}" type="slidenum"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Hello!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84360" y="1052640"/>
            <a:ext cx="7775640" cy="49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tabLst>
                <a:tab pos="0" algn="l"/>
              </a:tabLst>
            </a:pP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  <a:hlinkClick r:id="rId2"/>
              </a:rPr>
              <a:t>Daniel Ruffinelli</a:t>
            </a: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</a:rPr>
              <a:t> (</a:t>
            </a:r>
            <a:r>
              <a:rPr lang="en-GB" sz="2000" spc="-1" dirty="0" err="1">
                <a:solidFill>
                  <a:srgbClr val="003056"/>
                </a:solidFill>
                <a:latin typeface="Calibri"/>
                <a:cs typeface="Calibri"/>
              </a:rPr>
              <a:t>PostDoc</a:t>
            </a: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</a:rPr>
              <a:t>) </a:t>
            </a:r>
            <a:endParaRPr lang="de-DE" sz="20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Got a PhD with Prof. Rainer Gemulla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Research focus </a:t>
            </a:r>
            <a:r>
              <a:rPr lang="en-GB" sz="1800" i="1" spc="-1" dirty="0">
                <a:solidFill>
                  <a:srgbClr val="003056"/>
                </a:solidFill>
                <a:latin typeface="Calibri"/>
                <a:cs typeface="Calibri"/>
              </a:rPr>
              <a:t>was 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machine learning applied </a:t>
            </a:r>
          </a:p>
          <a:p>
            <a:pPr marL="45720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      to knowledge graphs</a:t>
            </a:r>
            <a:endParaRPr lang="en-GB" dirty="0"/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Arial"/>
              </a:rPr>
              <a:t>Experience with ML research, ML/DL teaching</a:t>
            </a:r>
            <a:endParaRPr lang="de-DE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i="1" spc="-1" dirty="0">
                <a:solidFill>
                  <a:srgbClr val="003056"/>
                </a:solidFill>
                <a:latin typeface="Calibri"/>
                <a:cs typeface="Calibri"/>
              </a:rPr>
              <a:t>Now 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doing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  <a:cs typeface="Calibri"/>
              </a:rPr>
              <a:t>PostDoc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 in NLP with Prof. Simone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  <a:cs typeface="Calibri"/>
              </a:rPr>
              <a:t>Ponzetto</a:t>
            </a: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I will handle all lectures and all tutorials in this course</a:t>
            </a:r>
            <a:endParaRPr lang="de-DE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tabLst>
                <a:tab pos="0" algn="l"/>
              </a:tabLst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tabLst>
                <a:tab pos="0" algn="l"/>
              </a:tabLst>
            </a:pPr>
            <a:r>
              <a:rPr lang="en-GB" sz="2000" b="1" spc="-1" dirty="0">
                <a:solidFill>
                  <a:srgbClr val="003056"/>
                </a:solidFill>
                <a:latin typeface="Calibri"/>
                <a:cs typeface="Calibri"/>
              </a:rPr>
              <a:t>Focus Group: </a:t>
            </a:r>
            <a:r>
              <a:rPr lang="en-GB" sz="2000" spc="-1" dirty="0">
                <a:solidFill>
                  <a:srgbClr val="003056"/>
                </a:solidFill>
                <a:latin typeface="Calibri"/>
                <a:cs typeface="Calibri"/>
              </a:rPr>
              <a:t>Natural Language Processing and Information Retrieval </a:t>
            </a:r>
            <a:endParaRPr lang="de-DE" sz="2000" spc="-1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cs typeface="Calibri"/>
              </a:rPr>
              <a:t>We offer the Information Retrieval course in other semesters 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GB" sz="18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pic>
        <p:nvPicPr>
          <p:cNvPr id="91" name="Picture 6"/>
          <p:cNvPicPr/>
          <p:nvPr/>
        </p:nvPicPr>
        <p:blipFill>
          <a:blip r:embed="rId3"/>
          <a:stretch/>
        </p:blipFill>
        <p:spPr>
          <a:xfrm>
            <a:off x="7178916" y="1261417"/>
            <a:ext cx="1276200" cy="1656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90447E-FF6C-4F57-9500-47D251D3BE35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Tasks from a ML Perspective </a:t>
            </a:r>
            <a:br>
              <a:rPr sz="2600"/>
            </a:br>
            <a:br>
              <a:rPr sz="2600"/>
            </a:br>
            <a:br>
              <a:rPr sz="26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57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From an ML perspective, there are fewer types of NLP tasks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Based on output of task: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Classification: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model produces categorical output, e.g. one of few possible sentiments, one of thousands of possible words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Structured prediction: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model produces structures with inter-related substructures, e.g. POS-tagging and dependency parsing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Regression: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model produces real-valued prediction, e.g. automatic essay scoring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Based on training data: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Unsupervised: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unlabelled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training data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Supervised: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labelled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training data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Self-supervised: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in-between both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9DC74B-E991-4B85-A749-5B6A3D2AAC79}" type="slidenum"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3B35D-0AF2-A08C-6AB0-F6E914F5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>
            <a:extLst>
              <a:ext uri="{FF2B5EF4-FFF2-40B4-BE49-F238E27FC236}">
                <a16:creationId xmlns:a16="http://schemas.microsoft.com/office/drawing/2014/main" id="{1F690D5C-0CF1-1463-35A2-3FC51923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>
            <a:extLst>
              <a:ext uri="{FF2B5EF4-FFF2-40B4-BE49-F238E27FC236}">
                <a16:creationId xmlns:a16="http://schemas.microsoft.com/office/drawing/2014/main" id="{E4100513-8B51-FAD1-B28F-0A36631405A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>
            <a:extLst>
              <a:ext uri="{FF2B5EF4-FFF2-40B4-BE49-F238E27FC236}">
                <a16:creationId xmlns:a16="http://schemas.microsoft.com/office/drawing/2014/main" id="{C1785E18-7F5B-8798-7777-B8CED56141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What is 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GB" sz="4000" b="1" i="1" spc="-1" dirty="0">
                <a:solidFill>
                  <a:srgbClr val="003056"/>
                </a:solidFill>
                <a:latin typeface="Calibri"/>
              </a:rPr>
              <a:t>dvanced T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ext Analytics</a:t>
            </a:r>
            <a:r>
              <a:rPr lang="en-GB" sz="4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4000" b="1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C3AE743-C0CA-769B-3F7B-0FE12B1EFC7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24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3000" b="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Traditional vs Modern NLP</a:t>
            </a:r>
          </a:p>
          <a:p>
            <a:pPr>
              <a:lnSpc>
                <a:spcPct val="100000"/>
              </a:lnSpc>
              <a:buNone/>
            </a:pPr>
            <a:endParaRPr lang="de-DE" sz="2600" b="0" strike="noStrike" dirty="0"/>
          </a:p>
        </p:txBody>
      </p:sp>
      <p:sp>
        <p:nvSpPr>
          <p:cNvPr id="140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84000" y="1215000"/>
            <a:ext cx="7775640" cy="4847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 term </a:t>
            </a:r>
            <a:r>
              <a:rPr lang="en-GB" sz="2000" b="0" i="1" strike="noStrike" spc="-1" dirty="0">
                <a:solidFill>
                  <a:srgbClr val="003056"/>
                </a:solidFill>
                <a:latin typeface="Calibri"/>
              </a:rPr>
              <a:t>advanced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mostly refers to methods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Most state-of-the-art methods today share similar foundations in deep learning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NLP has been through a revolution in the past decade.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Mostly driven by deep learning technology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Similar revolutions have taken place in Computer Vision and Speech Processing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Traditional methods: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relied on expert knowledge manually injected into automated solutions, e.g. structures encoded into regular expressions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Modern NLP methods: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big-data and high compute power allowed deep learning solutions to largely out-perform traditional methods in all NLP tasks without requiring expert knowledge (see </a:t>
            </a:r>
            <a:r>
              <a:rPr lang="en-GB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The Bitter Lesson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)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33A885-274E-4027-AE9E-08F735BC7560}" type="slidenum"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Traditional NLP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84000" y="3643200"/>
            <a:ext cx="7775640" cy="241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Relied heavily on pre-processing methods, feature engineering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Pre-processing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may drop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useful information, e.g. punctuation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Feature engineering required expensive expert knowledge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Steps were often task-dependent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Important: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some of this experience could become useful again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5" name="Picture 6"/>
          <p:cNvPicPr/>
          <p:nvPr/>
        </p:nvPicPr>
        <p:blipFill>
          <a:blip r:embed="rId2"/>
          <a:stretch/>
        </p:blipFill>
        <p:spPr>
          <a:xfrm>
            <a:off x="52560" y="1099440"/>
            <a:ext cx="8983440" cy="2257560"/>
          </a:xfrm>
          <a:prstGeom prst="rect">
            <a:avLst/>
          </a:prstGeom>
          <a:ln w="0">
            <a:noFill/>
          </a:ln>
        </p:spPr>
      </p:pic>
      <p:sp>
        <p:nvSpPr>
          <p:cNvPr id="146" name="Textfeld 8"/>
          <p:cNvSpPr/>
          <p:nvPr/>
        </p:nvSpPr>
        <p:spPr>
          <a:xfrm>
            <a:off x="7572240" y="328608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0BD11B-BF75-4954-98EB-4C653C533E5E}" type="slidenum"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Modern NLP</a:t>
            </a: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84000" y="3839040"/>
            <a:ext cx="7775640" cy="20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Deep learning techniques based on learning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generally useful representations of words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(tokens), which are then used in several different types of downstream applications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(QA, MT, etc.)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General intuition: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learned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representations encode meaning of words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Training such representations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is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 prohibitively expensive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(more later)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0" name="Picture 7"/>
          <p:cNvPicPr/>
          <p:nvPr/>
        </p:nvPicPr>
        <p:blipFill>
          <a:blip r:embed="rId2"/>
          <a:stretch/>
        </p:blipFill>
        <p:spPr>
          <a:xfrm>
            <a:off x="364320" y="1143000"/>
            <a:ext cx="8414640" cy="2171160"/>
          </a:xfrm>
          <a:prstGeom prst="rect">
            <a:avLst/>
          </a:prstGeom>
          <a:ln w="0">
            <a:noFill/>
          </a:ln>
        </p:spPr>
      </p:pic>
      <p:sp>
        <p:nvSpPr>
          <p:cNvPr id="151" name="Textfeld 8"/>
          <p:cNvSpPr/>
          <p:nvPr/>
        </p:nvSpPr>
        <p:spPr>
          <a:xfrm>
            <a:off x="7572240" y="34290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2D5575-89A2-46EF-99AB-A2E26A28EC17}" type="slidenum"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and Other LLMs </a:t>
            </a: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84000" y="1190880"/>
            <a:ext cx="7775640" cy="487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ChatGPT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and similar models, e.g. </a:t>
            </a:r>
            <a:r>
              <a:rPr lang="en-GB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Google’s </a:t>
            </a:r>
            <a:r>
              <a:rPr lang="en-GB" sz="2000" u="sng" spc="-1" dirty="0">
                <a:solidFill>
                  <a:srgbClr val="0000FF"/>
                </a:solidFill>
                <a:latin typeface="Calibri"/>
                <a:hlinkClick r:id="rId3"/>
              </a:rPr>
              <a:t>Gemini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GB" sz="2000" spc="-1" dirty="0">
                <a:solidFill>
                  <a:srgbClr val="003056"/>
                </a:solidFill>
                <a:latin typeface="Calibri"/>
                <a:hlinkClick r:id="rId4"/>
              </a:rPr>
              <a:t>DeepSeek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, are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examples of the success of Deep Learning and the progress of NLP solutions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These models are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chatbots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based on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large language models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 (LLMs)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in turn based on the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transformer architecture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and trained with manually designed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objectives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 this course, we will cover: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How these models are designed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to learn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How these models are trained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to learn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How these models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/representations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are used in downstream applications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how LLMs work internally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Some of the abilities of these models are remarkable!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Let’s go over some of them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00BAD7-A8E8-430E-9FBF-295BAB35511C}" type="slidenum"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for Writing</a:t>
            </a: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7399080" y="5357880"/>
            <a:ext cx="1029960" cy="35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Image source</a:t>
            </a: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8" name="Picture 6"/>
          <p:cNvPicPr/>
          <p:nvPr/>
        </p:nvPicPr>
        <p:blipFill>
          <a:blip r:embed="rId3"/>
          <a:stretch/>
        </p:blipFill>
        <p:spPr>
          <a:xfrm>
            <a:off x="915840" y="1175040"/>
            <a:ext cx="7472520" cy="4256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E544C0-25D9-4508-B85F-D6B075AB86C2}" type="slidenum"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for Creating Tables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7429680" y="5286240"/>
            <a:ext cx="1029960" cy="2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Image source </a:t>
            </a:r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2" name="Picture 7"/>
          <p:cNvPicPr/>
          <p:nvPr/>
        </p:nvPicPr>
        <p:blipFill>
          <a:blip r:embed="rId3"/>
          <a:stretch/>
        </p:blipFill>
        <p:spPr>
          <a:xfrm>
            <a:off x="687600" y="1397520"/>
            <a:ext cx="7772040" cy="3873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CFA043-9678-4248-A58F-31B87718107D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ChatGPT for Coding</a:t>
            </a: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66" name="Picture 7"/>
          <p:cNvPicPr/>
          <p:nvPr/>
        </p:nvPicPr>
        <p:blipFill>
          <a:blip r:embed="rId2"/>
          <a:stretch/>
        </p:blipFill>
        <p:spPr>
          <a:xfrm>
            <a:off x="1771200" y="1224000"/>
            <a:ext cx="5371920" cy="4364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677EAB-D667-4DD7-A55E-21EA9387F885}" type="slidenum">
              <a:t>28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76D9D-83B2-DE6D-E2F4-2A5BF83D0E50}"/>
              </a:ext>
            </a:extLst>
          </p:cNvPr>
          <p:cNvSpPr txBox="1"/>
          <p:nvPr/>
        </p:nvSpPr>
        <p:spPr>
          <a:xfrm>
            <a:off x="5949187" y="5583043"/>
            <a:ext cx="13058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GB" sz="2400" spc="-1">
              <a:solidFill>
                <a:srgbClr val="00305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GB" sz="4000" b="1" spc="-1" dirty="0">
                <a:solidFill>
                  <a:srgbClr val="003056"/>
                </a:solidFill>
                <a:latin typeface="Calibri"/>
              </a:rPr>
              <a:t>Recap: Basic NLP Concepts</a:t>
            </a:r>
            <a:endParaRPr lang="en-GB" sz="4000" b="1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052CC2-0280-4288-93A0-B1700DC63700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3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When do we meet?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Lectures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Tuesdays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at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13:45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Where: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A5 6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Room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C015 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Tutorials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When: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Wednesdays at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8:30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Where: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A5 6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Room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C015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First tutorial </a:t>
            </a:r>
            <a:r>
              <a:rPr lang="en-GB" sz="2000" b="1" spc="-1" dirty="0">
                <a:solidFill>
                  <a:srgbClr val="FF0000"/>
                </a:solidFill>
                <a:latin typeface="Calibri"/>
              </a:rPr>
              <a:t>next week (Feb. 19th)</a:t>
            </a:r>
            <a:endParaRPr lang="de-DE" sz="2000" b="0" strike="noStrike" spc="-1" dirty="0">
              <a:solidFill>
                <a:srgbClr val="FF0000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Basic Python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Basic </a:t>
            </a:r>
            <a:r>
              <a:rPr lang="en-GB" sz="1800" b="0" strike="noStrike" spc="-1" err="1">
                <a:solidFill>
                  <a:srgbClr val="003056"/>
                </a:solidFill>
                <a:latin typeface="Calibri"/>
              </a:rPr>
              <a:t>PyTorch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Feel free to skip it if you're already familiar with these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276C0C-C5F4-45B8-B5E3-4ADAE4DE36AF}" type="slidenum"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Contents of Text Analytics Course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84000" y="1215000"/>
            <a:ext cx="7775640" cy="4847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Basic concepts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Basic text processing, e.g. stemming, segmentation, tokenization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normalization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Basic concepts: similarity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relatedness, disambiguation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Language </a:t>
            </a:r>
            <a:r>
              <a:rPr lang="en-GB" sz="2000" spc="-1" dirty="0" err="1">
                <a:solidFill>
                  <a:srgbClr val="003056"/>
                </a:solidFill>
                <a:latin typeface="Calibri"/>
              </a:rPr>
              <a:t>modeling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, POS tagging Intro to ML, DL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Word senses, word embeddings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Today: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Quick recap of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some important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concepts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Part of next few lectures: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Recap the rest as needed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No recap is exhaustive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Again, we assume either the TA, ML or DL course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C6E99D-D3DE-4684-9D8D-72A7449BCD5A}" type="slidenum"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Similarity and Relatedness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 idx="3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Concept of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similarity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0" i="1" strike="noStrike" spc="-1" dirty="0">
                <a:solidFill>
                  <a:srgbClr val="003056"/>
                </a:solidFill>
                <a:latin typeface="Calibri"/>
              </a:rPr>
              <a:t>very useful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in many NLP tasks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Question: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How to define/measure similarity?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Edit distance? E.g. typo </a:t>
            </a:r>
            <a:r>
              <a:rPr lang="en-GB" sz="1800" b="0" i="1" strike="noStrike" spc="-1" dirty="0" err="1">
                <a:solidFill>
                  <a:srgbClr val="003056"/>
                </a:solidFill>
                <a:latin typeface="Calibri"/>
              </a:rPr>
              <a:t>graffe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closest to 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giraffe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than 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grail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 data base of synonyms?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Synonymity is usually a yes/no question.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Is similarity that simple?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There are other types of relations between words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E.g. went is </a:t>
            </a:r>
            <a:r>
              <a:rPr lang="en-GB" sz="1800" b="0" i="1" strike="noStrike" spc="-1" dirty="0">
                <a:solidFill>
                  <a:srgbClr val="003056"/>
                </a:solidFill>
                <a:latin typeface="Calibri"/>
              </a:rPr>
              <a:t>derived from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go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This more generally refers to </a:t>
            </a: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word relatedness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Are all semantically related words similar?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Similarity: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can substitute one word for the other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Relatedness: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semantic correlation, but not interchangeable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(more general)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Further, do we measure similarity between words or senses?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Word: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Bass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Sense 1: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type of fish; </a:t>
            </a: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Sense 2: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musical instrument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8F5D7B-84D8-457D-99A4-79F867652CC1}" type="slidenum"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Word Sense Disambiguation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Identifying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intended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sense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of each word in a document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“Drunk gets nine years in violin case”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Is it a violin case? Or a legal case?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Sense is a property of lemmas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 (roughly, roots of words),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 not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of </a:t>
            </a:r>
            <a:r>
              <a:rPr lang="en-GB" sz="2000" b="0" strike="noStrike" spc="-1">
                <a:solidFill>
                  <a:srgbClr val="003056"/>
                </a:solidFill>
                <a:latin typeface="Calibri"/>
              </a:rPr>
              <a:t>words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themselves</a:t>
            </a:r>
            <a:endParaRPr lang="en-GB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Word sense disambiguation is thus: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Identify lemma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Choose correct sense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How often do words have many senses?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trike="noStrike" spc="-1" dirty="0">
                <a:solidFill>
                  <a:srgbClr val="003056"/>
                </a:solidFill>
                <a:latin typeface="Calibri"/>
              </a:rPr>
              <a:t>WordNet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big manual effort to encode sense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as knowledge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base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of sets of synonyms (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</a:rPr>
              <a:t>synsets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Example: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Wordnet has 8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distinct senses for the word bass 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Also contains other types of relations between </a:t>
            </a:r>
            <a:r>
              <a:rPr lang="en-GB" sz="1800" b="0" strike="noStrike" spc="-1" dirty="0" err="1">
                <a:solidFill>
                  <a:srgbClr val="003056"/>
                </a:solidFill>
                <a:latin typeface="Calibri"/>
              </a:rPr>
              <a:t>synsets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e.g. antonym, hyponym, hypernym, meronym, etc.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So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task is not trivial!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F7216-58BB-4867-A09E-DEEDEBC415C5}" type="slidenum"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(1)</a:t>
            </a: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84000" y="1215000"/>
            <a:ext cx="7775640" cy="473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Goal: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segmenting text into words.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Words from a finite set, a vocabulary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what exactly is a word?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Not always clear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Are punctuation marks words?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And acronyms such as U.S.A.? How many words is that?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Such decisions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often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made by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tokenizer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(TKZ)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Example: “We are the champions, my friends!”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TKZ 1: {’We’, ’are’, ’the’, ’champions’, ’my’, ’friends’}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TKZ 2: {’We’, ’are’, ’the’, ’champions’, ’,’ ’my’, ’friends’, ’!’}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TKZ 3: {’We’, ’are’, ’the’, ’UNK’, ’,’ ’my’, ’friends’, ’!’}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basic segments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often referred to as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tokens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What these are depends on tokenization method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High-level discussion today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 cover these in more detail later in the course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BB612F-D379-4FB0-89D7-68768C1C2203}" type="slidenum"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(2)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84000" y="1173960"/>
            <a:ext cx="7775640" cy="4847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Ideally: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Tokens encode meaning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Tokenization is fast! (Basic pre-processing step)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Memory efficient (often required on GPU memory)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Coverage (less chance of finding unknown token)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Question: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What should our basic tokens be?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Words?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Obvious suggestion, but again, what are words?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6858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And what about written languages that don’t delimit words?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6858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And words composed of </a:t>
            </a:r>
            <a:r>
              <a:rPr lang="en-GB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, e.g. </a:t>
            </a:r>
            <a:r>
              <a:rPr lang="en-GB" sz="1800" b="0" i="1" strike="noStrike" spc="-1" err="1">
                <a:solidFill>
                  <a:srgbClr val="003056"/>
                </a:solidFill>
                <a:latin typeface="Calibri"/>
              </a:rPr>
              <a:t>Wahrscheinlichkeitstheorie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?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Characters?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Above problems solved!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Also efficient (small vocab.), even if including ALL languages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But what meaning do single characters encode? Often none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2000" b="1" strike="noStrike" spc="-1" dirty="0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Often the best trade-off.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Encodes meaning, e.g. words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token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GB" sz="1800" b="0" strike="noStrike" spc="-1" dirty="0">
                <a:solidFill>
                  <a:srgbClr val="C00000"/>
                </a:solidFill>
                <a:latin typeface="Calibri"/>
              </a:rPr>
              <a:t>token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izer are related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Reasonably sized vocabulary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6F24B5-9CF8-441F-BF49-B365BDDA7B92}" type="slidenum"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Language Modeling</a:t>
            </a:r>
            <a:r>
              <a:rPr lang="en-US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Predict the next word: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“Every Thursday there is a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…”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Which word is more likely to follow?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Meeting?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Party?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Notebook?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This suggests: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Some words are more likely to appear than others given some context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Probabilistically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a language model (LM) computes the following: </a:t>
            </a: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meeting|“Every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Thursday there is a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”)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Generally: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 p(w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1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Conditional probability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given joint distribution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Such a model can predict entire sequences with the chain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)…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ftr" idx="6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5F8A13-33F0-46A4-8103-6B8102E7D621}" type="slidenum"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6" dur="500"/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Language Modeling</a:t>
            </a:r>
            <a:r>
              <a:rPr lang="en-US" sz="3000" b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 many NLP applications, goal is producing word/token sequences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Machine translation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Summarization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Dialogue 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following task is therefore useful: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vocabulary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 = {aardvark, abacus, . . . , zither}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predict probability of sequence of words 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p(w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, 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, . . . , 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M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)</a:t>
            </a:r>
            <a:r>
              <a:rPr lang="pl-PL" sz="1800" b="0" strike="noStrike" spc="-1">
                <a:solidFill>
                  <a:srgbClr val="003056"/>
                </a:solidFill>
                <a:latin typeface="Calibri"/>
              </a:rPr>
              <a:t>, with 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pl-PL" sz="1800" b="0" i="1" strike="noStrike" spc="-1" baseline="-25000">
                <a:solidFill>
                  <a:srgbClr val="003056"/>
                </a:solidFill>
                <a:latin typeface="Calibri"/>
              </a:rPr>
              <a:t>m</a:t>
            </a:r>
            <a:r>
              <a:rPr lang="pl-PL" sz="1800" b="0" i="1" strike="noStrike" spc="-1">
                <a:solidFill>
                  <a:srgbClr val="003056"/>
                </a:solidFill>
                <a:latin typeface="Calibri"/>
              </a:rPr>
              <a:t> ∈ 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in machine translation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s-ES" sz="1800" b="0" i="1" strike="noStrike" spc="-1">
                <a:solidFill>
                  <a:srgbClr val="003056"/>
                </a:solidFill>
                <a:latin typeface="Calibri"/>
              </a:rPr>
              <a:t>El café negro me gusta mucho.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a translation system provides the following possible 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The coffee black pleases me much.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(word-for-word translation)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 love dark coffee.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good language model should say: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The coffee black pleases me much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 &lt; p(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 love dark coffee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ftr" idx="6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36FF74-0E23-4209-9F28-C345776B6479}" type="slidenum"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E0BB-0E62-F654-CC07-827D14D4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>
            <a:extLst>
              <a:ext uri="{FF2B5EF4-FFF2-40B4-BE49-F238E27FC236}">
                <a16:creationId xmlns:a16="http://schemas.microsoft.com/office/drawing/2014/main" id="{E26F49FE-21BE-694E-C704-80A5FC2C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Language Modeling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N-Grams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>
            <a:extLst>
              <a:ext uri="{FF2B5EF4-FFF2-40B4-BE49-F238E27FC236}">
                <a16:creationId xmlns:a16="http://schemas.microsoft.com/office/drawing/2014/main" id="{BE0113E3-542E-99B8-B8E1-FEFAD660F949}"/>
              </a:ext>
            </a:extLst>
          </p:cNvPr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>
            <a:extLst>
              <a:ext uri="{FF2B5EF4-FFF2-40B4-BE49-F238E27FC236}">
                <a16:creationId xmlns:a16="http://schemas.microsoft.com/office/drawing/2014/main" id="{06D03A2C-A771-5409-DDD5-B6F02B68030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33044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N-Gram: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sequence of </a:t>
            </a:r>
            <a:r>
              <a:rPr lang="en-GB" sz="2000" i="1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words</a:t>
            </a:r>
            <a:endParaRPr lang="en-GB" sz="200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>
                <a:solidFill>
                  <a:srgbClr val="003056"/>
                </a:solidFill>
                <a:latin typeface="Calibri"/>
              </a:rPr>
              <a:t>2-gram: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sequence of two words, </a:t>
            </a:r>
            <a:r>
              <a:rPr lang="en-GB" sz="1800" b="1" spc="-1">
                <a:solidFill>
                  <a:srgbClr val="003056"/>
                </a:solidFill>
                <a:latin typeface="Calibri"/>
              </a:rPr>
              <a:t>3-gram: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sequence of three words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Example: extract all 3-grams from the following toy text corpus </a:t>
            </a:r>
            <a:endParaRPr lang="en-GB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Corpus: "This is the example sentence."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3-grams: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"This is the", "is the example", "the example sentence"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N-gram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models can model the task by counting n-grams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(e.g. 3-grams):</a:t>
            </a: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lvl="5">
              <a:buNone/>
            </a:pPr>
            <a:r>
              <a:rPr lang="en-GB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         number of times we see "is the example" </a:t>
            </a:r>
            <a:endParaRPr lang="en-GB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p(example|"is the") = ------------------------------------------------------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2343150" lvl="5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GB" spc="-1">
                <a:solidFill>
                  <a:srgbClr val="003056"/>
                </a:solidFill>
                <a:latin typeface="Calibri"/>
              </a:rPr>
              <a:t>          number of times we see "is the"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Answer depends on text corpus used to count n-grams: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>
                <a:solidFill>
                  <a:srgbClr val="003056"/>
                </a:solidFill>
                <a:latin typeface="Calibri"/>
              </a:rPr>
              <a:t>Toy Corpus 1: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"This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example of the best scenario, 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outcome of that same scenario, and 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example of the worst scenario."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>
                <a:solidFill>
                  <a:srgbClr val="003056"/>
                </a:solidFill>
                <a:latin typeface="Calibri"/>
              </a:rPr>
              <a:t>Toy Corpus 2: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 "This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example, while this </a:t>
            </a:r>
            <a:r>
              <a:rPr lang="en-GB" sz="1800" i="1" spc="-1">
                <a:solidFill>
                  <a:srgbClr val="003056"/>
                </a:solidFill>
                <a:latin typeface="Calibri"/>
              </a:rPr>
              <a:t>is the 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analogy."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Ideally, probabilities estimated from large corpus of natural language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Would be nice if it includes multiple domains (e.g. history, medicine, etc.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en-GB" sz="180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7C1277-1602-F55E-EC8D-1C38444CA04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F7216-58BB-4867-A09E-DEEDEBC415C5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20883-A221-1E6E-A345-1987B1F5F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>
            <a:extLst>
              <a:ext uri="{FF2B5EF4-FFF2-40B4-BE49-F238E27FC236}">
                <a16:creationId xmlns:a16="http://schemas.microsoft.com/office/drawing/2014/main" id="{CA072C1D-27FD-773A-1035-DACD7A27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LLMs: Large Language Models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r>
              <a:rPr lang="de-DE" sz="26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br>
              <a:rPr sz="2600" dirty="0"/>
            </a:br>
            <a:br>
              <a:rPr sz="2600" dirty="0"/>
            </a:br>
            <a:br>
              <a:rPr sz="2600" dirty="0"/>
            </a:br>
            <a:br>
              <a:rPr sz="2600" dirty="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>
            <a:extLst>
              <a:ext uri="{FF2B5EF4-FFF2-40B4-BE49-F238E27FC236}">
                <a16:creationId xmlns:a16="http://schemas.microsoft.com/office/drawing/2014/main" id="{E264EB60-DB4E-75D6-6B05-78EE9E38350A}"/>
              </a:ext>
            </a:extLst>
          </p:cNvPr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>
            <a:extLst>
              <a:ext uri="{FF2B5EF4-FFF2-40B4-BE49-F238E27FC236}">
                <a16:creationId xmlns:a16="http://schemas.microsoft.com/office/drawing/2014/main" id="{BB44D397-F143-3B46-BFDF-D09C6BDA141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33044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Language models: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 they model the same task as n-gram models</a:t>
            </a: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In reality, there are variants of the language modeling task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They all relate to predicting new words given other words in same context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We'll cover the most common ones in this course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Large: </a:t>
            </a:r>
            <a:r>
              <a:rPr lang="en-GB" sz="2000" spc="-1">
                <a:solidFill>
                  <a:srgbClr val="003056"/>
                </a:solidFill>
                <a:latin typeface="Calibri"/>
              </a:rPr>
              <a:t>they have billions of parameters that are used to estimate those probabilities (i.e. model training)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The more parameters we have, the more data we need to avoid overfitting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Where does this data come from?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>
                <a:solidFill>
                  <a:srgbClr val="003056"/>
                </a:solidFill>
                <a:latin typeface="Calibri"/>
              </a:rPr>
              <a:t>LLMs are trained on corpora with trillions of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E.g. the entire internet up to October 2023 (</a:t>
            </a:r>
            <a:r>
              <a:rPr lang="en-GB" sz="1800" spc="-1" dirty="0">
                <a:solidFill>
                  <a:srgbClr val="003056"/>
                </a:solidFill>
                <a:latin typeface="Calibri"/>
                <a:hlinkClick r:id="rId2"/>
              </a:rPr>
              <a:t>GPT-4o cutoff date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>
                <a:solidFill>
                  <a:srgbClr val="003056"/>
                </a:solidFill>
                <a:latin typeface="Calibri"/>
              </a:rPr>
              <a:t>This is why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developing LLMs today is prohibitely expensive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Billions of parameters require lots of memory and data, thousands of GPUs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E.g. estimated cost of training Google's Gemini Ultra: 191 million USD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GB" sz="1800" spc="-1" dirty="0">
                <a:solidFill>
                  <a:srgbClr val="003056"/>
                </a:solidFill>
                <a:latin typeface="Calibri"/>
                <a:hlinkClick r:id="rId3"/>
              </a:rPr>
              <a:t>Stanford's 2024 AI Index Report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BE2581C-84AD-A3FA-DD9E-42902B764D7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7F7216-58BB-4867-A09E-DEEDEBC415C5}" type="slidenum"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8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Summary: Introduction</a:t>
            </a: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ftr" idx="4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We went over 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structure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of the course</a:t>
            </a:r>
            <a:endParaRPr lang="en-GB" sz="1600" b="1" strike="noStrike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Goals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Requirements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Tentative topics</a:t>
            </a:r>
            <a:endParaRPr lang="en-GB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References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We had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overview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of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text analytics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NLP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NLP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Role of ML, DL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Modern NLP Applications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We went over some basic and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relevant NLP concepts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Similarity vs relatedness</a:t>
            </a:r>
            <a:endParaRPr lang="en-GB" sz="18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Word sense disambiguation</a:t>
            </a: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Tokenization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Language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</a:rPr>
              <a:t>modeling</a:t>
            </a:r>
            <a:endParaRPr lang="en-GB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6A4E5F-19B6-4522-8DBD-548848408316}" type="slidenum"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About</a:t>
            </a:r>
            <a:r>
              <a:rPr lang="en-GB" sz="1800" b="1" strike="noStrike" spc="-1">
                <a:solidFill>
                  <a:srgbClr val="FFFFF2"/>
                </a:solidFill>
                <a:latin typeface="CMSSBX10"/>
              </a:rPr>
              <a:t> </a:t>
            </a: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this course (1)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Follow-up from IS 661 Text Analytics by Prof. Strohmeier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 might briefly cover some concepts from that course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But we generally assume the content in that course is known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Official </a:t>
            </a:r>
            <a:r>
              <a:rPr lang="en-GB" sz="2000" b="1" spc="-1">
                <a:solidFill>
                  <a:srgbClr val="003056"/>
                </a:solidFill>
                <a:latin typeface="Calibri"/>
              </a:rPr>
              <a:t>requirements</a:t>
            </a:r>
            <a:r>
              <a:rPr lang="en-GB" sz="2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of this course: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spc="-1">
                <a:solidFill>
                  <a:srgbClr val="003056"/>
                </a:solidFill>
                <a:latin typeface="Calibri"/>
              </a:rPr>
              <a:t>Basic: linear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algebra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probability theory, calculus (basic = BSc level)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Having finished one of the following courses: Text Analytics (TA), Machine </a:t>
            </a:r>
            <a:r>
              <a:rPr lang="en-GB" sz="1800" b="0" strike="noStrike" spc="-1">
                <a:solidFill>
                  <a:srgbClr val="003056"/>
                </a:solidFill>
                <a:latin typeface="Calibri"/>
              </a:rPr>
              <a:t>Learning (ML) or Deep Learning (DL)</a:t>
            </a:r>
            <a:r>
              <a:rPr lang="en-GB" sz="1800" spc="-1">
                <a:solidFill>
                  <a:srgbClr val="003056"/>
                </a:solidFill>
                <a:latin typeface="Calibri"/>
              </a:rPr>
              <a:t> (mostly one of the latter two)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Examples of knowledge assumed/required for this course: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How ML models are trained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(i.e. the basic training loop, which we will ask you to implement at some point in this course), plus algorithms like 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gradient-descent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and the use of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optimizers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How ML models are evaluated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(i.e. the evaluation loop, which you will be asked to implement as well), metrics like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accuracy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precision, recall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 etc.</a:t>
            </a:r>
            <a:endParaRPr lang="en-GB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Additionally: you will need to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code in Python/</a:t>
            </a:r>
            <a:r>
              <a:rPr lang="en-GB" sz="2000" b="1" strike="noStrike" spc="-1" dirty="0" err="1">
                <a:solidFill>
                  <a:srgbClr val="003056"/>
                </a:solidFill>
                <a:latin typeface="Calibri"/>
              </a:rPr>
              <a:t>PyTorch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 provide a brief introduction in the first tutorial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E471DD-B31C-480B-9C8C-BF619505C307}" type="slidenum"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26400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r>
              <a:rPr lang="de-DE" sz="2600" b="1" strike="noStrike" spc="-1">
                <a:solidFill>
                  <a:srgbClr val="003056"/>
                </a:solidFill>
                <a:latin typeface="Calibri"/>
              </a:rPr>
              <a:t> </a:t>
            </a:r>
            <a:br>
              <a:rPr sz="2600"/>
            </a:br>
            <a:br>
              <a:rPr sz="2600"/>
            </a:br>
            <a:br>
              <a:rPr sz="2600"/>
            </a:br>
            <a:br>
              <a:rPr sz="2600"/>
            </a:br>
            <a:endParaRPr lang="de-DE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4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937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et al., Chapter 2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Zhang et al., Chapter 1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Eisenstein, Chapters 1 and 4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GB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47C9DB-8D59-4BAE-B1E3-5D9F1796022E}" type="slidenum"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About this course (2)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What you will learn: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Fundamentals of 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Deep Learning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for Natural Language Processing (NLP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Concepts/methods in latest developments in NLP research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In other words, state-of-the-art methods for NLP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(active field!)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This should allow you to: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Understand large language models (LLMs) “under the hood”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Read NLP research papers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Potentially work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in NLP engineering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There will be </a:t>
            </a:r>
            <a:r>
              <a:rPr lang="en-GB" sz="2000" b="1" strike="noStrike" spc="-1" dirty="0">
                <a:solidFill>
                  <a:srgbClr val="003056"/>
                </a:solidFill>
                <a:latin typeface="Calibri"/>
              </a:rPr>
              <a:t>some overlap with ML/DL courses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In general, basic ML/DL is repeated in many courses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(unavoidable)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We’ll point out when this is so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We’ll try to keep it to a minimum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But this is NOT a replacement for ML/DL courses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We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 encourage all of you to take those courses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285750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(1) Intuition and (2) mathematical details are equally important here!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E848C-7F01-4411-8A6D-7C933B310B05}" type="slidenum"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9975-0B46-A8C9-05B5-10C69171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>
            <a:extLst>
              <a:ext uri="{FF2B5EF4-FFF2-40B4-BE49-F238E27FC236}">
                <a16:creationId xmlns:a16="http://schemas.microsoft.com/office/drawing/2014/main" id="{FCD46E31-148E-9191-00A4-7A55A7D6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 dirty="0">
                <a:solidFill>
                  <a:srgbClr val="003056"/>
                </a:solidFill>
                <a:latin typeface="Calibri"/>
              </a:rPr>
              <a:t>About this course (</a:t>
            </a:r>
            <a:r>
              <a:rPr lang="en-GB" sz="3000" b="1" spc="-1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GB" sz="3000" b="1" strike="noStrike" spc="-1" dirty="0">
                <a:solidFill>
                  <a:srgbClr val="003056"/>
                </a:solidFill>
                <a:latin typeface="Calibri"/>
              </a:rPr>
              <a:t>) 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>
            <a:extLst>
              <a:ext uri="{FF2B5EF4-FFF2-40B4-BE49-F238E27FC236}">
                <a16:creationId xmlns:a16="http://schemas.microsoft.com/office/drawing/2014/main" id="{7850DB97-DDB6-7973-2569-38A7BAC731B5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0" name="PlaceHolder 3">
            <a:extLst>
              <a:ext uri="{FF2B5EF4-FFF2-40B4-BE49-F238E27FC236}">
                <a16:creationId xmlns:a16="http://schemas.microsoft.com/office/drawing/2014/main" id="{99EEFEA4-8123-18BB-9ABB-FCA79154DA3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I tend to speak very fast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This is not good for teaching!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Raise your hand and politely ask me to slow me down if necessary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This works well in practice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The course has quite a bit of content</a:t>
            </a:r>
            <a:endParaRPr lang="en-GB" sz="22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14 weeks: 13 lectures + Final QA (or optional lecture, finishing last lecture)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Exercises almost every week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Main challenge: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strike a balance between delivering </a:t>
            </a:r>
            <a:r>
              <a:rPr lang="en-GB" sz="2000" i="1" spc="-1" dirty="0">
                <a:solidFill>
                  <a:srgbClr val="003056"/>
                </a:solidFill>
                <a:latin typeface="Calibri"/>
              </a:rPr>
              <a:t>all of the content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and delivering it </a:t>
            </a:r>
            <a:r>
              <a:rPr lang="en-GB" sz="2000" i="1" spc="-1" dirty="0">
                <a:solidFill>
                  <a:srgbClr val="003056"/>
                </a:solidFill>
                <a:latin typeface="Calibri"/>
              </a:rPr>
              <a:t>with clarity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This is why taking requirement courses is important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If you haven't, clarity of the content may suffer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Warning: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this course and the Information Retrieval course are very different</a:t>
            </a: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 this course, we go into more depth and details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GB" sz="1600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05A1FF1-8E3A-5EF9-9EDC-EDBAA67F1CA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E848C-7F01-4411-8A6D-7C933B310B05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74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pc="-1" dirty="0">
                <a:solidFill>
                  <a:srgbClr val="003056"/>
                </a:solidFill>
                <a:latin typeface="Calibri"/>
              </a:rPr>
              <a:t>Course Logistics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Final grade: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100% of the grade comes from the final exam</a:t>
            </a:r>
            <a:endParaRPr lang="en-GB" sz="1800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Lectures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to introduce and discuss concepts and methods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Format: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references provided in last slide of each set of lecture slides, useful references linked </a:t>
            </a:r>
            <a:r>
              <a:rPr lang="en-GB" sz="1800" spc="-1" dirty="0">
                <a:solidFill>
                  <a:srgbClr val="003056"/>
                </a:solidFill>
                <a:latin typeface="Calibri"/>
                <a:hlinkClick r:id="rId2"/>
              </a:rPr>
              <a:t>like this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throughout the course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Tutorials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 support lectures with deeper dives into same or new but related concepts/methods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Format: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released one week, </a:t>
            </a:r>
            <a:r>
              <a:rPr lang="en-GB" sz="1800" b="1" spc="-1" dirty="0">
                <a:solidFill>
                  <a:srgbClr val="003056"/>
                </a:solidFill>
                <a:latin typeface="Calibri"/>
              </a:rPr>
              <a:t>you work on it at home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, solutions are discussed the week after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E848C-7F01-4411-8A6D-7C933B310B05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0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3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000" b="1" strike="noStrike" spc="-1">
                <a:solidFill>
                  <a:srgbClr val="003056"/>
                </a:solidFill>
                <a:latin typeface="Calibri"/>
              </a:rPr>
              <a:t>Tentative List of Topics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84000" y="1124640"/>
            <a:ext cx="7775640" cy="46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</a:rPr>
              <a:t>Most of 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our focus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is on </a:t>
            </a:r>
            <a:r>
              <a:rPr lang="en-GB" sz="2000" b="1" i="1" spc="-1" dirty="0">
                <a:solidFill>
                  <a:srgbClr val="003056"/>
                </a:solidFill>
                <a:latin typeface="Calibri"/>
              </a:rPr>
              <a:t>methods</a:t>
            </a: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Basics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of ML and DL, feed-forward neural networks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Word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representations, static and contextual, pre-training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Recurrent </a:t>
            </a: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neural networks, attention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Transformers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Tokenization</a:t>
            </a: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Transfer learning (pre-training + fine-tuning)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Large language models (LLMs): architecture, tuning, applications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NLP Applications (LLM evaluation, common tasks)</a:t>
            </a: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Multilingual NLP</a:t>
            </a:r>
            <a:endParaRPr lang="en-GB" sz="1800" spc="-1" dirty="0" err="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1" spc="-1" dirty="0">
                <a:solidFill>
                  <a:srgbClr val="003056"/>
                </a:solidFill>
                <a:latin typeface="Calibri"/>
              </a:rPr>
              <a:t>Less focus on tasks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 (we discuss some of them when needed)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Language </a:t>
            </a:r>
            <a:r>
              <a:rPr lang="en-GB" sz="1800" spc="-1" dirty="0" err="1">
                <a:solidFill>
                  <a:srgbClr val="003056"/>
                </a:solidFill>
                <a:latin typeface="Calibri"/>
              </a:rPr>
              <a:t>modeling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(discussed extensively throughout the course)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Machine Translation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Question Answering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spc="-1" dirty="0">
                <a:solidFill>
                  <a:srgbClr val="003056"/>
                </a:solidFill>
                <a:latin typeface="Calibri"/>
              </a:rPr>
              <a:t>Dialogue Systems</a:t>
            </a:r>
            <a:endParaRPr lang="en-GB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endParaRPr lang="en-GB" sz="16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9A41BE-AA99-4195-BBB7-3180EBBD283F}" type="slidenum"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Reference Books </a:t>
            </a:r>
            <a:br>
              <a:rPr sz="3000"/>
            </a:b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84000" y="1340640"/>
            <a:ext cx="7775640" cy="447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Speech and Language Processing (3rd ed. draft) by </a:t>
            </a:r>
            <a:r>
              <a:rPr lang="en-GB" sz="2000" b="0" strike="noStrike" spc="-1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Martin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1800" u="sng" spc="-1" dirty="0">
                <a:solidFill>
                  <a:srgbClr val="0000FF"/>
                </a:solidFill>
                <a:latin typeface="Calibri"/>
                <a:hlinkClick r:id="rId2"/>
              </a:rPr>
              <a:t>https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://web.stanford.edu/~jurafsky/slp3/</a:t>
            </a:r>
            <a:r>
              <a:rPr lang="en-GB" sz="1800" u="sng" spc="-1" dirty="0">
                <a:solidFill>
                  <a:srgbClr val="0000FF"/>
                </a:solidFill>
                <a:latin typeface="Calibri"/>
                <a:hlinkClick r:id="rId2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NLP, An ML perspective, Zhang et al.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3056"/>
                </a:solidFill>
                <a:latin typeface="Calibri"/>
              </a:rPr>
              <a:t>Online access via the University library</a:t>
            </a:r>
            <a:r>
              <a:rPr lang="en-GB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003056"/>
                </a:solidFill>
                <a:latin typeface="Calibri"/>
              </a:rPr>
              <a:t>NLP by Eisenstein et al.</a:t>
            </a:r>
            <a:r>
              <a:rPr lang="en-GB" sz="2000" spc="-1" dirty="0">
                <a:solidFill>
                  <a:srgbClr val="003056"/>
                </a:solidFill>
                <a:latin typeface="Calibri"/>
              </a:rPr>
              <a:t>             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https://cseweb.ucsd.edu/~nnakashole/teaching/eisenstein-nov18.pdf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Most of the content in 2nd half of the course comes from papers released in last 5 years or so</a:t>
            </a:r>
            <a:endParaRPr lang="en-GB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0" algn="l"/>
              </a:tabLst>
            </a:pPr>
            <a:r>
              <a:rPr lang="en-GB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They will be referenced via links in these slides</a:t>
            </a:r>
            <a:endParaRPr lang="en-GB" dirty="0"/>
          </a:p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GB" sz="2200" u="sng" spc="-1" dirty="0">
              <a:solidFill>
                <a:srgbClr val="0000FF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4B696C-473E-49F5-990F-73C3771F030B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Office Theme</vt:lpstr>
      <vt:lpstr>Advanced Methods in Text Analytics</vt:lpstr>
      <vt:lpstr>Hello!</vt:lpstr>
      <vt:lpstr>When do we meet? </vt:lpstr>
      <vt:lpstr>About this course (1) </vt:lpstr>
      <vt:lpstr>About this course (2) </vt:lpstr>
      <vt:lpstr>About this course (3) </vt:lpstr>
      <vt:lpstr>Course Logistics</vt:lpstr>
      <vt:lpstr>Tentative List of Topics</vt:lpstr>
      <vt:lpstr>Reference Books  </vt:lpstr>
      <vt:lpstr>Outline  </vt:lpstr>
      <vt:lpstr>  </vt:lpstr>
      <vt:lpstr>Natural Language Processing    </vt:lpstr>
      <vt:lpstr>Challenges   </vt:lpstr>
      <vt:lpstr>NLP Tasks    </vt:lpstr>
      <vt:lpstr>Question Answering (QA)Machine Translation       </vt:lpstr>
      <vt:lpstr>Machine Translation (MT) Machine Translation       </vt:lpstr>
      <vt:lpstr>Text Summarization    Machine Translation       </vt:lpstr>
      <vt:lpstr>Assisted Writing      Machine Translation       </vt:lpstr>
      <vt:lpstr>The Role of Machine Learning in NLP      </vt:lpstr>
      <vt:lpstr>NLP Tasks from a ML Perspective    </vt:lpstr>
      <vt:lpstr>  </vt:lpstr>
      <vt:lpstr>Traditional vs Modern NLP </vt:lpstr>
      <vt:lpstr>Traditional NLP       </vt:lpstr>
      <vt:lpstr>Modern NLP         </vt:lpstr>
      <vt:lpstr>ChatGPT and Other LLMs          </vt:lpstr>
      <vt:lpstr>ChatGPT for Writing         </vt:lpstr>
      <vt:lpstr>ChatGPT for Creating Tables         </vt:lpstr>
      <vt:lpstr>ChatGPT for Coding           </vt:lpstr>
      <vt:lpstr>  </vt:lpstr>
      <vt:lpstr>Contents of Text Analytics Course             </vt:lpstr>
      <vt:lpstr>Similarity and Relatedness                   </vt:lpstr>
      <vt:lpstr>Word Sense Disambiguation                     </vt:lpstr>
      <vt:lpstr>Tokenization (1)                  </vt:lpstr>
      <vt:lpstr>Tokenization (2)                  </vt:lpstr>
      <vt:lpstr>Language Modeling (1)</vt:lpstr>
      <vt:lpstr>Language Modeling (2)</vt:lpstr>
      <vt:lpstr>Language Modeling with N-Grams                    </vt:lpstr>
      <vt:lpstr>LLMs: Large Language Models                    </vt:lpstr>
      <vt:lpstr>Summary: Introduction                       </vt:lpstr>
      <vt:lpstr>References                         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981</cp:revision>
  <dcterms:created xsi:type="dcterms:W3CDTF">2018-06-20T08:14:01Z</dcterms:created>
  <dcterms:modified xsi:type="dcterms:W3CDTF">2025-05-18T11:55:03Z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36</vt:i4>
  </property>
</Properties>
</file>