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5" r:id="rId4"/>
    <p:sldId id="301" r:id="rId5"/>
    <p:sldId id="303" r:id="rId6"/>
    <p:sldId id="306" r:id="rId7"/>
    <p:sldId id="302" r:id="rId8"/>
    <p:sldId id="307" r:id="rId9"/>
    <p:sldId id="260" r:id="rId10"/>
    <p:sldId id="261" r:id="rId11"/>
    <p:sldId id="308" r:id="rId12"/>
    <p:sldId id="328" r:id="rId13"/>
    <p:sldId id="309" r:id="rId14"/>
    <p:sldId id="310" r:id="rId15"/>
    <p:sldId id="311" r:id="rId16"/>
    <p:sldId id="312" r:id="rId17"/>
    <p:sldId id="314" r:id="rId18"/>
    <p:sldId id="317" r:id="rId19"/>
    <p:sldId id="315" r:id="rId20"/>
    <p:sldId id="300" r:id="rId21"/>
    <p:sldId id="318" r:id="rId22"/>
    <p:sldId id="319" r:id="rId23"/>
    <p:sldId id="321" r:id="rId24"/>
    <p:sldId id="320" r:id="rId25"/>
    <p:sldId id="322" r:id="rId26"/>
    <p:sldId id="323" r:id="rId27"/>
    <p:sldId id="324" r:id="rId28"/>
    <p:sldId id="329" r:id="rId29"/>
    <p:sldId id="330" r:id="rId30"/>
    <p:sldId id="331" r:id="rId31"/>
    <p:sldId id="325" r:id="rId32"/>
    <p:sldId id="326" r:id="rId33"/>
    <p:sldId id="327" r:id="rId34"/>
    <p:sldId id="284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C6D48-BD86-B674-5146-7101A29CEFA4}" v="20" dt="2025-05-18T11:54:10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079C9-3BA5-4B03-AD2E-1B39D3EE5E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8A8CC0-5000-4F04-858A-A9684B41E0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96B11C-E961-42DF-ABCA-09A3A34E5D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C62426-81B4-43AE-8D51-2EB9D1B39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6F448-4D3F-4CB9-AEC6-1628A84C3F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7781FF-04B5-4C78-AA19-5C2257CA4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B2BFB-624A-433D-8DAB-EEBEB24D01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C3FDD1-E8A7-4EEF-A932-4E5428E58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C89D6E-A0DC-4CFC-9F10-2CADDA838D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ED21EC-A455-4265-A374-7DAE7B8728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964C99-9B89-4E96-8E61-202955980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082AE4-F46A-4133-ACE4-DC896070B6B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561AE-0575-47D6-B4E8-F1D5FE7FD3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22B242-60CC-4F52-B501-5EC28A29E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E8CA39-C1A0-40A4-9F4E-F2980223CC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B07FDC-1FC1-4046-8F4A-EE86B7E4CB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425155-BCB7-40B7-B61B-4860EFCE3E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55280B-896F-48D6-B0AB-1BC7C9C5C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5842E-8F97-4D7C-9FDA-E1010EE05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8356D-D313-422B-B331-D1EC95B3F7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9FE643-1154-4345-8404-E616A38116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3ECF1-BDB7-43BB-A49F-4217D52C3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BBE22C-6634-4DFD-B12F-71F82D2C3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C57E6-B554-4B8E-B9E9-771B6399A7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4F37-FE83-43C6-997B-AEE3A80015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60ED0-83F1-4E53-A8F2-E3764098A93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7.0928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310.454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706.0490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90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clanthology.org/W15-1521.pdf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K16-1022.pdf" TargetMode="External"/><Relationship Id="rId2" Type="http://schemas.openxmlformats.org/officeDocument/2006/relationships/hyperlink" Target="https://aclanthology.org/D13-1141.pdf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493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number_of_native_speake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etnamese_Wikipedia" TargetMode="External"/><Relationship Id="rId2" Type="http://schemas.openxmlformats.org/officeDocument/2006/relationships/hyperlink" Target="https://en.wikipedia.org/wiki/Wikipedia:Size_of_Wikipedi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Javanese_Wikipedi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421.pdf" TargetMode="External"/><Relationship Id="rId2" Type="http://schemas.openxmlformats.org/officeDocument/2006/relationships/hyperlink" Target="https://openreview.net/pdf?id=HJeT3yrtDr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0.emnlp-main.358.pdf" TargetMode="External"/><Relationship Id="rId4" Type="http://schemas.openxmlformats.org/officeDocument/2006/relationships/hyperlink" Target="https://aclanthology.org/2020.acl-main.536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901.07291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emnlp-main.363.pdf" TargetMode="External"/><Relationship Id="rId2" Type="http://schemas.openxmlformats.org/officeDocument/2006/relationships/hyperlink" Target="https://arxiv.org/pdf/1911.02116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363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1.11109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acl.189.pdf" TargetMode="External"/><Relationship Id="rId2" Type="http://schemas.openxmlformats.org/officeDocument/2006/relationships/hyperlink" Target="https://aclanthology.org/2021.naacl-main.280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total_number_of_speaker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1811" TargetMode="External"/><Relationship Id="rId2" Type="http://schemas.openxmlformats.org/officeDocument/2006/relationships/hyperlink" Target="https://arxiv.org/abs/2104.0872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104.07412" TargetMode="External"/><Relationship Id="rId4" Type="http://schemas.openxmlformats.org/officeDocument/2006/relationships/hyperlink" Target="https://arxiv.org/pdf/2004.0140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perstack.cloud/blog/thought-leadership/all-you-need-to-know-about-llama-3" TargetMode="External"/><Relationship Id="rId2" Type="http://schemas.openxmlformats.org/officeDocument/2006/relationships/hyperlink" Target="https://gemini.google.com/faq?hl=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3.findings-emnlp.632.pdf" TargetMode="External"/><Relationship Id="rId4" Type="http://schemas.openxmlformats.org/officeDocument/2006/relationships/hyperlink" Target="https://arxiv.org/pdf/2311.0907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idas.uni-wuerzburg.de/nlp/teaching/multilingual-natural-language-processin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3techs.com/technologies/overview/content_langua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nese_language" TargetMode="External"/><Relationship Id="rId2" Type="http://schemas.openxmlformats.org/officeDocument/2006/relationships/hyperlink" Target="https://en.wikipedia.org/wiki/Lists_of_langu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List_of_languages_by_total_number_of_speak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1401" y="1051200"/>
            <a:ext cx="6724191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NLP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5B57B-CA5C-41C1-BE4D-6A3BE51669E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Cross-Lingual Transfer?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Due to their statistical nature, SOTA NLP models perform much better in English than in languages less available online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Zhang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GPT-3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Brown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and LlaMA-2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Touvron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trained on data that is heavily skewed toward English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Supervised datasets for downstream fine-tuning mostly available in English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Cross-lingual transfer: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use knowledge a model obtained in some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 an application in a different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high resource language, e.g. English</a:t>
            </a:r>
            <a:endParaRPr lang="en-US"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low-resource language, e.g. Quechua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Essentially,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transfer learning across languages 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General 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endParaRPr lang="en-US" sz="20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Pre-train or fine-tune LM on data in English 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source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language), then fine-tune LM or do inference with it using data in Portuguese 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600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would you do that? More data -&gt; stronger "source model"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Is what the "source model" has learned transferable to other languages?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3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Cross-Lingual Transfer?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common setting: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First pre-train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LM on English and Javanese, e.g. a CLM or MLM.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fine-tune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on some specific task, e.g. sentiment analysis, using data in English (safe to assume lots of data for the task in English)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do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on same task using data in Javanese (where there is little data in this language for fine-tuning your LM for the task)</a:t>
            </a:r>
            <a:endParaRPr lang="en-US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Easier said than done, more details to handle in most cases 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Success is cross-lingual transfer suggests: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There are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aspects of the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that are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shared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Trained models learned these shared/transferable aspects of the task</a:t>
            </a: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This success could enable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democratization of SOTA NLP methods! </a:t>
            </a:r>
            <a:endParaRPr lang="en-US" sz="2000"/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Thus, cross-lingual transfer is a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fundamental goal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mNLP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How to get there? Normally, by relying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shared cross-lingual features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features that are similar across more than one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Easy way to visualize this: cross-lingual word embeddings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CLWE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46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Embedding Space Alignment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Say 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static word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with skip-gram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Mikolov et al. 2013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two different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English and Italian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embedding space may look as shown below (clustered by language)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81708-CBDD-501F-3A91-B2A9E49D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03" y="2082953"/>
            <a:ext cx="6023278" cy="399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8028B-7AE3-3A0B-E6BF-0B211A1FC7D5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832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Embedding Space Alignment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(2)</a:t>
            </a:r>
            <a:endParaRPr lang="en-US" dirty="0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want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shared features across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a bilingual embedding space clustered (often referred to as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aligned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by meaning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requires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word-to-word translations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9E3E8-4521-86F7-3442-4C7ABC39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04" y="2097361"/>
            <a:ext cx="6004307" cy="401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5A8-CDE9-4B9D-DE66-BCD9CCFACF9A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276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the bilingual skip-gram model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Luong et al. 2015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skip-gram: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center word, predict neighboring words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Bilingual skip-gram: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monolingual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objective (curved arrows), predict surrounding words in target language (straight arrows)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and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such a method requires: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Corpora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vocabularies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 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parameters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30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Dictionary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{(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)}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sentence translation pairs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where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4783B-833B-B886-94DF-6617268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51" y="2458740"/>
            <a:ext cx="6345784" cy="22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4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method require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why do we require translation?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why translations of sentences and not just words?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translated sentences,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signal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enforce shared features across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Task dependent: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skip-gram objective, which is based on predicting context words given center word, we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sentences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provide suitable context windows during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principle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distributed semantics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Such parallel sentences commonly found in machine translation datasets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do we use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align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corresponding words in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could add a term to the training objective to force model to minimize distance between corresponding vectors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endParaRPr lang="en-US" sz="1800" i="1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did the authors do? 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every example from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row of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resp. (additional word alignment needed)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43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20895" cy="5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Intrinsic evaluation: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Bilingual lexicon induction (BLI)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word similarity (XL-SIM)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BLI: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given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take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as query and rank all rows from </a:t>
            </a:r>
            <a:r>
              <a:rPr lang="en-US" sz="2000" b="1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based on similarity to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then check rank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correct answer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compute metrics based on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averaged over all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i="1" spc="-1" baseline="-25000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precision@1 (P@1): percentage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 where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1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Mean reciprocal rank (MRR): average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1/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across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3056"/>
                </a:solidFill>
                <a:latin typeface="Calibri"/>
              </a:rPr>
              <a:t>XL-SIM: </a:t>
            </a:r>
            <a:r>
              <a:rPr lang="en-US" sz="2200" spc="-1" dirty="0">
                <a:solidFill>
                  <a:srgbClr val="003056"/>
                </a:solidFill>
                <a:latin typeface="Calibri"/>
              </a:rPr>
              <a:t>given</a:t>
            </a:r>
            <a:r>
              <a:rPr lang="en-US" sz="22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compare similarities of corresponding vectors with semantic similarity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scores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given by human annotators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Subjective task, requires averaged scores across multiple annotators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Extrinsic evaluation: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use CLWE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cross-lingual tasks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Zou et al. 2013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used CLWE as features in phrase-based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machine translation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Entity linking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match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mention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one language to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entity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another language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4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Beyond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Static representations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words seldom used today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Instead, NLP relies almost exclusively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representations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Typically, these representations are provided by transformer-based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if multilingual, static representations are still limited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Nevertheless,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following concepts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still relevant 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of representation space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next section: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Cross-lingual transfer using transformer-based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30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710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BERT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could cross-lingual transfer look like with transformer-based LMs?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Any ideas?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Pires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developed multilingual BERT to explore this question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framed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 with BERT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follows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Pre-Train BERT on corpus of concatenation of text (Wikipedia) in multiple different languages (let's call it </a:t>
            </a:r>
            <a:r>
              <a:rPr lang="en-US" sz="16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some task using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Evaluate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same task using different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called this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zero-shot cross-lingual transfer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cross-lingual 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sentences</a:t>
            </a: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If successful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it would mean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 learns the task beyond its representation in some language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"Learns the task", some aspects of it at least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Example task: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using an ATM. Some aspects of it are beyond language, e.g. button placement, order of actions (first insert card, etc.)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are the most spoken languages in the world?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this is the distribution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native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speakers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10 languages cover 3 billion people (37.5%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2</a:t>
            </a:fld>
            <a:endParaRPr/>
          </a:p>
        </p:txBody>
      </p:sp>
      <p:pic>
        <p:nvPicPr>
          <p:cNvPr id="4" name="Picture 3" descr="A screenshot of a screen shot&#10;&#10;Description automatically generated">
            <a:extLst>
              <a:ext uri="{FF2B5EF4-FFF2-40B4-BE49-F238E27FC236}">
                <a16:creationId xmlns:a16="http://schemas.microsoft.com/office/drawing/2014/main" id="{3E4BF857-653A-30ED-374C-BA3E3DC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4" y="1871206"/>
            <a:ext cx="6194016" cy="344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C1546-E861-58AB-52F9-BB33BE414C31}"/>
              </a:ext>
            </a:extLst>
          </p:cNvPr>
          <p:cNvSpPr txBox="1"/>
          <p:nvPr/>
        </p:nvSpPr>
        <p:spPr>
          <a:xfrm>
            <a:off x="7673750" y="5017817"/>
            <a:ext cx="1176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9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Multilingual LMs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Training data was highly unbalanced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has important implications on performance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corpus: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concatenation of Wikipedia in 104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size of Wikipedia is different in different languages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English: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about 6.8M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Vietnamese: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about 1.3M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Javanese: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about 73000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Impact on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predictable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Performance on more common languages is better. Why?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has more data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= adjust its 100M parameters so it generalizes instead of overfitting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low-resource languages typically require more data given same number of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Hint: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the model uses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single shared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vocabulary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all languages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01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What impact does unbalanced data across languages have on tokenization?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WordPiece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(mentioned in tokenization lecture)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similar to BPE (covered in detail in tokenization lecture)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Start with vocabulary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made of characters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Merge pairs of tokens that increase data likelihood of n-gram LM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Keep merging until you reach desired vocabulary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If we add frequent tokens to vocabulary, a count-based n-gram model can better estimate their probabilities.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 effects in other forms of tokenization, e.g. BPE,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UnigramLM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vocabulary dominated by "larger" languages, as measured by training data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example from tokenization lecture: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hello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English -&gt; 1 token</a:t>
            </a:r>
            <a:endParaRPr lang="en-US" sz="1800" b="1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Corresponding word in Hindi: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namaste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-&gt; 3 tokens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matter?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9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Impacts of multilingual tokenization already discussed in tokenization lecture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message requires more 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be represented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 low-resource languages</a:t>
            </a:r>
            <a:endParaRPr lang="en-US" sz="16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Given limited input length in modern 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low-resource languages are limited to shorter input sequences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does this mean low-resource languages require more data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the same number of parameters?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 transformer needs 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to contextualize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that belong to the same word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learn that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na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ste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should attend to one another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challenging, because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more likely to appear in different languages, but with different meanings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(e.g. article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English)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vicious circle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low-resource languages train with low amounts of data, which creates problems that can be solved with more data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indeed "surprisingly" successful despite unbalanced data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the model was quite good at zero-shot cross-lingual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suggests model can do tasks beyond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surprising?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can we explain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success without alignment signal?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 translations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Several studies have focused on this question and found: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K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shared vocabulary not needed, model depth needed, languages should be of similar structure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show that neither shared vocabulary nor joint training is needed (given pre-trained model in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they froze all parameters except embedding matrix and fine-tuned on new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Conneau et al. 2020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showed that independent monolingual BERT models can be aligned post-hoc by tying parameters in top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Dufter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hypothesized that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multilingual due to limited parameters, forced to share feature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3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 of many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transformer-based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Lample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XLM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 (stands for cross-lingual LM)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Balanced data for learning tokenizer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upsampled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"small" languages,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downsampled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"large" languages)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Additional objective: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translation language modeling (TLM)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TLM: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masked language modeling (MLM) but with pairs of parallel sentences (i.e. translations), i.e. alignment signal required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objective no longer self-supervised but supervised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24</a:t>
            </a:fld>
            <a:endParaRPr/>
          </a:p>
        </p:txBody>
      </p:sp>
      <p:pic>
        <p:nvPicPr>
          <p:cNvPr id="2" name="Picture 1" descr="A diagram of a transformer&#10;&#10;Description automatically generated">
            <a:extLst>
              <a:ext uri="{FF2B5EF4-FFF2-40B4-BE49-F238E27FC236}">
                <a16:creationId xmlns:a16="http://schemas.microsoft.com/office/drawing/2014/main" id="{7E6EFDA9-B6E3-EACA-9D53-2E1037C0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" y="3805216"/>
            <a:ext cx="8195454" cy="2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6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XLM-R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Just MLM, no more TLM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vocabulary: 250K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Significantly outperformed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on cross-lingual tasks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showed cross-lingual performance largely dependent on type of "size" of language and "distance"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Size: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pre-training set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Distance: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structurally similar it is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performance drops a lot with smaller/more distant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Number of languages also impactful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cross-lingual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a trade-off between performance and number of languages for a fixed model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Curse of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more languages lead to better cross-lingual performance up to a point, after which performance generally degrades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1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Zero-Shot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Few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-Shot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works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described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 far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focused on zero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-shot transfer</a:t>
            </a:r>
            <a:endParaRPr lang="en-US" sz="2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Assumption: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zero-labeled examples in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a scientific question rather than a realistic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"can we do it in a zero-shot setting?"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practice, almost always possible to label a small number of examples in any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would mean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few-shot cross lingual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sequential few-shot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specific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"large"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"small" 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Javanese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PROs: They found massive improvements over zero-shot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CONs: first step expensive, not cross-lingual signal about task due to separate steps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Besides such quantitative studies,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qualitative research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was also done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4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Muller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the internal mechanism that allow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do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performn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cross-lingual transfer.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pre-trained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multiple languages,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fine-tuned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some source language,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performed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another target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they replaced (pre-trained) transformer layers one by one with new, randomly initialized layers, compared performance with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Method 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feature attribution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what is the impact of this feature on the model prediction?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replacing the layer with random weights and checking difference in performance, we can see how important that layer is for the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was done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three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Part-of-Speech (POS) tagging: (assign labels to parts of sentences, e.g. verb)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Dependency parsing: predicting dependency between parts of sentence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Named Entity Recognition (NER): identify entities in text, e.g. Jane Austen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Each task evaluated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two settings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monolingual, cross-lingual (2 lang.)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97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lower layers more important in cross-lingual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lower layers with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    random weights had much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   more impact cross-lingually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upper layers had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little impact in both settings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suggests lower layers act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as "multilingual encoder", and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upper layers as task-specific,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language-agnostic "predictor"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Upper layers not important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  for cross-lingual transfer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Lower layers much more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Important cross-lingually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than monolingually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AA083-22ED-9C6D-F9CA-BF3F41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7" y="1675145"/>
            <a:ext cx="4572000" cy="3850105"/>
          </a:xfrm>
          <a:prstGeom prst="rect">
            <a:avLst/>
          </a:prstGeom>
        </p:spPr>
      </p:pic>
      <p:pic>
        <p:nvPicPr>
          <p:cNvPr id="3" name="Picture 2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58D26868-0992-C092-F39F-EB858F6B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87" y="5531131"/>
            <a:ext cx="4572000" cy="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also looked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per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 contextualized representations of input sentence in one language, compare with averaged representation in another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representations more aligned toward center layers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Suggests model initially learns similar representations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be task dependent, similar results found later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Chi et al.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Gaschi et 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7B4-0CFE-F7C0-361D-02E3B20F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30398"/>
            <a:ext cx="4572000" cy="2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if we break this into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native vs non-native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speakers?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5 languages cover 4 billion people (50%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3</a:t>
            </a:fld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FAD69A-2516-B2AC-D1CA-E711716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" y="1909464"/>
            <a:ext cx="8119567" cy="3380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ED94E-BAA0-A65E-DFC2-3F6F03434191}"/>
              </a:ext>
            </a:extLst>
          </p:cNvPr>
          <p:cNvSpPr txBox="1"/>
          <p:nvPr/>
        </p:nvSpPr>
        <p:spPr>
          <a:xfrm>
            <a:off x="7465071" y="5292896"/>
            <a:ext cx="11667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47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Evaluation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democratization of NLP methods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an open challenge, e.g. Gemini does not speak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javanese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Research still ongoing in this direction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Many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for research, e.g.: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Americas NLI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natural language inference (NLI) covering 10 low-resource indigenous languages of the Americas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MaskhaNER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named-entity recognition (NER) on 10 low-resource 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african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common to evaluate LMs on benchmarks with multiple tasks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XGLUE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11 tasks, 19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X-TREME-R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10 tasks, 50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LLMs 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Have LLMs solved </a:t>
            </a:r>
            <a:r>
              <a:rPr lang="en-US" sz="2000" b="1" spc="-1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b="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Many languages still not covered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Large variance in performance across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Aren't some LLMs multilingual?</a:t>
            </a:r>
            <a:endParaRPr lang="en-US" sz="22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Yes!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Gemini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2"/>
              </a:rPr>
              <a:t>over 40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Llama-3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3"/>
              </a:rPr>
              <a:t>30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>
                <a:solidFill>
                  <a:srgbClr val="003056"/>
                </a:solidFill>
                <a:latin typeface="Calibri"/>
              </a:rPr>
              <a:t>cross-lingual signals usually not present during pre-training</a:t>
            </a:r>
            <a:endParaRPr lang="en-US" sz="2200" b="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4"/>
              </a:rPr>
              <a:t>ongoing research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to determine whether specific changes to architecture or training regimes are necessary</a:t>
            </a:r>
            <a:endParaRPr lang="en-US" sz="16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5"/>
              </a:rPr>
              <a:t>cross-lingual attention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(feed model cross-lingual training examples)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Or if simply scaling will get us to the </a:t>
            </a:r>
            <a:r>
              <a:rPr lang="en-US" sz="1800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goal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NLP: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NLP systems that can process multiple natural languages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Cross-lingual transfer: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using knowledge acquired in some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on a task described in another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accomplished in many ways depending on task, model architecture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alignment: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similar words in different languages clustered together in embedding space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typically pre-trained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LMs designed for cross-lingual transfer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via zero-shot cross lingual transfer, sequential cross-lingual fine-tuning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Modern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LLMs are already multilingual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they are 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But performance across languages varies a lot given task and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dirty="0">
                <a:solidFill>
                  <a:srgbClr val="003056"/>
                </a:solidFill>
                <a:latin typeface="Calibri"/>
              </a:rPr>
              <a:t>Open challenge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: improve multilingual performance of LLMs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Multilingual NLP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Prof. Goran Glavaš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B2625B-E8AC-4499-80D0-30520607F22A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about language distribution as used on 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world wide web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W3 Technology Surveys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alone covers 50% of the content online (top 10 languages 84%)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Massive difference in language distribution in the world vs online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4</a:t>
            </a:fld>
            <a:endParaRPr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75DA7F08-6E19-DFB6-6F8F-EBE62B9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6" y="1868791"/>
            <a:ext cx="5141129" cy="32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NLP: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roughly, automatically processing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human language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with computers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7100 human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 the world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source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Ideally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, all of these languages have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equal access to information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Google Gemini (released Dec. 2023) does not speak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Calibri"/>
              </a:rPr>
              <a:t>Javanese</a:t>
            </a:r>
            <a:endParaRPr lang="en-US" sz="20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68 million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people speak this language in Indonesia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That's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4"/>
              </a:rPr>
              <a:t>same number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of people that speak Italian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Why this limitation then?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5</a:t>
            </a:fld>
            <a:endParaRPr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3F7CA90-8D05-3996-59B3-68C6930D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" y="2263052"/>
            <a:ext cx="7986772" cy="2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4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State-of-the-art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(SOTA)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NLP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methods 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statistical methods 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other words, lots of data required to achieve SOTA performance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large language models (LLMs) typically trained on a massive corpus crawled from the web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So, performance in English much better than in less available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Translation not always a solution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if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 is independent of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input language, LLMs can solve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problems via translation 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Zhang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not if input language changes 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answer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Example in bottom: pun detection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6</a:t>
            </a:fld>
            <a:endParaRPr/>
          </a:p>
        </p:txBody>
      </p:sp>
      <p:pic>
        <p:nvPicPr>
          <p:cNvPr id="4" name="Picture 3" descr="A diagram of a translation&#10;&#10;Description automatically generated">
            <a:extLst>
              <a:ext uri="{FF2B5EF4-FFF2-40B4-BE49-F238E27FC236}">
                <a16:creationId xmlns:a16="http://schemas.microsoft.com/office/drawing/2014/main" id="{40C9B7AE-23E1-8FE4-2925-57314271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70" y="2787060"/>
            <a:ext cx="4040814" cy="3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natural language processing (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NLP systems that can process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multiple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natural languages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how many languages?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Ideally, the more the better!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But, the more languages, the more challenges 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In this lecture: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Cross-lingual transfer (fundamental goal 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mNLP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Multilingual transformers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7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221301-9728-434F-99D7-54AEC6583B52}" type="slidenum"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Advanced Methods in Text Analytics</vt:lpstr>
      <vt:lpstr>Most Spoken Languages (1)</vt:lpstr>
      <vt:lpstr>Most Spoken Languages (2)</vt:lpstr>
      <vt:lpstr>Most Spoken Languages (3)</vt:lpstr>
      <vt:lpstr>Why Multilingual NLP? (1)</vt:lpstr>
      <vt:lpstr>Why Multilingual NLP? (2)</vt:lpstr>
      <vt:lpstr>Why Multilingual NLP? (3)</vt:lpstr>
      <vt:lpstr>Outline</vt:lpstr>
      <vt:lpstr>PowerPoint Presentation</vt:lpstr>
      <vt:lpstr>What is Cross-Lingual Transfer? (1)</vt:lpstr>
      <vt:lpstr>What is Cross-Lingual Transfer? (2)</vt:lpstr>
      <vt:lpstr>Embedding Space Alignment (1)</vt:lpstr>
      <vt:lpstr>Embedding Space Alignment (2)</vt:lpstr>
      <vt:lpstr>Cross-Lingual Word Embeddings (1)</vt:lpstr>
      <vt:lpstr>Cross-Lingual Word Embeddings (2)</vt:lpstr>
      <vt:lpstr>Evaluating CLWE</vt:lpstr>
      <vt:lpstr>Beyond CLWE</vt:lpstr>
      <vt:lpstr>PowerPoint Presentation</vt:lpstr>
      <vt:lpstr>Multilingual BERT</vt:lpstr>
      <vt:lpstr>Training Multilingual LMs</vt:lpstr>
      <vt:lpstr>Tokenization in Multilingual LMs (1)</vt:lpstr>
      <vt:lpstr>Tokenization in Multilingual LMs (2)</vt:lpstr>
      <vt:lpstr>Generalizing Across Languages (1)</vt:lpstr>
      <vt:lpstr>Generalizing Across Languages (2)</vt:lpstr>
      <vt:lpstr>Generalizing Across Languages (3)</vt:lpstr>
      <vt:lpstr>Zero-Shot vs Few-Shot </vt:lpstr>
      <vt:lpstr>Cross-lingual Transfer in mBERT (1)</vt:lpstr>
      <vt:lpstr>Cross-lingual Transfer in mBERT (2)</vt:lpstr>
      <vt:lpstr>Cross-lingual Transfer in mBERT (3)</vt:lpstr>
      <vt:lpstr>Multilingual Evaluation </vt:lpstr>
      <vt:lpstr>Multilinguality in LLMs 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3493</cp:revision>
  <dcterms:created xsi:type="dcterms:W3CDTF">2018-06-20T08:14:01Z</dcterms:created>
  <dcterms:modified xsi:type="dcterms:W3CDTF">2025-05-18T11:57:20Z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29</vt:i4>
  </property>
</Properties>
</file>