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98" r:id="rId3"/>
    <p:sldId id="257" r:id="rId4"/>
    <p:sldId id="273" r:id="rId5"/>
    <p:sldId id="258" r:id="rId6"/>
    <p:sldId id="259" r:id="rId7"/>
    <p:sldId id="275" r:id="rId8"/>
    <p:sldId id="277" r:id="rId9"/>
    <p:sldId id="276" r:id="rId10"/>
    <p:sldId id="278" r:id="rId11"/>
    <p:sldId id="279" r:id="rId12"/>
    <p:sldId id="283" r:id="rId13"/>
    <p:sldId id="281" r:id="rId14"/>
    <p:sldId id="282" r:id="rId15"/>
    <p:sldId id="286" r:id="rId16"/>
    <p:sldId id="285" r:id="rId17"/>
    <p:sldId id="288" r:id="rId18"/>
    <p:sldId id="289" r:id="rId19"/>
    <p:sldId id="290" r:id="rId20"/>
    <p:sldId id="291" r:id="rId21"/>
    <p:sldId id="292" r:id="rId22"/>
    <p:sldId id="293" r:id="rId23"/>
    <p:sldId id="295" r:id="rId24"/>
    <p:sldId id="294" r:id="rId25"/>
    <p:sldId id="297" r:id="rId26"/>
    <p:sldId id="296" r:id="rId27"/>
    <p:sldId id="272" r:id="rId2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DE24CF-26F1-33C5-EA49-591A11AFCFE6}" v="17" dt="2025-05-18T11:53:31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812DD86-FA50-4844-8D7F-A2EF1CF3D83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0B885F7-CC3F-4FE6-9B97-F55B40D4D73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49440BF-0098-440E-83FF-99390D8EF3F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55F39DA-FDEA-46E6-8C91-8815C787289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19E4CCB-DEE2-4579-8DDD-1032A00CD72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9AE099A-4E0C-425C-8728-B4605D0025A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7B1BE96-2BC9-47AE-B21C-5CCDB0131DA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DD61564-1F62-4BC2-A8B6-C4147A5B96E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4672AF2-4B14-4B5C-BB17-1B9ABD2155E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3101B51-B569-41A1-B48E-90498F752B3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1AB03EB-968A-4CD1-B91D-924E8AFD2E7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32AC1E-A0FA-474F-BA50-EC1B9DD4C4C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FB26895-37DF-482C-8C6A-3A38539231E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4A138AB-D06B-4C8A-B4C3-82C5560FE49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0539A0-D1E7-4E9C-8518-6CBFC53E4F3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3AE4BAA-30B1-4175-9C7F-456910E8C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3DB11E-85EC-4BA0-8EF6-4729EFBF941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BCEF1B4-FE1B-4A0C-A36F-15885AA1589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9F7E57-3311-438C-8A32-7D7883C1C94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F29FF0F-DC4F-41FF-B4BD-B8B0FFEC6DE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99F61C-0EA4-4E96-9909-D1F2BAF7832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098624-7F38-4A5A-A40A-D4CF933F4AE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ED2161B-68DC-4B7A-BE4F-870017DF714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40DCC89-5640-4868-BBC7-16A700CC7A8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latin typeface="Times New Roman"/>
              </a:rPr>
              <a:t>Dr. Daniel Ruffinelli - FSS 2025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AA2392-9CB2-4D38-822B-01954E69E54F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Grafik 7"/>
          <p:cNvPicPr/>
          <p:nvPr/>
        </p:nvPicPr>
        <p:blipFill>
          <a:blip r:embed="rId15"/>
          <a:srcRect t="12590" b="25700"/>
          <a:stretch/>
        </p:blipFill>
        <p:spPr>
          <a:xfrm>
            <a:off x="0" y="2058840"/>
            <a:ext cx="9143640" cy="3761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Formatvorlagen des Textmasters bearbeiten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Zweite Ebene</a:t>
            </a: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Dritte Ebene</a:t>
            </a:r>
          </a:p>
          <a:p>
            <a:pPr marL="1600200" lvl="3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Vierte Ebene</a:t>
            </a:r>
          </a:p>
          <a:p>
            <a:pPr marL="2057400" lvl="4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»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Fünfte Ebene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latin typeface="Times New Roman"/>
              </a:rPr>
              <a:t>Dr. Daniel Ruffinelli - FSS 2025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C2CB21-BA05-4E8E-AF2A-89AE39855F7D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12.00752" TargetMode="External"/><Relationship Id="rId2" Type="http://schemas.openxmlformats.org/officeDocument/2006/relationships/hyperlink" Target="https://arxiv.org/pdf/2111.00396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en.wikipedia.org/wiki/Zero-order_hold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srush.github.io/annotated-s4/" TargetMode="External"/><Relationship Id="rId7" Type="http://schemas.openxmlformats.org/officeDocument/2006/relationships/hyperlink" Target="https://proceedings.neurips.cc/paper_files/paper/2019/file/952285b9b7e7a1be5aa7849f32ffff05-Paper.pdf" TargetMode="External"/><Relationship Id="rId2" Type="http://schemas.openxmlformats.org/officeDocument/2006/relationships/hyperlink" Target="https://arxiv.org/pdf/2008.07669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rxiv.org/pdf/1406.1078" TargetMode="External"/><Relationship Id="rId5" Type="http://schemas.openxmlformats.org/officeDocument/2006/relationships/hyperlink" Target="https://www.pearson.com/en-us/subject-catalog/p/digital-signal-processing-principles-algorithms-and-applications/P200000003415/9780137348657" TargetMode="External"/><Relationship Id="rId4" Type="http://schemas.openxmlformats.org/officeDocument/2006/relationships/hyperlink" Target="https://epubs.siam.org/doi/10.1137/1.9781611975949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volution_theorem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rush.github.io/annotated-s4/" TargetMode="External"/><Relationship Id="rId2" Type="http://schemas.openxmlformats.org/officeDocument/2006/relationships/hyperlink" Target="https://arxiv.org/pdf/2111.00396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303.06349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volution_theorem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6Piou4oYx8?t=418" TargetMode="External"/><Relationship Id="rId2" Type="http://schemas.openxmlformats.org/officeDocument/2006/relationships/hyperlink" Target="https://en.wikipedia.org/wiki/Prefix_sum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state-spaces/mamba/issues/196" TargetMode="External"/><Relationship Id="rId4" Type="http://schemas.openxmlformats.org/officeDocument/2006/relationships/hyperlink" Target="https://arxiv.org/pdf/2303.0634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4.09173" TargetMode="External"/><Relationship Id="rId2" Type="http://schemas.openxmlformats.org/officeDocument/2006/relationships/hyperlink" Target="https://arxiv.org/pdf/2205.14135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obusgreyling.medium.com/rag-llm-context-size-6728a2f44beb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arxiv.org/pdf/2404.07143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rxiv.org/pdf/1606.08415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2312.00752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12.00752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rxiv.org/pdf/2203.15556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2312.00752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thegradient.pub/mamba-explained/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401.06104v1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rush.github.io/annotated-s4/" TargetMode="External"/><Relationship Id="rId7" Type="http://schemas.openxmlformats.org/officeDocument/2006/relationships/hyperlink" Target="https://www.youtube.com/watch?v=N6Piou4oYx8&amp;themeRefresh=1" TargetMode="External"/><Relationship Id="rId2" Type="http://schemas.openxmlformats.org/officeDocument/2006/relationships/hyperlink" Target="https://arxiv.org/pdf/2111.00396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thegradient.pub/mamba-explained/" TargetMode="External"/><Relationship Id="rId5" Type="http://schemas.openxmlformats.org/officeDocument/2006/relationships/hyperlink" Target="https://arxiv.org/pdf/2312.00752" TargetMode="External"/><Relationship Id="rId4" Type="http://schemas.openxmlformats.org/officeDocument/2006/relationships/hyperlink" Target="https://arxiv.org/pdf/2303.0634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trol_theory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6.12070" TargetMode="External"/><Relationship Id="rId2" Type="http://schemas.openxmlformats.org/officeDocument/2006/relationships/hyperlink" Target="https://arxiv.org/pdf/2011.04006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2307.0869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11.0039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uler_method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diti-mittal.medium.com/understanding-rnn-and-lstm-f7cdf6dfc14e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3056"/>
                </a:solidFill>
                <a:latin typeface="Calibri"/>
              </a:rPr>
              <a:t>Advanced Methods in Text Analytics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69240" y="1051200"/>
            <a:ext cx="611712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de-DE" sz="3000" b="1" spc="-1" dirty="0">
                <a:solidFill>
                  <a:srgbClr val="003056"/>
                </a:solidFill>
                <a:latin typeface="Calibri"/>
                <a:cs typeface="Arial"/>
              </a:rPr>
              <a:t>State Space Models</a:t>
            </a:r>
            <a:endParaRPr lang="en-US" sz="3000"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 idx="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r>
              <a:rPr lang="de-DE" sz="120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strike="noStrike" spc="-1" dirty="0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923C96F-0186-49ED-B6A1-A58D638170E7}" type="slidenum">
              <a:t>1</a:t>
            </a:fld>
            <a:endParaRPr/>
          </a:p>
        </p:txBody>
      </p:sp>
      <p:pic>
        <p:nvPicPr>
          <p:cNvPr id="2" name="Picture 1" descr="A grey and black sign with a person in a circle&#10;&#10;AI-generated content may be incorrect.">
            <a:extLst>
              <a:ext uri="{FF2B5EF4-FFF2-40B4-BE49-F238E27FC236}">
                <a16:creationId xmlns:a16="http://schemas.microsoft.com/office/drawing/2014/main" id="{A6EB16EE-C50D-9D48-8E6B-5D8EC6E3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3" y="5976378"/>
            <a:ext cx="1342465" cy="485775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22682AD7-232E-1FE6-8B66-ED09608E2651}"/>
              </a:ext>
            </a:extLst>
          </p:cNvPr>
          <p:cNvSpPr txBox="1"/>
          <p:nvPr/>
        </p:nvSpPr>
        <p:spPr>
          <a:xfrm>
            <a:off x="3999178" y="6089113"/>
            <a:ext cx="414385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1" dirty="0">
                <a:solidFill>
                  <a:srgbClr val="003056"/>
                </a:solidFill>
                <a:latin typeface="Calibri"/>
                <a:hlinkClick r:id="rId3"/>
              </a:rPr>
              <a:t>Licensed under Creative Commons Attribution 4.0 International</a:t>
            </a:r>
            <a:endParaRPr lang="en-US" sz="1200" spc="-1" dirty="0">
              <a:solidFill>
                <a:srgbClr val="00305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6353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Discrete</a:t>
            </a: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 State Space Models (3)</a:t>
            </a:r>
            <a:endParaRPr lang="en-US"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84332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As mentioned, different SSMs use different approaches for discretization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None actually uses the Euler method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E.g.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2"/>
              </a:rPr>
              <a:t>S4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uses a bilinear method: </a:t>
            </a:r>
            <a:endParaRPr lang="en-US" sz="2000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A*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= (I - Δ/2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-1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(I + Δ/2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B*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= (I - Δ/2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-1</a:t>
            </a:r>
            <a:r>
              <a:rPr lang="en-US" sz="14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Δ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</a:t>
            </a:r>
            <a:endParaRPr lang="en-US" sz="1800" b="1" i="1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3"/>
              </a:rPr>
              <a:t>Mamba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uses a process called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4"/>
              </a:rPr>
              <a:t>zero-order hold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A*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= exp(Δ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A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B*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=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(Δ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-1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(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exp(Δ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- I)</a:t>
            </a:r>
            <a:r>
              <a:rPr lang="en-US" sz="1050" i="1" spc="-1" baseline="30000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Δ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B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Such models are thus parameterized by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θ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= [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Δ,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]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Ok, fine, so we are back to (linear) RNNs. Is that it?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Not quite, as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RNNs fell out of favor for two specific reasons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1. Difficulty modeling long range dependencies</a:t>
            </a:r>
            <a:endParaRPr lang="en-US" sz="1800" b="1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2. Slow to train due to sequential computation of hidden states</a:t>
            </a:r>
            <a:endParaRPr lang="en-US" sz="16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SSMs need to deal with these issues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to be successful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Let's have a high-level look at how SSMs addressed these "RNN challenges"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10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457A27-9F3A-2356-F85E-DE7C9F667AA7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23511197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939516" cy="54061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Modeling Long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Sequences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with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SSMs</a:t>
            </a:r>
            <a:endParaRPr lang="en-US"/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84332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 err="1">
                <a:solidFill>
                  <a:srgbClr val="003056"/>
                </a:solidFill>
                <a:latin typeface="Calibri"/>
                <a:cs typeface="Arial"/>
              </a:rPr>
              <a:t>HiPPO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 framework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introduced by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Gu et al. 2020</a:t>
            </a: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Hi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gh-order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olynomial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rojection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O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perators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Math-heavy work (described as "a bit of magic" by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3"/>
              </a:rPr>
              <a:t>some sources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  <a:endParaRPr lang="en-US" sz="2000" b="1" i="1" dirty="0">
              <a:solidFill>
                <a:srgbClr val="000000"/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Essentially, framework that proposes a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principled way of initializing matrix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cs typeface="Arial"/>
              </a:rPr>
              <a:t>A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so state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(t)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can memorize input sequence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cs typeface="Arial"/>
              </a:rPr>
              <a:t>x</a:t>
            </a:r>
            <a:endParaRPr lang="en-US" sz="2000" b="1" i="1"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Specifically, a complex matrix in the following upper triangular form:</a:t>
            </a:r>
          </a:p>
          <a:p>
            <a:pPr indent="-342900">
              <a:lnSpc>
                <a:spcPct val="100000"/>
              </a:lnSpc>
              <a:spcBef>
                <a:spcPts val="400"/>
              </a:spcBef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indent="-342900">
              <a:lnSpc>
                <a:spcPct val="100000"/>
              </a:lnSpc>
              <a:spcBef>
                <a:spcPts val="400"/>
              </a:spcBef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indent="-342900">
              <a:lnSpc>
                <a:spcPct val="100000"/>
              </a:lnSpc>
              <a:spcBef>
                <a:spcPts val="400"/>
              </a:spcBef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indent="-34290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More generally, they formalized notion of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memory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as online function approximation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 (based on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  <a:hlinkClick r:id="rId4"/>
              </a:rPr>
              <a:t>approximation theory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and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  <a:hlinkClick r:id="rId5"/>
              </a:rPr>
              <a:t>signal processing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The framework derived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6"/>
              </a:rPr>
              <a:t>GRUs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and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7"/>
              </a:rPr>
              <a:t>LMUs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from first principles </a:t>
            </a:r>
            <a:endParaRPr lang="en-US" sz="16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indent="-34290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Their results put SSMs on the map, reported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massive improvements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E.g. from 68% to 98% on sequential MNIST benchmark</a:t>
            </a:r>
          </a:p>
          <a:p>
            <a:pPr indent="-34290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Still, SSMs were expensive to train compared to Transformers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One RNN challenge down, one to go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11</a:t>
            </a:fld>
            <a:endParaRPr/>
          </a:p>
        </p:txBody>
      </p:sp>
      <p:pic>
        <p:nvPicPr>
          <p:cNvPr id="2" name="Picture 1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07011B8E-4309-319D-62C9-A1522EAD55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6335" y="3092372"/>
            <a:ext cx="6180022" cy="101224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30D7E-3B76-29F5-886B-DE1BDC1E73D8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41200177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Training SSMs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Efficiently</a:t>
            </a:r>
            <a:endParaRPr lang="de-DE" sz="3000" b="1" strike="noStrike" spc="-1" err="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84332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Important property of SSMs: 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linear time invariance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(LTI)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Well known connection with convolutions (yet no citation in papers!)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In short, because computing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2000" i="1" spc="-1" baseline="-25000">
                <a:solidFill>
                  <a:srgbClr val="003056"/>
                </a:solidFill>
                <a:latin typeface="Calibri"/>
                <a:cs typeface="Arial"/>
              </a:rPr>
              <a:t>t+1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is linear, we can unroll SSMs as follows: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0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 = B*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0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           h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1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= 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A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*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B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*x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0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 + 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B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*x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1    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2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= 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*</a:t>
            </a:r>
            <a:r>
              <a:rPr lang="en-US" sz="1800" i="1" spc="-1" baseline="30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2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*x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0</a:t>
            </a:r>
            <a:r>
              <a:rPr lang="en-US" sz="12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2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+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*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*x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1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+ 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*x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2</a:t>
            </a:r>
            <a:endParaRPr lang="en-US"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y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0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= 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CB*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x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0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        y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1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= 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CA*B*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0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+ 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CB*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1   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y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2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=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CA*</a:t>
            </a:r>
            <a:r>
              <a:rPr lang="en-US" sz="1800" i="1" spc="-1" baseline="30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2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B*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x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0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+ 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CA*B*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x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1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+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CB*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2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 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and so on, where initial state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-1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=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0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.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Thus, for input sequence 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, the entire output sequence is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y</a:t>
            </a:r>
            <a:r>
              <a:rPr lang="en-US" sz="2000" i="1" spc="-1">
                <a:solidFill>
                  <a:srgbClr val="003056"/>
                </a:solidFill>
                <a:latin typeface="Calibri"/>
                <a:cs typeface="Arial"/>
              </a:rPr>
              <a:t> =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K</a:t>
            </a:r>
            <a:r>
              <a:rPr lang="en-US" sz="2000" i="1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☉</a:t>
            </a:r>
            <a:r>
              <a:rPr lang="en-US" sz="2000" i="1" spc="-1">
                <a:solidFill>
                  <a:srgbClr val="003056"/>
                </a:solidFill>
                <a:latin typeface="Calibri"/>
                <a:cs typeface="Arial"/>
              </a:rPr>
              <a:t> 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where ☉ is the (discrete)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convolution 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operation and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K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is the following (giant) convolution filter: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K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= (</a:t>
            </a: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CB*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, </a:t>
            </a: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CA*B*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, </a:t>
            </a: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CA*</a:t>
            </a:r>
            <a:r>
              <a:rPr lang="en-US" sz="1800" b="1" spc="-1" baseline="30000">
                <a:solidFill>
                  <a:srgbClr val="003056"/>
                </a:solidFill>
                <a:latin typeface="Calibri"/>
                <a:cs typeface="Arial"/>
              </a:rPr>
              <a:t>2</a:t>
            </a: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B*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,…, </a:t>
            </a: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CA*</a:t>
            </a:r>
            <a:r>
              <a:rPr lang="en-US" sz="1800" b="1" spc="-1" baseline="30000">
                <a:solidFill>
                  <a:srgbClr val="003056"/>
                </a:solidFill>
                <a:latin typeface="Calibri"/>
                <a:cs typeface="Arial"/>
              </a:rPr>
              <a:t>|x| - 1</a:t>
            </a: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B*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I.e.,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we can compute entire forward pass as single global convolution!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Can be computed efficiently with 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Fast-Fourier Transforms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(FFTs) once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K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is known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But computing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K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is expensive (repeated matrix multiplication by 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A*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Achieving this in linear time was a main contribution of the S4 model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12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8C89D4-5FB3-5576-0AC9-E09343D51625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35714261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Structured State Space Models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84332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S4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: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tructured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tate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pace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s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equence models (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Gu et al. 2022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  <a:endParaRPr lang="en-US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Again, math-heavy paper, only high-level discussion here</a:t>
            </a: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Main contribution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:</a:t>
            </a:r>
            <a:endParaRPr lang="en-US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Computing global kernel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K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in linear time (normally quadratic)</a:t>
            </a:r>
            <a:endParaRPr lang="en-US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They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enforce structure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to parameter matrix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cs typeface="Arial"/>
              </a:rPr>
              <a:t>A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in SSMs</a:t>
            </a:r>
            <a:endParaRPr lang="en-US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A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is special form of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diagonal matrix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: diagonalizable by normal matrices</a:t>
            </a:r>
            <a:endParaRPr lang="en-US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Work far from trivial, as matrix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A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had to retain the properties of the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HiPPO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matrix that accounts for the success of SSMs at long range dependencies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An S4 layer was proposed to construct deep S4 models</a:t>
            </a:r>
            <a:endParaRPr lang="en-US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S4 block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: SSM seq2seq model + dropout + non-linearity + linear projection</a:t>
            </a:r>
            <a:endParaRPr lang="en-US" sz="1600" spc="-1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Since S4 processes single scalar,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S4 block contains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 copies of S4 model</a:t>
            </a:r>
            <a:endParaRPr lang="en-US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Then, each block processes inputs of size (batch size, input length, hidden size), same as RNNs, Transformers (but S4 is linear in input length!)</a:t>
            </a:r>
            <a:endParaRPr lang="en-US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Can be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computed as convolution 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(training)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or autoregressively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(inference) (nicely shown in code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3"/>
              </a:rPr>
              <a:t>here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  <a:endParaRPr lang="en-US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So, with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S4 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we get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efficient SSM training without performance loss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Now let's recap SSMs vs RNNs before we look at Mamba</a:t>
            </a:r>
            <a:endParaRPr lang="en-US" sz="1800" b="1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13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242038-4EB7-3A1C-80CD-5546911C752C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38207244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939516" cy="54061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SSMs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vs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RNNs</a:t>
            </a: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84332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While similar, there are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important differences between SSMs and RNNs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1. SSMs (and linear RNNs) can be efficiently parallelized (global convolution)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2. SSMs are "linear RNNs" but with special requirements for how to compute some parameters (discretization)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3. SSMs are complex valued and initialized according to the </a:t>
            </a:r>
            <a:r>
              <a:rPr lang="en-US" sz="1800" spc="-1" err="1">
                <a:solidFill>
                  <a:srgbClr val="003056"/>
                </a:solidFill>
                <a:latin typeface="Calibri"/>
                <a:cs typeface="Arial"/>
              </a:rPr>
              <a:t>HiPPO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theory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Also, note that while SSM matrices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A*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B*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are equivalent to RNN parameters, they actually share parameters themselves (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usually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Δ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and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A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In short,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these differences are important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, account for success of SSMs!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After S4's success,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recent work "resurrected RNNs"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(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Orvieto et al. 2023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  <a:endParaRPr lang="en-US" sz="22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Started with a linear RNN, "ablated" their way to reach S4's performance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Specifically, they introduced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diagonalization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special initialization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and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parameterization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as well as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normalization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to RNNs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Insightful in terms of where success of SSMs comes from</a:t>
            </a:r>
          </a:p>
          <a:p>
            <a:pPr indent="-34290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Having "covered" how both RNN challenges were addressed by SSMs,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 we can now discuss Mamba!</a:t>
            </a: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This because the model is an extension of the S4 architecture</a:t>
            </a:r>
            <a:endParaRPr lang="en-US" dirty="0"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14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91EDF6-561B-B4E2-6555-ED4EA80F82F1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6930954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1" spc="-1">
                <a:solidFill>
                  <a:srgbClr val="003056"/>
                </a:solidFill>
                <a:latin typeface="Calibri"/>
              </a:rPr>
              <a:t>The Mamba Architecture</a:t>
            </a:r>
            <a:endParaRPr lang="en-US" sz="36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6355934-2A0D-40CE-AF77-8E0B7B5FD075}" type="slidenum">
              <a:t>15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60D3A4-BBD8-20D0-D70B-7EE3EDFE54FA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264061061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Motivation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84332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Perspective proposed by authors: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"A fundamental problem of sequence models is compressing context into a small state"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For example,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self-attention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is:</a:t>
            </a:r>
            <a:endParaRPr lang="en-US" sz="2200" spc="-1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Effective: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does not compress context at all, stores it entirely (KV cache in causal LMs)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Inefficient: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 KV cache takes linear space in input sequence length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Conversely, 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RNNs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are:</a:t>
            </a:r>
            <a:endParaRPr lang="en-US" sz="2200" spc="-1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Efficient: 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compress context in hidden state 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(size usually much smaller than the long range sequences we want to model with SSMs)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Ineffective: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 especially for long sequences, as performance depends on how well they compress context (though the "RNN resurrection" paper improved considerably on this thanks to research in SSMs)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In short,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efficient vs effective trade-off 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summarized by how well a model compresses their state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Proposed </a:t>
            </a: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fundamental principle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for building sequence models: </a:t>
            </a: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selectivity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200" spc="-1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16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5FBD41-1193-A37C-0EAB-46E7F1BB1AC4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31083138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Improving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 SSMs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with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Selection</a:t>
            </a:r>
            <a:endParaRPr lang="de-DE" sz="3000" b="1" strike="noStrike" spc="-1" err="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84332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Selectivity: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context-aware ability to focus on or filter out inputs into a sequential state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Sounds awfully familiar, right?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In other words, an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attention-like mechanism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that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controls how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information propagates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or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interacts 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between elements of a sequence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Is it really an attention-like mechanism?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Yes! The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main Mamba design innovation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is allowing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more access to input sequence 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by letting the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SSM parameters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be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input-dependent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Recall attention on RNNs was basically: 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Hey, why don’t we just access the input at each inference step instead of just interacting with the hidden state?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Mamba is the SSM that asks the same question (likely inspired by the success of the Transformer).</a:t>
            </a: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Specifically, some parameters became functions of input sequence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cs typeface="Arial"/>
              </a:rPr>
              <a:t>x</a:t>
            </a:r>
            <a:endParaRPr lang="en-US" sz="2200" i="1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Matrix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B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 = 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W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B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 matrix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 C = 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W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C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 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where 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B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, 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C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are learned projections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Problem: 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this change means we lose the ability to train SSMs efficiently</a:t>
            </a:r>
          </a:p>
          <a:p>
            <a:pPr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Let's see why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17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52941E-DCAD-D272-3366-2822C311A249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42069834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Improving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 SSMs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with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Selection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?</a:t>
            </a:r>
            <a:endParaRPr lang="de-DE" sz="3000" b="1" strike="noStrike" spc="-1" err="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1"/>
            <a:ext cx="7784332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Recall efficient training of SSMs: </a:t>
            </a:r>
            <a:endParaRPr lang="en-US" dirty="0"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Given input sequence 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 entire output sequence is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y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=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K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☉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 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where ☉ is (discrete) convolution operation and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K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is the following (giant) convolution kernel: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K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= (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CB*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CA*B*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CA*</a:t>
            </a:r>
            <a:r>
              <a:rPr lang="en-US" sz="1800" spc="-1" baseline="30000" dirty="0">
                <a:solidFill>
                  <a:srgbClr val="003056"/>
                </a:solidFill>
                <a:latin typeface="Calibri"/>
                <a:cs typeface="Arial"/>
              </a:rPr>
              <a:t>2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B*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,…,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CA*</a:t>
            </a:r>
            <a:r>
              <a:rPr lang="en-US" sz="1800" b="1" spc="-1" baseline="30000" dirty="0">
                <a:solidFill>
                  <a:srgbClr val="003056"/>
                </a:solidFill>
                <a:latin typeface="Calibri"/>
                <a:cs typeface="Arial"/>
              </a:rPr>
              <a:t>|x| - 1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B*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Efficient! Compute kernel elements separately, apply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convolution theorem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Now, note the following: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depends on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t+1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because 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t+1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= 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A*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+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B*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Since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 B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 = f(x), 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B*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= f(x)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because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B*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is a function (discretized form) of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B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For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t = 1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x = [x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1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]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for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t = 2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x = [x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1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, x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2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]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for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t = n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x = [x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1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, x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2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, …,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n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]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So, 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cs typeface="Arial"/>
              </a:rPr>
              <a:t>B*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is now time dependent, i.e.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cs typeface="Arial"/>
              </a:rPr>
              <a:t>B*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t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Thus, a more accurate notation now is: 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t+1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= 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A*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+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B*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t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since 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B*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is a function of 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which changes per time step (autoregressive models)</a:t>
            </a:r>
            <a:endParaRPr lang="en-US" sz="1800" dirty="0"/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In other words,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hidden states now need to be computed in sequence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We lost one of the two improvements SSMs had over RNNs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So, another main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contribution from Mamba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: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make training efficient again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18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3028B4-8130-5931-63C2-F987C3980EAB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2020633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Hardware-Aware 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Selectivity</a:t>
            </a:r>
            <a:endParaRPr lang="de-DE" sz="3000" b="1" strike="noStrike" spc="-1" err="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1"/>
            <a:ext cx="7784332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To regain training efficiency, the authors did two things: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Font typeface="Arial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1. Switch from convolution to a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scan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operation</a:t>
            </a:r>
            <a:endParaRPr lang="en-US" sz="16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Font typeface="Arial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2. Implement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scan in a GPU-optimized way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  <a:buFont typeface="Arial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Scan: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otherwise known as a cumulative sum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Font typeface="Arial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E.g. given sequence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x = [3, 2, 6]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output is sequence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y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1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 = 3, y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2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= 5, y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3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= 11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Font typeface="Arial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Can be parallelized to be computed in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log n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(nicely shown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3"/>
              </a:rPr>
              <a:t>here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Font typeface="Arial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Already used for efficiently training linear RNNs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4"/>
              </a:rPr>
              <a:t>Orvieto et al. 2023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marL="285750">
              <a:lnSpc>
                <a:spcPct val="100000"/>
              </a:lnSpc>
              <a:spcBef>
                <a:spcPts val="400"/>
              </a:spcBef>
              <a:buFont typeface="Arial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So, in short: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what is Mamba?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Font typeface="Arial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An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S4 model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(structured SSM) with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S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electivity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Font typeface="Arial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An S4 model trained with the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S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can operation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Font typeface="Arial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Hence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authors described it as an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S6 model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  <a:buFont typeface="Arial"/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Transformers vs Mamba: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  <a:hlinkClick r:id="rId5"/>
              </a:rPr>
              <a:t>overall training costs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for sequence of length </a:t>
            </a:r>
            <a:r>
              <a:rPr lang="en-US" sz="2000" i="1" spc="-1">
                <a:solidFill>
                  <a:srgbClr val="003056"/>
                </a:solidFill>
                <a:latin typeface="Calibri"/>
                <a:cs typeface="Arial"/>
              </a:rPr>
              <a:t>n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Font typeface="Arial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Memory: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O(n)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vs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O(1)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(KV cache vs hidden state)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Font typeface="Arial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Runtime: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 O(n</a:t>
            </a:r>
            <a:r>
              <a:rPr lang="en-US" sz="1800" spc="-1" baseline="30000" dirty="0">
                <a:solidFill>
                  <a:srgbClr val="003056"/>
                </a:solidFill>
                <a:latin typeface="Calibri"/>
                <a:cs typeface="Arial"/>
              </a:rPr>
              <a:t>2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) vs O(n) (self-attention vs GPU-optimized SSM)</a:t>
            </a:r>
          </a:p>
          <a:p>
            <a:pPr marL="285750">
              <a:lnSpc>
                <a:spcPct val="100000"/>
              </a:lnSpc>
              <a:spcBef>
                <a:spcPts val="400"/>
              </a:spcBef>
              <a:buFont typeface="Arial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In other words, massive improvements!</a:t>
            </a:r>
            <a:endParaRPr lang="en-US" sz="22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Font typeface="Arial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If performance on par with LLMs, we may have a new king 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Font typeface="Arial"/>
            </a:pPr>
            <a:endParaRPr lang="en-US" sz="1800" spc="-1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19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31A958-9365-B764-76BA-3BD44BB45382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7661797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An Alternative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to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 Transformers (1)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Transformer-based models dominate NLP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Most applications tackled with learned representations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Learned representations obtained with transformers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Great, right?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Except for quadratic cost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       on input sequence length</a:t>
            </a:r>
            <a:endParaRPr lang="en-US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Severely limits size of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       context fed to models</a:t>
            </a:r>
            <a:endParaRPr lang="en-US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Many efforts to reduce 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       cost, e.g. 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     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  <a:hlinkClick r:id="rId2"/>
              </a:rPr>
              <a:t>FlashAttention (2022)</a:t>
            </a:r>
            <a:endParaRPr lang="en-US" sz="1800"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Recent efforts to get 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       infinite context, e.g. 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       </a:t>
            </a:r>
            <a:r>
              <a:rPr lang="en-US" sz="1800" spc="-1">
                <a:solidFill>
                  <a:srgbClr val="003056"/>
                </a:solidFill>
                <a:latin typeface="Calibri"/>
                <a:hlinkClick r:id="rId3"/>
              </a:rPr>
              <a:t>TransformerFam (2024)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 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       </a:t>
            </a:r>
            <a:r>
              <a:rPr lang="en-US" sz="1800" spc="-1">
                <a:solidFill>
                  <a:srgbClr val="003056"/>
                </a:solidFill>
                <a:latin typeface="Calibri"/>
                <a:hlinkClick r:id="rId4"/>
              </a:rPr>
              <a:t>Leave No Context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       </a:t>
            </a:r>
            <a:r>
              <a:rPr lang="en-US" sz="1800" spc="-1">
                <a:solidFill>
                  <a:srgbClr val="003056"/>
                </a:solidFill>
                <a:latin typeface="Calibri"/>
                <a:hlinkClick r:id="rId4"/>
              </a:rPr>
              <a:t>Behind (2024)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</a:t>
            </a:fld>
            <a:endParaRPr/>
          </a:p>
        </p:txBody>
      </p:sp>
      <p:pic>
        <p:nvPicPr>
          <p:cNvPr id="2" name="Picture 1" descr="A graph of a number of people&#10;&#10;Description automatically generated">
            <a:extLst>
              <a:ext uri="{FF2B5EF4-FFF2-40B4-BE49-F238E27FC236}">
                <a16:creationId xmlns:a16="http://schemas.microsoft.com/office/drawing/2014/main" id="{2BD25A4C-9659-AEB3-6341-D37CEB6AD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2250" y="2517431"/>
            <a:ext cx="4754532" cy="35093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480B9E-9331-0187-7492-CE27DCD09135}"/>
              </a:ext>
            </a:extLst>
          </p:cNvPr>
          <p:cNvSpPr txBox="1"/>
          <p:nvPr/>
        </p:nvSpPr>
        <p:spPr>
          <a:xfrm>
            <a:off x="7028738" y="6023277"/>
            <a:ext cx="143230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hlinkClick r:id="rId6"/>
              </a:rPr>
              <a:t>Image source</a:t>
            </a:r>
            <a:endParaRPr lang="en-US" sz="1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314CD-06E7-2935-7DFF-C19FA7C729C3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The Mamba Block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1"/>
            <a:ext cx="7784332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As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with the Transformer, we have a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Mamba block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Inter-token communication: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Transformer: self-attention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Mamba: SSM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Intra-token computation: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Transformer: MLP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Mamba: MLP</a:t>
            </a:r>
          </a:p>
          <a:p>
            <a:pPr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Efficiency: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Transformer: linear attention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Mamba: linear RNN</a:t>
            </a:r>
          </a:p>
          <a:p>
            <a:pPr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Expressivity: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Transformer: non-linearity between MLP projections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Mamba: non-linearity between MLP projections</a:t>
            </a:r>
          </a:p>
          <a:p>
            <a:pPr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In practice: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Up-projection by a factor of 2 (compared to usual 4 in LLMs)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Silu/Swish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activations, optional layer normalization before/after block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20</a:t>
            </a:fld>
            <a:endParaRPr/>
          </a:p>
        </p:txBody>
      </p:sp>
      <p:pic>
        <p:nvPicPr>
          <p:cNvPr id="2" name="Picture 1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1D2F3E5A-57FB-3690-B343-489AF1E2D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668" y="1411498"/>
            <a:ext cx="4572000" cy="3484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6B7725-0A04-7EA3-E960-D905D1AF24CC}"/>
              </a:ext>
            </a:extLst>
          </p:cNvPr>
          <p:cNvSpPr txBox="1"/>
          <p:nvPr/>
        </p:nvSpPr>
        <p:spPr>
          <a:xfrm>
            <a:off x="7512497" y="4856563"/>
            <a:ext cx="145127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hlinkClick r:id="rId4"/>
              </a:rPr>
              <a:t>Gu et al. 2023</a:t>
            </a:r>
            <a:endParaRPr lang="en-US" sz="1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003F7-B4D1-44FD-C9BD-E1DCC6595F73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2766445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Mamba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vs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LLMs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1"/>
            <a:ext cx="7784332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Some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results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on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downstream tasks 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(with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5x faster inference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compared to transformer-based LLMs)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Some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concerns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from the community:</a:t>
            </a:r>
            <a:endParaRPr lang="en-US" dirty="0"/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Are baselines strong enough? E.g. no latest OpenAI models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More importantly,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why no comparison with larger LLMs?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21</a:t>
            </a:fld>
            <a:endParaRPr/>
          </a:p>
        </p:txBody>
      </p:sp>
      <p:pic>
        <p:nvPicPr>
          <p:cNvPr id="2" name="Picture 1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6E4217C6-4478-9E95-627C-3A748BA5E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735" y="1766204"/>
            <a:ext cx="7040531" cy="35936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FA3FDC-B20D-D748-9E9D-57399310FB65}"/>
              </a:ext>
            </a:extLst>
          </p:cNvPr>
          <p:cNvSpPr txBox="1"/>
          <p:nvPr/>
        </p:nvSpPr>
        <p:spPr>
          <a:xfrm>
            <a:off x="7008360" y="5368707"/>
            <a:ext cx="145127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hlinkClick r:id="rId3"/>
              </a:rPr>
              <a:t>Gu et al. 2023</a:t>
            </a:r>
            <a:endParaRPr lang="en-US" sz="1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0E65-1181-983D-3374-9FC01332B74E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193531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Scaling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Laws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1"/>
            <a:ext cx="7784332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Authors also provided scaling laws on all tested tasks (here only LM)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They followed the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Chinchilla protocol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Roughly, statistical model that measures loss as function of model size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endParaRPr lang="en-US" sz="22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"First attention-free model to match performance of very strong Transformer recipe (Transformer++)"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(with cheaper memory/compute!)</a:t>
            </a:r>
          </a:p>
          <a:p>
            <a:pPr marL="742950"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Transformer++ recipe: Rotary,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SwiGLU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MLP,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RMSProp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no linear bias, higher learning rate (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PaLM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LLaMA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 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22</a:t>
            </a:fld>
            <a:endParaRPr/>
          </a:p>
        </p:txBody>
      </p:sp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DDE1D37-C022-A8A9-52D8-6EB5F1231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023" y="2187994"/>
            <a:ext cx="5936646" cy="2725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935D0D-3CD6-2803-36D0-DB51BBD498BD}"/>
              </a:ext>
            </a:extLst>
          </p:cNvPr>
          <p:cNvSpPr txBox="1"/>
          <p:nvPr/>
        </p:nvSpPr>
        <p:spPr>
          <a:xfrm>
            <a:off x="6478147" y="4908030"/>
            <a:ext cx="145127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hlinkClick r:id="rId4"/>
              </a:rPr>
              <a:t>Gu et al. 2023</a:t>
            </a:r>
            <a:endParaRPr lang="en-US" sz="12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B456C6-CABC-6CFD-7B7E-683A8EAFFD35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13977552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A Different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Paradigm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1"/>
            <a:ext cx="7784332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Nice discussion on a potential paradigm shift by 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2"/>
              </a:rPr>
              <a:t>Kola Ayonrinde</a:t>
            </a: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Specifically about using pre-trained causal language models (CLMs)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Sources of information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in transformer-based CLMs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at inference time?</a:t>
            </a:r>
            <a:endParaRPr lang="en-US" sz="2200" b="1" spc="-1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Training data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i.e. pre-trained weights (long-term memory, but compressed)</a:t>
            </a:r>
            <a:endParaRPr lang="en-US" sz="1600" spc="-1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In-context data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i.e. prompt (short-term memory, must be read every time)</a:t>
            </a:r>
            <a:endParaRPr lang="en-US" sz="1600" spc="-1">
              <a:solidFill>
                <a:srgbClr val="003056"/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Do we have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selectivity when using such CLMs?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Yes, via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prompting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(what to leave in or out),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RAG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etc.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This because entire prompt is accessed (attention) to predict next tokens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What about when using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SSM-based CLMs like Mamba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?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Training data is there in the same way, i.e. compressed long-term memory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Selectivity is a core design of the system as it reads any input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But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in-context data is also long-term now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! Why?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Because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we can store the last hidden state, plug it in later as needed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!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Transformers not designed to have a state or representation plugged in</a:t>
            </a:r>
            <a:endParaRPr lang="en-US" sz="16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They must instead "read" the entire input to produce contextualized vectors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23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CDD425-5277-86AF-805E-4C3848A31958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225032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A Different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Paradigm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1"/>
            <a:ext cx="7784332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This is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essentially a new form of prompting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Swapping hidden states as needed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A modularity akin to swapping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LoRA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modules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Remember: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SSMs are very good at long range dependencies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We could potentially read entire set of textbooks, store hidden state </a:t>
            </a:r>
            <a:r>
              <a:rPr lang="en-US" sz="1800" b="1" i="1" spc="-1" err="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cs typeface="Arial"/>
              </a:rPr>
              <a:t>n</a:t>
            </a:r>
            <a:endParaRPr lang="en-US" sz="1800" i="1" spc="-1" baseline="-2500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Then, at inference time, use </a:t>
            </a:r>
            <a:r>
              <a:rPr lang="en-US" sz="1800" b="1" i="1" spc="-1" dirty="0" err="1">
                <a:solidFill>
                  <a:srgbClr val="003056"/>
                </a:solidFill>
                <a:ea typeface="+mn-lt"/>
                <a:cs typeface="+mn-lt"/>
              </a:rPr>
              <a:t>h</a:t>
            </a:r>
            <a:r>
              <a:rPr lang="en-US" sz="1800" i="1" spc="-1" baseline="-25000" dirty="0" err="1">
                <a:solidFill>
                  <a:srgbClr val="003056"/>
                </a:solidFill>
                <a:ea typeface="+mn-lt"/>
                <a:cs typeface="+mn-lt"/>
              </a:rPr>
              <a:t>n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 as initial state of our prompt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Question: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can transformers' contextual embeddings also act as states?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There is already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some work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on this, so maybe...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And with that, our discussion on SMMs comes to an end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So, let's summarize!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24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325E95-514F-385B-2017-5E87BBC714F2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5825025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Summary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1"/>
            <a:ext cx="7784332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State Space Models (SSMs):</a:t>
            </a:r>
            <a:endParaRPr lang="en-US" b="1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Sequence models similar to linear RNNs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but with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key differences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Differences make them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very good at long range dependencies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This ability comes from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principled design choices 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(</a:t>
            </a:r>
            <a:r>
              <a:rPr lang="en-US" sz="1800" spc="-1" err="1">
                <a:solidFill>
                  <a:srgbClr val="003056"/>
                </a:solidFill>
                <a:latin typeface="Calibri"/>
                <a:cs typeface="Arial"/>
              </a:rPr>
              <a:t>HiPPO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framework)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Mamba Architecture: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SSM with attention-like mechanism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for selectively using input sequence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Performs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competitively with LLMs twice its size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Scaling laws show promise for scaling up the model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SSMs vs Transformers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SSMs much more efficient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memory: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O(1)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vs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O(n)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 compute: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O(n)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vs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O(n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cs typeface="Arial"/>
              </a:rPr>
              <a:t>2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But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no results on Mamba vs largest LLMs yet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e.g. 70B or larger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25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6A992B-3E7E-8BAE-B63E-BE820249FFD2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26183573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References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522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  <a:hlinkClick r:id="rId2"/>
              </a:rPr>
              <a:t>Efficiently Modeling Long Sequences with Structured State Spaces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by Gu et al, 2022</a:t>
            </a: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  <a:hlinkClick r:id="rId3"/>
              </a:rPr>
              <a:t>The Annotated S4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 by Sasha Rush and Sidd </a:t>
            </a:r>
            <a:r>
              <a:rPr lang="en-US" sz="2000" spc="-1" err="1">
                <a:solidFill>
                  <a:srgbClr val="003056"/>
                </a:solidFill>
                <a:latin typeface="Calibri"/>
                <a:cs typeface="Arial"/>
              </a:rPr>
              <a:t>Karamcheti</a:t>
            </a: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  <a:hlinkClick r:id="rId4"/>
              </a:rPr>
              <a:t>Resurrecting Recurrent Neural Networks for Long Sequences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by Orvieto et al. 2023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  <a:hlinkClick r:id="rId5"/>
              </a:rPr>
              <a:t>Mamba: Linear-Time Sequence Modeling with Selective State Spaces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by Gu and Dao, 2023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  <a:hlinkClick r:id="rId6"/>
              </a:rPr>
              <a:t>Mamba Explained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by Kola </a:t>
            </a:r>
            <a:r>
              <a:rPr lang="en-US" sz="2000" spc="-1" err="1">
                <a:solidFill>
                  <a:srgbClr val="003056"/>
                </a:solidFill>
                <a:latin typeface="Calibri"/>
                <a:cs typeface="Arial"/>
              </a:rPr>
              <a:t>Ayonrinde</a:t>
            </a:r>
            <a:endParaRPr lang="en-US" err="1"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  <a:hlinkClick r:id="rId7"/>
              </a:rPr>
              <a:t>Mamba from Scratch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by Algorithmic Simplicity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References linked in corresponding slides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D009D0-8826-4C03-AAF0-59E703511C5A}" type="slidenum">
              <a:t>26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B323C6-0E40-0D51-A1B4-04766FE0DABB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5" dur="500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An Alternative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to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 Transformers (2)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Enter: state-space models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Approach from </a:t>
            </a:r>
            <a:r>
              <a:rPr lang="en-US" sz="1800" spc="-1">
                <a:solidFill>
                  <a:srgbClr val="003056"/>
                </a:solidFill>
                <a:latin typeface="Calibri"/>
                <a:hlinkClick r:id="rId2"/>
              </a:rPr>
              <a:t>control theory</a:t>
            </a:r>
            <a:endParaRPr lang="en-US" sz="180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They are sequence models that do not use self-attention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Great at modeling very long-range sequences (e.g. 1M tokens)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Today: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State space models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including S4 model (precursor to Mamba), introduced structure to state space models for efficiency, reached SOTA in long range dependency tasks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Relation to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RNNs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(you already know more about this than you think)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The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Mamba architecture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recent state space model, showed competitive performance in causal language modeling when compared with LLMs twice its size (using less memory and compute)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Warning: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Much of this comes from a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research area 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that most NLP researchers (myself included) are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likely unfamiliar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with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Some things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will be discussed in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detail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others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will be kept at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high-level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As in the literature, many things illustrated with equations, not images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3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FD0CD8-B601-1D43-B118-A0FC530934D1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1049995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Outline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State Space Models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The Mamba Architecture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92E7988-7229-4F1A-B3B1-DD653AA384E8}" type="slidenum">
              <a:t>4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A86F07-08AD-2ECB-5699-D360E6E9AFC6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1" spc="-1">
                <a:solidFill>
                  <a:srgbClr val="003056"/>
                </a:solidFill>
                <a:latin typeface="Calibri"/>
              </a:rPr>
              <a:t>State Space Models</a:t>
            </a:r>
            <a:endParaRPr lang="en-US" sz="36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6355934-2A0D-40CE-AF77-8E0B7B5FD075}" type="slidenum">
              <a:t>5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1393DD-CA83-ED4D-1653-901FEEBD640C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869980" cy="54061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Continuous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State Space Models (1)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Long range dependencies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: big challenge in sequence modelling</a:t>
            </a:r>
            <a:endParaRPr lang="en-US"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Materialized by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Long Range Arena 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Benchmark (</a:t>
            </a:r>
            <a:r>
              <a:rPr lang="en-US" sz="1800" spc="-1">
                <a:solidFill>
                  <a:srgbClr val="003056"/>
                </a:solidFill>
                <a:latin typeface="Calibri"/>
                <a:hlinkClick r:id="rId2"/>
              </a:rPr>
              <a:t>Tay et al. 2021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Wide range of tasks requiring processing between 1K and 16K tokens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Most families of sequence models have variants to tackle this challenge</a:t>
            </a:r>
            <a:endParaRPr lang="en-US" sz="200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err="1">
                <a:solidFill>
                  <a:srgbClr val="003056"/>
                </a:solidFill>
                <a:latin typeface="Calibri"/>
              </a:rPr>
              <a:t>E.g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 Lipschitz RNNs (</a:t>
            </a:r>
            <a:r>
              <a:rPr lang="en-US" sz="1800" spc="-1">
                <a:solidFill>
                  <a:srgbClr val="003056"/>
                </a:solidFill>
                <a:latin typeface="Calibri"/>
                <a:hlinkClick r:id="rId3"/>
              </a:rPr>
              <a:t>Erichson et al. 2021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), FlashAttention-2 (</a:t>
            </a:r>
            <a:r>
              <a:rPr lang="en-US" sz="1800" spc="-1">
                <a:solidFill>
                  <a:srgbClr val="003056"/>
                </a:solidFill>
                <a:latin typeface="Calibri"/>
                <a:hlinkClick r:id="rId4"/>
              </a:rPr>
              <a:t>Dao et al. 2023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)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Family of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models that excel at this: 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state space models (SSMs)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continuous-time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latent state model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does the following: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1. Maps 1-dimensional signal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x(t)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to n-dimensional latent state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h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(t)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</a:t>
            </a:r>
            <a:endParaRPr lang="en-US" sz="180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2. Projects latent state (plus input signal) to 1-dimensional output signal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y(t)</a:t>
            </a:r>
            <a:endParaRPr lang="en-US" sz="1800" i="1"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Concretely: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1. d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h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(t)/dt = 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Ah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(t) +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x(t)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2.     y(t)     = 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Ch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(t) +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x(t)</a:t>
            </a:r>
            <a:endParaRPr lang="en-US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Here,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A,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are learned parameters and 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is time (usually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= 0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for simplicity because term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x(t)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is seen as  "skip connection" between input and output, easy to compute) </a:t>
            </a:r>
            <a:endParaRPr lang="en-US" sz="200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800" spc="-1">
              <a:solidFill>
                <a:srgbClr val="003056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6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D0B891-C992-AF21-D386-3740205AA0E2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52115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974284" cy="54061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Continuous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State Space Models (2)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 panose="020B0604020202020204" pitchFamily="34" charset="0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Let's note a few things about SSMs: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Font typeface="Arial,Sans-Serif" panose="020B0604020202020204" pitchFamily="34" charset="0"/>
            </a:pP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d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(t)/dt = 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Ah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(t) +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B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x(t)</a:t>
            </a:r>
            <a:endParaRPr lang="en-US" sz="1800" spc="-1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Font typeface="Arial,Sans-Serif" panose="020B0604020202020204" pitchFamily="34" charset="0"/>
            </a:pP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    y(t)     = 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Ch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(t) +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D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x(t)</a:t>
            </a:r>
            <a:endParaRPr lang="en-US" sz="1800" spc="-1">
              <a:solidFill>
                <a:srgbClr val="003056"/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Font typeface="Arial,Sans-Serif" panose="020B0604020202020204" pitchFamily="34" charset="0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The 1st equation is differential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Font typeface="Arial,Sans-Serif" panose="020B0604020202020204" pitchFamily="34" charset="0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Describes how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changes over time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Arial,Sans-Serif" panose="020B0604020202020204" pitchFamily="34" charset="0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The 2nd equation is 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signal-to-signal model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Arial,Sans-Serif" panose="020B0604020202020204" pitchFamily="34" charset="0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Both 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h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(t)/</a:t>
            </a:r>
            <a:r>
              <a:rPr lang="en-US" sz="2000" i="1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dy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and 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y(t)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fully described by</a:t>
            </a:r>
            <a:endParaRPr lang="en-US" sz="2000" i="1" spc="-1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   current input signal and hidden state</a:t>
            </a:r>
            <a:endParaRPr lang="en-US" sz="2000" i="1" spc="-1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Font typeface="Arial,Sans-Serif" panose="020B0604020202020204" pitchFamily="34" charset="0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I.e. a 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Markov decision process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Font typeface="Arial,Sans-Serif" panose="020B0604020202020204" pitchFamily="34" charset="0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Ideally, state encodes all past history, 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   enables us to determine future output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y(t)</a:t>
            </a:r>
            <a:endParaRPr lang="en-US" i="1"/>
          </a:p>
          <a:p>
            <a:pPr>
              <a:lnSpc>
                <a:spcPct val="100000"/>
              </a:lnSpc>
              <a:spcBef>
                <a:spcPts val="400"/>
              </a:spcBef>
              <a:buFont typeface="Arial,Sans-Serif" panose="020B0604020202020204" pitchFamily="34" charset="0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Great, but this is NLP!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What are we supposed to do we these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continuous 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SSMs?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Font typeface="Arial,Sans-Serif" panose="020B0604020202020204" pitchFamily="34" charset="0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We are all about processing discrete sequences here, right?</a:t>
            </a:r>
          </a:p>
          <a:p>
            <a:pPr>
              <a:lnSpc>
                <a:spcPct val="100000"/>
              </a:lnSpc>
              <a:spcBef>
                <a:spcPts val="400"/>
              </a:spcBef>
              <a:buFont typeface="Arial,Sans-Serif" panose="020B0604020202020204" pitchFamily="34" charset="0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Yes, so 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let's discretize SSMs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7</a:t>
            </a:fld>
            <a:endParaRPr/>
          </a:p>
        </p:txBody>
      </p:sp>
      <p:pic>
        <p:nvPicPr>
          <p:cNvPr id="2" name="Picture 1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15C9F8A1-35D2-7CEB-7B7B-308BAE457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786" y="1261809"/>
            <a:ext cx="2857500" cy="3743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B1ABB4-0DCE-D031-BA22-0AA078D72FFE}"/>
              </a:ext>
            </a:extLst>
          </p:cNvPr>
          <p:cNvSpPr txBox="1"/>
          <p:nvPr/>
        </p:nvSpPr>
        <p:spPr>
          <a:xfrm>
            <a:off x="7408157" y="5008332"/>
            <a:ext cx="109083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/>
                <a:hlinkClick r:id="rId3"/>
              </a:rPr>
              <a:t>Gu et al. 2022</a:t>
            </a:r>
            <a:endParaRPr lang="en-US" sz="120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97105-B169-6019-67D2-9D81EA2CA4C8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3915251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Discrete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State Space Models (1)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84332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There are several ways to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discretize a continuous signal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Think of it as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sampling a continuous signal at fixed time intervals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Different SSMs use different approaches, each with different properties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Simple way to get an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intuition for discretization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: 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2"/>
              </a:rPr>
              <a:t>the Euler method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Let's start with our continuous model: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h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(t)/dt = 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Ah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(t) +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x(t)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 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     (1)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   y(t)     = 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Ch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(t) +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x(t)</a:t>
            </a: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 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       (2)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1st, we clean up notation a bit: </a:t>
            </a:r>
            <a:r>
              <a:rPr lang="en-US" sz="2000" i="1" spc="-1" dirty="0" err="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20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 = x(t)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, </a:t>
            </a:r>
            <a:r>
              <a:rPr lang="en-US" sz="2000" b="1" i="1" spc="-1" dirty="0" err="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20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 =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(t)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and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t+1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 =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(t + Δ)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2nd, by definition of a derivative: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h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(t)/</a:t>
            </a:r>
            <a:r>
              <a:rPr lang="en-US" sz="2000" i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dy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= (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h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(t + Δ) - 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h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(t)) / Δ   (3)</a:t>
            </a:r>
            <a:endParaRPr lang="en-US" sz="2000" i="1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Then, by plugging (3) in (1), we have: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t+1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 - 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= Δ(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A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+ 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B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t+1</a:t>
            </a:r>
            <a:r>
              <a:rPr lang="en-US" sz="12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=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cs typeface="Arial"/>
              </a:rPr>
              <a:t>Δ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A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+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Δ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B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+ 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endParaRPr lang="en-US" sz="1800" spc="-1" baseline="-25000" dirty="0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t+1</a:t>
            </a:r>
            <a:r>
              <a:rPr lang="en-US" sz="800" i="1" spc="-1" dirty="0">
                <a:solidFill>
                  <a:srgbClr val="003056"/>
                </a:solidFill>
                <a:latin typeface="Calibri"/>
                <a:cs typeface="Arial"/>
              </a:rPr>
              <a:t>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= 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h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Δ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A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+ I) +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cs typeface="Arial"/>
              </a:rPr>
              <a:t>Δ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B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endParaRPr lang="en-US" sz="1800" i="1" spc="-1" baseline="-25000" dirty="0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t+1</a:t>
            </a:r>
            <a:r>
              <a:rPr lang="en-US" sz="800" i="1" spc="-1" dirty="0">
                <a:solidFill>
                  <a:srgbClr val="003056"/>
                </a:solidFill>
                <a:latin typeface="Calibri"/>
                <a:cs typeface="Arial"/>
              </a:rPr>
              <a:t>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=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(I + Δ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+ (Δ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B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endParaRPr lang="en-US" sz="1800" spc="-1" baseline="-25000" dirty="0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endParaRPr lang="en-US" sz="1800" i="1" spc="-1" baseline="-25000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endParaRPr lang="en-US" sz="1800" i="1" spc="-1" baseline="-25000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endParaRPr lang="en-US" sz="1800" i="1" spc="-1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endParaRPr lang="en-US" sz="1600" spc="-1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8</a:t>
            </a:fld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817C34-1E21-2B23-0AF2-3B962B93C889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7389050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Discrete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State Space Models (2)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If we now set 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A*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= (I + Δ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),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B*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= Δ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and set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= 0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we have: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t+1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= 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A*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+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B*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     (1)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 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cs typeface="Arial"/>
              </a:rPr>
              <a:t>y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  = 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Ch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pc="-1" dirty="0">
                <a:solidFill>
                  <a:srgbClr val="000000"/>
                </a:solidFill>
                <a:latin typeface="Calibri"/>
                <a:cs typeface="Arial"/>
              </a:rPr>
              <a:t> 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    (2)</a:t>
            </a:r>
            <a:endParaRPr lang="en-US" dirty="0"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Does that look familiar?</a:t>
            </a:r>
            <a:endParaRPr lang="en-US" sz="2000" i="1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 hope we haven't forgotten! It looks like an RNN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endParaRPr lang="en-US" sz="1800" spc="-1">
              <a:solidFill>
                <a:srgbClr val="003056"/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</a:pPr>
            <a:endParaRPr lang="en-US" sz="1800" spc="-1">
              <a:solidFill>
                <a:srgbClr val="003056"/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200" spc="-1">
              <a:solidFill>
                <a:srgbClr val="003056"/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200" spc="-1">
              <a:solidFill>
                <a:srgbClr val="003056"/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200" spc="-1">
              <a:solidFill>
                <a:srgbClr val="003056"/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200" spc="-1">
              <a:solidFill>
                <a:srgbClr val="003056"/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Discrete SSMs are essentially linear RNNs (i.e. seq2seq models)</a:t>
            </a:r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I.e. RNN with activation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f = I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when computing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i.e. 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t+1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= f(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A*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cs typeface="Arial"/>
              </a:rPr>
              <a:t>h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 +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cs typeface="Arial"/>
              </a:rPr>
              <a:t>B*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cs typeface="Arial"/>
              </a:rPr>
              <a:t>x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  <a:endParaRPr lang="en-US" sz="1800" i="1" dirty="0"/>
          </a:p>
          <a:p>
            <a:pPr lvl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Computing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A*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B*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(discretization) can be seen as first step in compute graph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800" spc="-1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9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ACCD4-3597-4343-45AD-4CD37027C183}"/>
              </a:ext>
            </a:extLst>
          </p:cNvPr>
          <p:cNvSpPr txBox="1"/>
          <p:nvPr/>
        </p:nvSpPr>
        <p:spPr>
          <a:xfrm>
            <a:off x="5638304" y="4736643"/>
            <a:ext cx="131224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hlinkClick r:id="rId2"/>
              </a:rPr>
              <a:t>Image source</a:t>
            </a:r>
            <a:endParaRPr lang="en-US" sz="1400"/>
          </a:p>
        </p:txBody>
      </p:sp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B55A8F19-DF0A-3C10-C041-A38DE9085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480" y="2929160"/>
            <a:ext cx="5615041" cy="188626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B6E5FA-888B-F2BA-3E7E-3CFAAB4FA49E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</a:p>
        </p:txBody>
      </p:sp>
    </p:spTree>
    <p:extLst>
      <p:ext uri="{BB962C8B-B14F-4D97-AF65-F5344CB8AC3E}">
        <p14:creationId xmlns:p14="http://schemas.microsoft.com/office/powerpoint/2010/main" val="7248062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Office Theme</vt:lpstr>
      <vt:lpstr>Advanced Methods in Text Analytics</vt:lpstr>
      <vt:lpstr>An Alternative to Transformers (1)</vt:lpstr>
      <vt:lpstr>An Alternative to Transformers (2)</vt:lpstr>
      <vt:lpstr>Outline</vt:lpstr>
      <vt:lpstr>PowerPoint Presentation</vt:lpstr>
      <vt:lpstr>Continuous State Space Models (1)</vt:lpstr>
      <vt:lpstr>Continuous State Space Models (2)</vt:lpstr>
      <vt:lpstr>Discrete State Space Models (1)</vt:lpstr>
      <vt:lpstr>Discrete State Space Models (2)</vt:lpstr>
      <vt:lpstr>Discrete State Space Models (3)</vt:lpstr>
      <vt:lpstr>Modeling Long Sequences with SSMs</vt:lpstr>
      <vt:lpstr>Training SSMs Efficiently</vt:lpstr>
      <vt:lpstr>Structured State Space Models</vt:lpstr>
      <vt:lpstr>SSMs vs RNNs</vt:lpstr>
      <vt:lpstr>PowerPoint Presentation</vt:lpstr>
      <vt:lpstr>Motivation</vt:lpstr>
      <vt:lpstr>Improving SSMs with Selection</vt:lpstr>
      <vt:lpstr>Improving SSMs with Selection?</vt:lpstr>
      <vt:lpstr>Hardware-Aware Selectivity</vt:lpstr>
      <vt:lpstr>The Mamba Block</vt:lpstr>
      <vt:lpstr>Mamba vs LLMs</vt:lpstr>
      <vt:lpstr>Scaling Laws</vt:lpstr>
      <vt:lpstr>A Different Paradigm (1)</vt:lpstr>
      <vt:lpstr>A Different Paradigm (2)</vt:lpstr>
      <vt:lpstr>Summary</vt:lpstr>
      <vt:lpstr>References</vt:lpstr>
    </vt:vector>
  </TitlesOfParts>
  <Company>Uni-Mannheim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Koschorreck, Maartje</dc:creator>
  <dc:description/>
  <cp:revision>835</cp:revision>
  <dcterms:created xsi:type="dcterms:W3CDTF">2018-06-20T08:14:01Z</dcterms:created>
  <dcterms:modified xsi:type="dcterms:W3CDTF">2025-05-18T11:57:28Z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17</vt:i4>
  </property>
</Properties>
</file>