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8" r:id="rId1"/>
    <p:sldMasterId id="2147483996" r:id="rId2"/>
  </p:sldMasterIdLst>
  <p:notesMasterIdLst>
    <p:notesMasterId r:id="rId20"/>
  </p:notesMasterIdLst>
  <p:handoutMasterIdLst>
    <p:handoutMasterId r:id="rId21"/>
  </p:handoutMasterIdLst>
  <p:sldIdLst>
    <p:sldId id="318" r:id="rId3"/>
    <p:sldId id="630" r:id="rId4"/>
    <p:sldId id="295" r:id="rId5"/>
    <p:sldId id="258" r:id="rId6"/>
    <p:sldId id="259" r:id="rId7"/>
    <p:sldId id="260" r:id="rId8"/>
    <p:sldId id="261" r:id="rId9"/>
    <p:sldId id="272" r:id="rId10"/>
    <p:sldId id="1766" r:id="rId11"/>
    <p:sldId id="1994" r:id="rId12"/>
    <p:sldId id="1995" r:id="rId13"/>
    <p:sldId id="1767" r:id="rId14"/>
    <p:sldId id="1768" r:id="rId15"/>
    <p:sldId id="1769" r:id="rId16"/>
    <p:sldId id="1770" r:id="rId17"/>
    <p:sldId id="1992" r:id="rId18"/>
    <p:sldId id="1996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Tokash" initials="AT" lastIdx="1" clrIdx="0">
    <p:extLst>
      <p:ext uri="{19B8F6BF-5375-455C-9EA6-DF929625EA0E}">
        <p15:presenceInfo xmlns:p15="http://schemas.microsoft.com/office/powerpoint/2012/main" userId="7f58ffccd99479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2DF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7" autoAdjust="0"/>
    <p:restoredTop sz="87229" autoAdjust="0"/>
  </p:normalViewPr>
  <p:slideViewPr>
    <p:cSldViewPr>
      <p:cViewPr varScale="1">
        <p:scale>
          <a:sx n="40" d="100"/>
          <a:sy n="40" d="100"/>
        </p:scale>
        <p:origin x="71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8564"/>
    </p:cViewPr>
  </p:sorterViewPr>
  <p:notesViewPr>
    <p:cSldViewPr>
      <p:cViewPr varScale="1">
        <p:scale>
          <a:sx n="66" d="100"/>
          <a:sy n="66" d="100"/>
        </p:scale>
        <p:origin x="-2808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7993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81E3A1A9-FC09-4FB2-B526-6CBF578105D3}" type="datetime1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1226"/>
            <a:ext cx="5852160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173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5DC08A0-52FE-4DFA-ADF4-ABFB0DF05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77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5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053" y="152400"/>
            <a:ext cx="7772400" cy="533400"/>
          </a:xfrm>
        </p:spPr>
        <p:txBody>
          <a:bodyPr/>
          <a:lstStyle>
            <a:lvl1pPr algn="l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96CB42-D72F-46A1-BF1F-F82BE1274B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F20CA1-CD72-4DF1-95DC-70B5903531CA}"/>
              </a:ext>
            </a:extLst>
          </p:cNvPr>
          <p:cNvCxnSpPr/>
          <p:nvPr userDrawn="1"/>
        </p:nvCxnSpPr>
        <p:spPr>
          <a:xfrm>
            <a:off x="190500" y="762000"/>
            <a:ext cx="8763000" cy="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outerShdw blurRad="50800" dist="50800" dir="5400000" algn="ctr" rotWithShape="0">
              <a:srgbClr val="0000FF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12">
            <a:extLst>
              <a:ext uri="{FF2B5EF4-FFF2-40B4-BE49-F238E27FC236}">
                <a16:creationId xmlns:a16="http://schemas.microsoft.com/office/drawing/2014/main" id="{FB2C7697-E6F3-4932-BDE4-BBDE7D7689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6018" y="1066800"/>
            <a:ext cx="8229600" cy="49677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48736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533400" y="1156781"/>
            <a:ext cx="8229600" cy="49677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8FF52-7109-4C7B-886E-DC795BB4B8AE}"/>
              </a:ext>
            </a:extLst>
          </p:cNvPr>
          <p:cNvSpPr txBox="1"/>
          <p:nvPr userDrawn="1"/>
        </p:nvSpPr>
        <p:spPr>
          <a:xfrm>
            <a:off x="85928" y="6567900"/>
            <a:ext cx="876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Software Development II                                                                                                          </a:t>
            </a:r>
            <a:fld id="{483F7493-5E43-4319-BC81-C4A1176F2A3D}" type="slidenum">
              <a:rPr lang="en-US" sz="1100" b="1" smtClean="0">
                <a:solidFill>
                  <a:srgbClr val="0000FF"/>
                </a:solidFill>
              </a:rPr>
              <a:t>‹#›</a:t>
            </a:fld>
            <a:r>
              <a:rPr lang="en-US" sz="1100" b="1" dirty="0">
                <a:solidFill>
                  <a:srgbClr val="0000FF"/>
                </a:solidFill>
              </a:rPr>
              <a:t>                 </a:t>
            </a:r>
            <a:r>
              <a:rPr lang="en-US" sz="800" dirty="0">
                <a:solidFill>
                  <a:srgbClr val="0000FF"/>
                </a:solidFill>
              </a:rPr>
              <a:t>                                                                                                                    </a:t>
            </a:r>
            <a:fld id="{0912E916-E6E9-4B19-8B69-0A1A25E0FD87}" type="datetime10">
              <a:rPr lang="en-US" sz="800" smtClean="0">
                <a:solidFill>
                  <a:srgbClr val="0000FF"/>
                </a:solidFill>
              </a:rPr>
              <a:t>18:00</a:t>
            </a:fld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F20CA1-CD72-4DF1-95DC-70B5903531CA}"/>
              </a:ext>
            </a:extLst>
          </p:cNvPr>
          <p:cNvCxnSpPr/>
          <p:nvPr userDrawn="1"/>
        </p:nvCxnSpPr>
        <p:spPr>
          <a:xfrm>
            <a:off x="152400" y="914400"/>
            <a:ext cx="8763000" cy="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outerShdw blurRad="50800" dist="50800" dir="5400000" algn="ctr" rotWithShape="0">
              <a:srgbClr val="0000FF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4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5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533400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96CB42-D72F-46A1-BF1F-F82BE1274B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2049B-1710-42EF-ADD2-DBA024ECC4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3727" y="739303"/>
            <a:ext cx="8876545" cy="1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7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00778-A4E9-44DC-8553-ECB0C696B1C9}"/>
              </a:ext>
            </a:extLst>
          </p:cNvPr>
          <p:cNvSpPr txBox="1"/>
          <p:nvPr userDrawn="1"/>
        </p:nvSpPr>
        <p:spPr>
          <a:xfrm>
            <a:off x="76200" y="6611779"/>
            <a:ext cx="373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</a:rPr>
              <a:t>A. </a:t>
            </a:r>
            <a:r>
              <a:rPr lang="en-US" sz="1000" b="0" dirty="0" err="1">
                <a:solidFill>
                  <a:srgbClr val="0000FF"/>
                </a:solidFill>
              </a:rPr>
              <a:t>Tokash</a:t>
            </a:r>
            <a:r>
              <a:rPr lang="en-US" sz="1000" b="0" dirty="0">
                <a:solidFill>
                  <a:srgbClr val="0000FF"/>
                </a:solidFill>
              </a:rPr>
              <a:t> – Marist College – 2019</a:t>
            </a:r>
          </a:p>
        </p:txBody>
      </p:sp>
    </p:spTree>
    <p:extLst>
      <p:ext uri="{BB962C8B-B14F-4D97-AF65-F5344CB8AC3E}">
        <p14:creationId xmlns:p14="http://schemas.microsoft.com/office/powerpoint/2010/main" val="321414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2139"/>
            <a:ext cx="8229600" cy="19553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AC94EE0-E125-1E4C-905F-F511F768AB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7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E6E205-F63B-4C36-AE40-B537BC4624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56340E-87AF-4033-B4F1-8861CFE01A2B}"/>
              </a:ext>
            </a:extLst>
          </p:cNvPr>
          <p:cNvCxnSpPr/>
          <p:nvPr userDrawn="1"/>
        </p:nvCxnSpPr>
        <p:spPr>
          <a:xfrm>
            <a:off x="0" y="6553200"/>
            <a:ext cx="91440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0" kern="1200">
          <a:solidFill>
            <a:srgbClr val="0000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rgbClr val="0000F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0000F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rgbClr val="0000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E6E205-F63B-4C36-AE40-B537BC4624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56340E-87AF-4033-B4F1-8861CFE01A2B}"/>
              </a:ext>
            </a:extLst>
          </p:cNvPr>
          <p:cNvCxnSpPr/>
          <p:nvPr userDrawn="1"/>
        </p:nvCxnSpPr>
        <p:spPr>
          <a:xfrm>
            <a:off x="0" y="6553200"/>
            <a:ext cx="91440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04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0" kern="1200">
          <a:solidFill>
            <a:srgbClr val="0000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F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F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54331" y="2971800"/>
            <a:ext cx="6477000" cy="2777837"/>
          </a:xfrm>
        </p:spPr>
        <p:txBody>
          <a:bodyPr/>
          <a:lstStyle/>
          <a:p>
            <a:pPr algn="ctr" eaLnBrk="1" hangingPunct="1"/>
            <a:r>
              <a:rPr lang="en-US" sz="3200" dirty="0"/>
              <a:t>Software Development II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Module 06b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Cloud Servers, Linux Ubuntu 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44AE8-883C-4B8A-952C-A6A336C16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44000" cy="27778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A60A04-9BC4-405D-9387-EFE1B0A22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4777696"/>
            <a:ext cx="1325104" cy="16019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F75FF4-1EDC-4892-A0FE-A6CAD8371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813140"/>
            <a:ext cx="1295400" cy="1601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338D1D-BB34-42F1-9B89-1740F763C836}"/>
              </a:ext>
            </a:extLst>
          </p:cNvPr>
          <p:cNvSpPr txBox="1"/>
          <p:nvPr/>
        </p:nvSpPr>
        <p:spPr>
          <a:xfrm>
            <a:off x="4045131" y="5926139"/>
            <a:ext cx="1060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12/06/2021</a:t>
            </a:r>
          </a:p>
          <a:p>
            <a:endParaRPr 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7B5DBE-1B58-4861-9A35-09EA33190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AFE44-EF3C-4733-AE8C-660E58AD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6CB42-D72F-46A1-BF1F-F82BE1274BD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D019A-3529-45D1-965A-9DE174E08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838617"/>
            <a:ext cx="8458200" cy="553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1408E-13C3-4A1B-9513-2BFA4249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6CB42-D72F-46A1-BF1F-F82BE1274BD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5BE7E6-AAE7-4540-BA36-AA55CDB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" y="3255392"/>
            <a:ext cx="9144000" cy="1424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A1412E-51C8-4E05-B21F-54C80610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105400"/>
            <a:ext cx="7239000" cy="1076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B5E686-857D-470B-B45B-2D8589E98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8" y="990600"/>
            <a:ext cx="9144000" cy="183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1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igure 5.5 Everything as a serv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Creating &amp; Configuring our First Instance</a:t>
            </a:r>
            <a:endParaRPr dirty="0"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08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C0319-9BAF-459B-947D-6FD432A53707}"/>
              </a:ext>
            </a:extLst>
          </p:cNvPr>
          <p:cNvSpPr txBox="1"/>
          <p:nvPr/>
        </p:nvSpPr>
        <p:spPr>
          <a:xfrm>
            <a:off x="457200" y="13716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To create an instance we need to follow specific instructions carefully.  Missing certain details may cause operations to later fail, which will require debugging or recreating the instance!   </a:t>
            </a:r>
            <a:r>
              <a:rPr lang="en-US" sz="2000" b="1" dirty="0">
                <a:solidFill>
                  <a:srgbClr val="0000FF"/>
                </a:solidFill>
              </a:rPr>
              <a:t>You must read the instructions carefully!!!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This will be an multi-step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We'll specify the type of server we need.  We'll create an "Ubuntu" server, which is a special version/distribution of Linux designed for personal and education use.  We'll also use an AWS 'free tier' server.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We'll configure the server.  We'll use most of the default options, but we'll also add a security rule to allow HTTP (port 80) connections!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1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igure 5.5 Everything as a serv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Creating &amp; Configuring our First Instance</a:t>
            </a:r>
            <a:endParaRPr dirty="0"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08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C0319-9BAF-459B-947D-6FD432A53707}"/>
              </a:ext>
            </a:extLst>
          </p:cNvPr>
          <p:cNvSpPr txBox="1"/>
          <p:nvPr/>
        </p:nvSpPr>
        <p:spPr>
          <a:xfrm>
            <a:off x="419100" y="1066800"/>
            <a:ext cx="8305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We'll create a 'key pair' for security.  This will be a file used in follow-on steps. I suggest naming the file the same as the instance name, and ensure you know the file location!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We'll create a PEM file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We'll convert this PEM file to a PPK file for use with </a:t>
            </a:r>
            <a:r>
              <a:rPr lang="en-US" sz="2000" dirty="0" err="1">
                <a:solidFill>
                  <a:srgbClr val="0000FF"/>
                </a:solidFill>
              </a:rPr>
              <a:t>Filezilla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br>
              <a:rPr lang="en-US" sz="2000" dirty="0">
                <a:solidFill>
                  <a:srgbClr val="0000FF"/>
                </a:solidFill>
              </a:rPr>
            </a:b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We can connect to the server from the AWS (browser) console – this will put us into terminal mode so we can run </a:t>
            </a:r>
            <a:r>
              <a:rPr lang="en-US" sz="2000" dirty="0" err="1">
                <a:solidFill>
                  <a:srgbClr val="0000FF"/>
                </a:solidFill>
              </a:rPr>
              <a:t>linux</a:t>
            </a:r>
            <a:r>
              <a:rPr lang="en-US" sz="2000" dirty="0">
                <a:solidFill>
                  <a:srgbClr val="0000FF"/>
                </a:solidFill>
              </a:rPr>
              <a:t> commands to do the following: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Update Linux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Load Apache *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Install &amp; Configure </a:t>
            </a:r>
            <a:r>
              <a:rPr lang="en-US" sz="2000" dirty="0" err="1">
                <a:solidFill>
                  <a:srgbClr val="0000FF"/>
                </a:solidFill>
              </a:rPr>
              <a:t>MySql</a:t>
            </a:r>
            <a:endParaRPr lang="en-US" sz="2000" dirty="0">
              <a:solidFill>
                <a:srgbClr val="0000FF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Install PHP and </a:t>
            </a:r>
            <a:r>
              <a:rPr lang="en-US" sz="2000" dirty="0" err="1">
                <a:solidFill>
                  <a:srgbClr val="0000FF"/>
                </a:solidFill>
              </a:rPr>
              <a:t>PHPAdmin</a:t>
            </a:r>
            <a:endParaRPr lang="en-US" sz="2000" dirty="0">
              <a:solidFill>
                <a:srgbClr val="0000FF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We'll be able to write a simple Hello World PHP file to verify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We'll later use FileZilla to transfer our projects over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11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A8A6-585A-4B2F-BEC8-C2BD1B0C8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Linux Commands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CB363-7444-45B7-82AB-033FB47D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6CB42-D72F-46A1-BF1F-F82BE1274BD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AA032-BDFB-4699-8945-27FAC7E044B1}"/>
              </a:ext>
            </a:extLst>
          </p:cNvPr>
          <p:cNvSpPr txBox="1"/>
          <p:nvPr/>
        </p:nvSpPr>
        <p:spPr>
          <a:xfrm>
            <a:off x="457200" y="11430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default AWS Ubuntu command prompt is a "$"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91064-3E00-422C-BC13-B2FF4BC6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62" y="1650942"/>
            <a:ext cx="7190717" cy="419795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D3342D0-E2D4-4729-B811-6B747A5D96E1}"/>
              </a:ext>
            </a:extLst>
          </p:cNvPr>
          <p:cNvSpPr/>
          <p:nvPr/>
        </p:nvSpPr>
        <p:spPr>
          <a:xfrm rot="10800000">
            <a:off x="2895600" y="5848897"/>
            <a:ext cx="838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A8A6-585A-4B2F-BEC8-C2BD1B0C8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Linux Commands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CB363-7444-45B7-82AB-033FB47D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6CB42-D72F-46A1-BF1F-F82BE1274BD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AA032-BDFB-4699-8945-27FAC7E044B1}"/>
              </a:ext>
            </a:extLst>
          </p:cNvPr>
          <p:cNvSpPr txBox="1"/>
          <p:nvPr/>
        </p:nvSpPr>
        <p:spPr>
          <a:xfrm>
            <a:off x="457200" y="1143000"/>
            <a:ext cx="838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Linux filenames are case sensitive!!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We'll be putting our web server code in directory /var/www/html/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we'll put "</a:t>
            </a:r>
            <a:r>
              <a:rPr lang="en-US" dirty="0" err="1"/>
              <a:t>connect_db.php</a:t>
            </a:r>
            <a:r>
              <a:rPr lang="en-US" dirty="0"/>
              <a:t>" in /var/www/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4A7937E-3272-4187-AA06-47C379DB8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43909"/>
              </p:ext>
            </p:extLst>
          </p:nvPr>
        </p:nvGraphicFramePr>
        <p:xfrm>
          <a:off x="304800" y="2895262"/>
          <a:ext cx="8382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964470821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677519779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746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files in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6024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067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 use – allows us to run commands in admin  mode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9297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cat 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way to easily creates a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4688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apt-get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a package to load software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8032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-u 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root –p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</a:t>
                      </a:r>
                      <a:r>
                        <a:rPr lang="en-US" dirty="0" err="1"/>
                        <a:t>MySql</a:t>
                      </a:r>
                      <a:r>
                        <a:rPr lang="en-US" dirty="0"/>
                        <a:t> command mode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0322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chmod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chown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 file permissions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145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63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042F51-438A-4BE1-9D91-FAB5A23D68BE}"/>
              </a:ext>
            </a:extLst>
          </p:cNvPr>
          <p:cNvSpPr txBox="1"/>
          <p:nvPr/>
        </p:nvSpPr>
        <p:spPr>
          <a:xfrm>
            <a:off x="381000" y="9906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 is open source – you can change an manipulate, make a system operate in a way not intended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 is transparent -  we can see all working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 offers granular control – in Windows you can only control what Windows allow you to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hacking tools are written for Linux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future belongs to Linux/Unix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7205A-E85F-4409-91AC-5A6E13B4067B}"/>
              </a:ext>
            </a:extLst>
          </p:cNvPr>
          <p:cNvSpPr txBox="1"/>
          <p:nvPr/>
        </p:nvSpPr>
        <p:spPr>
          <a:xfrm>
            <a:off x="228600" y="762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"Why Hackers Use Linux?"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E2CBB-0ADA-4CA9-93CF-0275782A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448455"/>
            <a:ext cx="2219325" cy="27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4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45339-9B59-45AA-891C-BA07C29543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E9E46-7812-4A9B-BAF6-C072C918AA8C}"/>
              </a:ext>
            </a:extLst>
          </p:cNvPr>
          <p:cNvSpPr/>
          <p:nvPr/>
        </p:nvSpPr>
        <p:spPr>
          <a:xfrm>
            <a:off x="2209800" y="934549"/>
            <a:ext cx="4137348" cy="426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/>
              <a:t>Module 15</a:t>
            </a:r>
            <a:br>
              <a:rPr lang="en-US" sz="1300" b="1" dirty="0"/>
            </a:b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Client/server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Virtual servers – what &amp; why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Scalability, elasticity, resilience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Benefits of using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SaaS, PaaS, IaaS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AWS instances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Basic Linux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i="1" dirty="0"/>
              <a:t>Create an AWS instance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i="1" dirty="0"/>
              <a:t>Configure an AWS instance for our needs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i="1" dirty="0"/>
              <a:t>Install our project code on AWS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8483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785C-07B2-4268-915C-B4B5C133E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7657"/>
            <a:ext cx="7772400" cy="838200"/>
          </a:xfrm>
        </p:spPr>
        <p:txBody>
          <a:bodyPr/>
          <a:lstStyle/>
          <a:p>
            <a:r>
              <a:rPr lang="en-US" dirty="0"/>
              <a:t>Understanding the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C3479-B2CF-415A-8155-59503462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90600"/>
            <a:ext cx="5108193" cy="50927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DD48BD-B236-479C-BB12-A8EEC3048580}"/>
              </a:ext>
            </a:extLst>
          </p:cNvPr>
          <p:cNvSpPr/>
          <p:nvPr/>
        </p:nvSpPr>
        <p:spPr>
          <a:xfrm>
            <a:off x="4554583" y="6331448"/>
            <a:ext cx="4114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“PHP &amp; MySQL In Easy Steps”</a:t>
            </a:r>
          </a:p>
        </p:txBody>
      </p:sp>
    </p:spTree>
    <p:extLst>
      <p:ext uri="{BB962C8B-B14F-4D97-AF65-F5344CB8AC3E}">
        <p14:creationId xmlns:p14="http://schemas.microsoft.com/office/powerpoint/2010/main" val="61555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igure 4.14 Multi-tier client-server archite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Multi-tier client-server architecture</a:t>
            </a:r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08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Calibri"/>
                <a:ea typeface="+mj-ea"/>
                <a:cs typeface="+mj-cs"/>
                <a:sym typeface="Helvetica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6BDAD-C173-4E42-BFF6-6BF1ED112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0170" r="7715" b="56939"/>
          <a:stretch/>
        </p:blipFill>
        <p:spPr>
          <a:xfrm>
            <a:off x="304800" y="1295400"/>
            <a:ext cx="7945331" cy="43740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930BB9-42E9-4561-B7EF-5BDC178A99F5}"/>
              </a:ext>
            </a:extLst>
          </p:cNvPr>
          <p:cNvSpPr/>
          <p:nvPr/>
        </p:nvSpPr>
        <p:spPr>
          <a:xfrm>
            <a:off x="2885768" y="4419600"/>
            <a:ext cx="1371600" cy="96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PHP/MAMP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HTML/JS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623860-D702-4128-B755-84943F022B1A}"/>
              </a:ext>
            </a:extLst>
          </p:cNvPr>
          <p:cNvSpPr/>
          <p:nvPr/>
        </p:nvSpPr>
        <p:spPr>
          <a:xfrm>
            <a:off x="6553200" y="44196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MYSQL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85715A4-8356-41CA-9EC3-172775CEB7BD}"/>
              </a:ext>
            </a:extLst>
          </p:cNvPr>
          <p:cNvSpPr/>
          <p:nvPr/>
        </p:nvSpPr>
        <p:spPr>
          <a:xfrm rot="10800000">
            <a:off x="3266768" y="3778045"/>
            <a:ext cx="533400" cy="641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9E73AC0-A81A-4FE5-8961-1F65B01AFE87}"/>
              </a:ext>
            </a:extLst>
          </p:cNvPr>
          <p:cNvSpPr/>
          <p:nvPr/>
        </p:nvSpPr>
        <p:spPr>
          <a:xfrm rot="10800000">
            <a:off x="6858000" y="3778045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AEE822-4D5F-4E46-878B-068DABF9EE70}"/>
              </a:ext>
            </a:extLst>
          </p:cNvPr>
          <p:cNvSpPr/>
          <p:nvPr/>
        </p:nvSpPr>
        <p:spPr>
          <a:xfrm>
            <a:off x="1447800" y="5791200"/>
            <a:ext cx="731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Sometimes systems will use additional servers or even third-party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igure 5.1 Scaleability, elasticity and resilience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8686800" cy="487363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Cloud Services: </a:t>
            </a:r>
            <a:r>
              <a:rPr sz="2800" dirty="0"/>
              <a:t>Scalability, elasticity and resilience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08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15143-0D17-D844-8F19-29FC4BA5E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5" t="9416" r="8013" b="57518"/>
          <a:stretch/>
        </p:blipFill>
        <p:spPr>
          <a:xfrm>
            <a:off x="404808" y="1197630"/>
            <a:ext cx="8334385" cy="44627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caleability reflects the ability of your software to cope with  increasing numbers of users.…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915400" cy="4967700"/>
          </a:xfrm>
          <a:prstGeom prst="rect">
            <a:avLst/>
          </a:prstGeom>
        </p:spPr>
        <p:txBody>
          <a:bodyPr/>
          <a:lstStyle/>
          <a:p>
            <a:r>
              <a:rPr sz="2000" dirty="0"/>
              <a:t>Scalability </a:t>
            </a:r>
            <a:r>
              <a:rPr lang="en-US" sz="2000" dirty="0"/>
              <a:t>– how </a:t>
            </a:r>
            <a:r>
              <a:rPr sz="2000" dirty="0"/>
              <a:t>your software cope</a:t>
            </a:r>
            <a:r>
              <a:rPr lang="en-US" sz="2000" dirty="0"/>
              <a:t>s</a:t>
            </a:r>
            <a:r>
              <a:rPr sz="2000" dirty="0"/>
              <a:t> with  increasing numbers of users. </a:t>
            </a:r>
          </a:p>
          <a:p>
            <a:pPr lvl="1"/>
            <a:r>
              <a:rPr dirty="0"/>
              <a:t>As the load on your software increases, your software </a:t>
            </a:r>
            <a:br>
              <a:rPr lang="en-US" dirty="0"/>
            </a:br>
            <a:r>
              <a:rPr lang="en-US" dirty="0"/>
              <a:t>       </a:t>
            </a:r>
            <a:r>
              <a:rPr dirty="0"/>
              <a:t>automatically adapts so that the system performance and </a:t>
            </a:r>
            <a:br>
              <a:rPr lang="en-US" dirty="0"/>
            </a:br>
            <a:r>
              <a:rPr lang="en-US" dirty="0"/>
              <a:t>       </a:t>
            </a:r>
            <a:r>
              <a:rPr dirty="0"/>
              <a:t>response time is maintained. </a:t>
            </a:r>
            <a:br>
              <a:rPr lang="en-US" dirty="0"/>
            </a:br>
            <a:endParaRPr dirty="0"/>
          </a:p>
          <a:p>
            <a:r>
              <a:rPr sz="2000" dirty="0"/>
              <a:t>Elasticity </a:t>
            </a:r>
            <a:r>
              <a:rPr lang="en-US" sz="2000" dirty="0"/>
              <a:t>- </a:t>
            </a:r>
            <a:r>
              <a:rPr sz="2000" dirty="0"/>
              <a:t>allows for scaling-down as well as scaling-up. </a:t>
            </a:r>
          </a:p>
          <a:p>
            <a:pPr lvl="1"/>
            <a:r>
              <a:rPr dirty="0"/>
              <a:t>That is, you can monitor the demand on your application and add </a:t>
            </a:r>
            <a:br>
              <a:rPr lang="en-US" dirty="0"/>
            </a:br>
            <a:r>
              <a:rPr lang="en-US" dirty="0"/>
              <a:t>       </a:t>
            </a:r>
            <a:r>
              <a:rPr dirty="0"/>
              <a:t>or remove servers dynamically as the number of users change. </a:t>
            </a:r>
            <a:br>
              <a:rPr lang="en-US" dirty="0"/>
            </a:br>
            <a:endParaRPr dirty="0"/>
          </a:p>
          <a:p>
            <a:r>
              <a:rPr sz="2000" dirty="0"/>
              <a:t>Resilience </a:t>
            </a:r>
            <a:r>
              <a:rPr lang="en-US" sz="2000" dirty="0"/>
              <a:t>– how </a:t>
            </a:r>
            <a:r>
              <a:rPr sz="2000" dirty="0"/>
              <a:t>your software tolerate</a:t>
            </a:r>
            <a:r>
              <a:rPr lang="en-US" sz="2000" dirty="0"/>
              <a:t>s</a:t>
            </a:r>
            <a:r>
              <a:rPr sz="2000" dirty="0"/>
              <a:t> server failures. </a:t>
            </a:r>
          </a:p>
          <a:p>
            <a:pPr lvl="1"/>
            <a:r>
              <a:rPr dirty="0"/>
              <a:t>You can make several copies of your software concurrently </a:t>
            </a:r>
            <a:br>
              <a:rPr lang="en-US" dirty="0"/>
            </a:br>
            <a:r>
              <a:rPr lang="en-US" dirty="0"/>
              <a:t>       </a:t>
            </a:r>
            <a:r>
              <a:rPr dirty="0"/>
              <a:t>available. If one of these fails, the others continue to provide a </a:t>
            </a:r>
            <a:br>
              <a:rPr lang="en-US" dirty="0"/>
            </a:br>
            <a:r>
              <a:rPr lang="en-US" dirty="0"/>
              <a:t>       </a:t>
            </a:r>
            <a:r>
              <a:rPr dirty="0"/>
              <a:t>service.</a:t>
            </a:r>
          </a:p>
        </p:txBody>
      </p:sp>
      <p:sp>
        <p:nvSpPr>
          <p:cNvPr id="75" name="Scaleability, elasticity and resili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Scaleability, elasticity and resilience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1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st You avoid the initial capital costs of hardware procure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2000" i="1" dirty="0"/>
              <a:t>Cost</a:t>
            </a:r>
            <a:br>
              <a:rPr sz="2000" dirty="0"/>
            </a:br>
            <a:r>
              <a:rPr sz="2000" dirty="0"/>
              <a:t>You avoid the initial capital costs of hardware procurement</a:t>
            </a:r>
            <a:br>
              <a:rPr lang="en-US" sz="2000" dirty="0"/>
            </a:br>
            <a:endParaRPr sz="2000" dirty="0"/>
          </a:p>
          <a:p>
            <a:r>
              <a:rPr sz="2000" i="1" dirty="0"/>
              <a:t>Startup time</a:t>
            </a:r>
            <a:br>
              <a:rPr sz="2000" dirty="0"/>
            </a:br>
            <a:r>
              <a:rPr sz="2000" dirty="0"/>
              <a:t>You don’t have to wait for hardware to be delivered before you can start work. </a:t>
            </a:r>
            <a:r>
              <a:rPr lang="en-US" sz="2000" dirty="0"/>
              <a:t>With a </a:t>
            </a:r>
            <a:r>
              <a:rPr sz="2000" dirty="0"/>
              <a:t>cloud, servers </a:t>
            </a:r>
            <a:r>
              <a:rPr lang="en-US" sz="2000" dirty="0"/>
              <a:t>are quickly </a:t>
            </a:r>
            <a:r>
              <a:rPr sz="2000" dirty="0"/>
              <a:t>up</a:t>
            </a:r>
            <a:r>
              <a:rPr lang="en-US" sz="2000" dirty="0"/>
              <a:t> &amp;</a:t>
            </a:r>
            <a:r>
              <a:rPr sz="2000" dirty="0"/>
              <a:t> running</a:t>
            </a:r>
            <a:r>
              <a:rPr lang="en-US" sz="2000" dirty="0"/>
              <a:t>!</a:t>
            </a:r>
            <a:br>
              <a:rPr lang="en-US" sz="2000" dirty="0"/>
            </a:br>
            <a:endParaRPr sz="2000" dirty="0"/>
          </a:p>
          <a:p>
            <a:r>
              <a:rPr sz="2000" i="1" dirty="0"/>
              <a:t>Server choice </a:t>
            </a:r>
            <a:br>
              <a:rPr sz="2000" dirty="0"/>
            </a:br>
            <a:r>
              <a:rPr sz="2000" dirty="0"/>
              <a:t>If you find that the servers you are renting are not powerful enough, you can upgrade to more powerful systems. You can add servers for short-term requirements, such as load testing.</a:t>
            </a:r>
            <a:endParaRPr lang="en-US" sz="2000" dirty="0"/>
          </a:p>
          <a:p>
            <a:endParaRPr sz="2000" dirty="0"/>
          </a:p>
          <a:p>
            <a:r>
              <a:rPr sz="2000" i="1" dirty="0"/>
              <a:t>Distributed development </a:t>
            </a:r>
            <a:br>
              <a:rPr sz="2000" dirty="0"/>
            </a:br>
            <a:r>
              <a:rPr sz="2000" dirty="0"/>
              <a:t>If you have a distributed development team, working from different locations, all team members have the same development environment and can seamlessly share all information.</a:t>
            </a:r>
          </a:p>
        </p:txBody>
      </p:sp>
      <p:sp>
        <p:nvSpPr>
          <p:cNvPr id="79" name="Table 5.1 Benefits of using the cloud for software develop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Benefits of using the cloud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08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 virtual server runs on an underlying physical computer and is made up of an operating system plus a set of software packages that provide the server functionality require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0985" indent="-170985" defTabSz="406644">
              <a:spcBef>
                <a:spcPts val="2039"/>
              </a:spcBef>
              <a:defRPr sz="2772"/>
            </a:pPr>
            <a:r>
              <a:rPr lang="en-US" sz="2000" dirty="0"/>
              <a:t>A virtual server runs on an underlying physical computer and is made up of an operating system plus a set of software packages that provide the server functionality required. </a:t>
            </a:r>
          </a:p>
          <a:p>
            <a:pPr marL="170985" indent="-170985" defTabSz="406644">
              <a:spcBef>
                <a:spcPts val="2039"/>
              </a:spcBef>
              <a:defRPr sz="2772"/>
            </a:pPr>
            <a:r>
              <a:rPr lang="en-US" sz="2000" dirty="0"/>
              <a:t>A virtual server is a stand-alone system that can run on any hardware in the cloud. </a:t>
            </a:r>
          </a:p>
          <a:p>
            <a:pPr marL="636485" lvl="1" indent="-318242" defTabSz="406644">
              <a:spcBef>
                <a:spcPts val="2039"/>
              </a:spcBef>
              <a:defRPr sz="2376"/>
            </a:pPr>
            <a:r>
              <a:rPr lang="en-US" dirty="0"/>
              <a:t>This ‘run anywhere’ characteristic is possible because the virtual server has no external dependencies.  </a:t>
            </a:r>
          </a:p>
        </p:txBody>
      </p:sp>
      <p:sp>
        <p:nvSpPr>
          <p:cNvPr id="83" name="Virtual cloud serv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Virtual cloud servers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1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igure 5.5 Everything as a serv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Everything as a service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08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13DA4-43C6-9042-9919-6E961AEB19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11167" r="5635" b="59051"/>
          <a:stretch/>
        </p:blipFill>
        <p:spPr>
          <a:xfrm>
            <a:off x="188937" y="1117236"/>
            <a:ext cx="8856069" cy="39881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igure 5.5 Everything as a serv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Migrating to AWS</a:t>
            </a:r>
            <a:endParaRPr dirty="0"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08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C0319-9BAF-459B-947D-6FD432A53707}"/>
              </a:ext>
            </a:extLst>
          </p:cNvPr>
          <p:cNvSpPr txBox="1"/>
          <p:nvPr/>
        </p:nvSpPr>
        <p:spPr>
          <a:xfrm>
            <a:off x="457200" y="1371600"/>
            <a:ext cx="8305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</a:rPr>
              <a:t>We are going to migrate from our laptops to an AWS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</a:rPr>
              <a:t>AWS servers are called "instances"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</a:rPr>
              <a:t>With our AWS account we can create multiple "instances"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</a:rPr>
              <a:t>Whatever software we loaded on our laptops, we have to load the same applications on our AWS instance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</a:rPr>
              <a:t>While our laptops run on Windows or MAC OS, our AWS instance will run on Linux </a:t>
            </a:r>
          </a:p>
        </p:txBody>
      </p:sp>
    </p:spTree>
    <p:extLst>
      <p:ext uri="{BB962C8B-B14F-4D97-AF65-F5344CB8AC3E}">
        <p14:creationId xmlns:p14="http://schemas.microsoft.com/office/powerpoint/2010/main" val="253127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8">
      <a:dk1>
        <a:srgbClr val="0000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19749</TotalTime>
  <Words>945</Words>
  <Application>Microsoft Office PowerPoint</Application>
  <PresentationFormat>On-screen Show (4:3)</PresentationFormat>
  <Paragraphs>134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Office Theme</vt:lpstr>
      <vt:lpstr>1_Office Theme</vt:lpstr>
      <vt:lpstr>Software Development II  Module 06b   Cloud Servers, Linux Ubuntu </vt:lpstr>
      <vt:lpstr>Understanding the WEB</vt:lpstr>
      <vt:lpstr>Multi-tier client-server architecture</vt:lpstr>
      <vt:lpstr>Cloud Services: Scalability, elasticity and resilience</vt:lpstr>
      <vt:lpstr>Scaleability, elasticity and resilience</vt:lpstr>
      <vt:lpstr>Benefits of using the cloud</vt:lpstr>
      <vt:lpstr>Virtual cloud servers</vt:lpstr>
      <vt:lpstr>Everything as a service</vt:lpstr>
      <vt:lpstr>Migrating to AWS</vt:lpstr>
      <vt:lpstr>PowerPoint Presentation</vt:lpstr>
      <vt:lpstr>PowerPoint Presentation</vt:lpstr>
      <vt:lpstr>Creating &amp; Configuring our First Instance</vt:lpstr>
      <vt:lpstr>Creating &amp; Configuring our First Instance</vt:lpstr>
      <vt:lpstr>Basic Linux Commands </vt:lpstr>
      <vt:lpstr>Basic Linux Commands </vt:lpstr>
      <vt:lpstr>PowerPoint Presentation</vt:lpstr>
      <vt:lpstr>PowerPoint Presentation</vt:lpstr>
    </vt:vector>
  </TitlesOfParts>
  <Company>usf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reviewer</dc:creator>
  <cp:lastModifiedBy>Marisa Alexa Starr Ruffin</cp:lastModifiedBy>
  <cp:revision>1122</cp:revision>
  <cp:lastPrinted>2021-11-26T22:17:38Z</cp:lastPrinted>
  <dcterms:created xsi:type="dcterms:W3CDTF">2005-08-27T20:10:56Z</dcterms:created>
  <dcterms:modified xsi:type="dcterms:W3CDTF">2023-02-02T23:01:08Z</dcterms:modified>
</cp:coreProperties>
</file>