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2" r:id="rId6"/>
    <p:sldId id="283" r:id="rId7"/>
    <p:sldId id="284" r:id="rId8"/>
    <p:sldId id="286" r:id="rId9"/>
    <p:sldId id="261" r:id="rId10"/>
    <p:sldId id="287" r:id="rId11"/>
    <p:sldId id="288" r:id="rId12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Sniglet" panose="020B0604020202020204" charset="0"/>
      <p:regular r:id="rId18"/>
    </p:embeddedFont>
    <p:embeddedFont>
      <p:font typeface="Dosi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BAB42"/>
    <a:srgbClr val="3A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5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3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92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10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1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0" y="1460089"/>
            <a:ext cx="9143999" cy="656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500" dirty="0" smtClean="0">
                <a:solidFill>
                  <a:srgbClr val="3A729A"/>
                </a:solidFill>
                <a:latin typeface="Fira Sans Extra Condensed" panose="020B0604020202020204" charset="0"/>
              </a:rPr>
              <a:t>XÂY DỰNG WEBSITE BÁN MĨ PHẨM</a:t>
            </a:r>
            <a:endParaRPr lang="en" sz="3500" dirty="0">
              <a:solidFill>
                <a:srgbClr val="3A729A"/>
              </a:solidFill>
              <a:latin typeface="Fira Sans Extra Condensed" panose="020B0604020202020204" charset="0"/>
            </a:endParaRPr>
          </a:p>
        </p:txBody>
      </p:sp>
      <p:sp>
        <p:nvSpPr>
          <p:cNvPr id="5" name="Shape 530"/>
          <p:cNvSpPr txBox="1">
            <a:spLocks/>
          </p:cNvSpPr>
          <p:nvPr/>
        </p:nvSpPr>
        <p:spPr>
          <a:xfrm>
            <a:off x="2945988" y="3103046"/>
            <a:ext cx="3252019" cy="1358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>
              <a:lnSpc>
                <a:spcPct val="150000"/>
              </a:lnSpc>
            </a:pPr>
            <a:r>
              <a:rPr lang="en" sz="2000" b="0" dirty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GVHD: TS. Ngô Đức </a:t>
            </a:r>
            <a:r>
              <a:rPr lang="en" sz="2000" b="0" dirty="0" smtClean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Vĩnh</a:t>
            </a:r>
            <a:endParaRPr lang="en" sz="2000" b="0" dirty="0" smtClean="0">
              <a:solidFill>
                <a:schemeClr val="tx1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" sz="2000" b="0" dirty="0" smtClean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Sinh </a:t>
            </a:r>
            <a:r>
              <a:rPr lang="en" sz="2000" b="0" dirty="0" smtClean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viên: Lê Vũ Long</a:t>
            </a:r>
          </a:p>
          <a:p>
            <a:pPr>
              <a:lnSpc>
                <a:spcPct val="150000"/>
              </a:lnSpc>
            </a:pPr>
            <a:r>
              <a:rPr lang="en" sz="2000" b="0" dirty="0" smtClean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Mã sinh viên: </a:t>
            </a:r>
            <a:r>
              <a:rPr lang="en" sz="2000" b="0" dirty="0" smtClean="0">
                <a:solidFill>
                  <a:schemeClr val="tx1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2018600904</a:t>
            </a:r>
            <a:endParaRPr lang="en" sz="2000" b="0" dirty="0" smtClean="0">
              <a:solidFill>
                <a:schemeClr val="tx1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sp>
        <p:nvSpPr>
          <p:cNvPr id="4" name="Shape 530"/>
          <p:cNvSpPr txBox="1">
            <a:spLocks/>
          </p:cNvSpPr>
          <p:nvPr/>
        </p:nvSpPr>
        <p:spPr>
          <a:xfrm>
            <a:off x="-1" y="803784"/>
            <a:ext cx="9143999" cy="656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" sz="3500" dirty="0" smtClean="0">
                <a:solidFill>
                  <a:srgbClr val="3A729A"/>
                </a:solidFill>
                <a:latin typeface="Fira Sans Extra Condensed" panose="020B0604020202020204" charset="0"/>
              </a:rPr>
              <a:t>ĐỒ ÁN TỐT NGHIỆP</a:t>
            </a:r>
            <a:endParaRPr lang="en" sz="3500" dirty="0">
              <a:solidFill>
                <a:srgbClr val="3A729A"/>
              </a:solidFill>
              <a:latin typeface="Fira Sans Extra Condensed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C</a:t>
            </a:r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ơ sở dữ liệu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77987" y="845928"/>
            <a:ext cx="5788025" cy="390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77850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06;p21">
            <a:extLst>
              <a:ext uri="{FF2B5EF4-FFF2-40B4-BE49-F238E27FC236}">
                <a16:creationId xmlns:a16="http://schemas.microsoft.com/office/drawing/2014/main" id="{91F80206-5CF3-862B-C78E-56F08B4D5587}"/>
              </a:ext>
            </a:extLst>
          </p:cNvPr>
          <p:cNvSpPr/>
          <p:nvPr/>
        </p:nvSpPr>
        <p:spPr>
          <a:xfrm>
            <a:off x="3980870" y="565521"/>
            <a:ext cx="1325400" cy="1325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Fira Sans Extra Condensed"/>
                <a:cs typeface="Fira Sans Extra Condensed"/>
                <a:sym typeface="Fira Sans Extra Condensed"/>
              </a:rPr>
              <a:t>3</a:t>
            </a:r>
            <a:endParaRPr sz="6000" dirty="0"/>
          </a:p>
        </p:txBody>
      </p:sp>
      <p:sp>
        <p:nvSpPr>
          <p:cNvPr id="12" name="Google Shape;908;p21">
            <a:extLst>
              <a:ext uri="{FF2B5EF4-FFF2-40B4-BE49-F238E27FC236}">
                <a16:creationId xmlns:a16="http://schemas.microsoft.com/office/drawing/2014/main" id="{12836FF0-47EC-CD24-7497-DB0EC08EAA9B}"/>
              </a:ext>
            </a:extLst>
          </p:cNvPr>
          <p:cNvSpPr txBox="1"/>
          <p:nvPr/>
        </p:nvSpPr>
        <p:spPr>
          <a:xfrm>
            <a:off x="3264916" y="2008843"/>
            <a:ext cx="2757307" cy="12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00B05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 quả thực hiện</a:t>
            </a:r>
            <a:endParaRPr sz="3500" b="1" dirty="0">
              <a:solidFill>
                <a:srgbClr val="00B05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Shape 732"/>
          <p:cNvSpPr/>
          <p:nvPr/>
        </p:nvSpPr>
        <p:spPr>
          <a:xfrm>
            <a:off x="974542" y="565521"/>
            <a:ext cx="920626" cy="789033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" name="Shape 801"/>
          <p:cNvSpPr/>
          <p:nvPr/>
        </p:nvSpPr>
        <p:spPr>
          <a:xfrm>
            <a:off x="7932950" y="2050234"/>
            <a:ext cx="711601" cy="582429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Shape 802"/>
          <p:cNvSpPr/>
          <p:nvPr/>
        </p:nvSpPr>
        <p:spPr>
          <a:xfrm>
            <a:off x="7601956" y="2632663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755"/>
          <p:cNvSpPr/>
          <p:nvPr/>
        </p:nvSpPr>
        <p:spPr>
          <a:xfrm>
            <a:off x="1643998" y="1435889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517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463222" y="148326"/>
            <a:ext cx="4686856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Nội dung trình bày</a:t>
            </a:r>
            <a:endParaRPr lang="en" sz="3600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E153D-C100-F22B-FAB7-E87A1FA1FEEB}"/>
              </a:ext>
            </a:extLst>
          </p:cNvPr>
          <p:cNvGrpSpPr/>
          <p:nvPr/>
        </p:nvGrpSpPr>
        <p:grpSpPr>
          <a:xfrm>
            <a:off x="2100552" y="1293113"/>
            <a:ext cx="3902042" cy="667500"/>
            <a:chOff x="721662" y="1293152"/>
            <a:chExt cx="3902042" cy="667500"/>
          </a:xfrm>
        </p:grpSpPr>
        <p:sp>
          <p:nvSpPr>
            <p:cNvPr id="50" name="Google Shape;906;p21"/>
            <p:cNvSpPr/>
            <p:nvPr/>
          </p:nvSpPr>
          <p:spPr>
            <a:xfrm>
              <a:off x="721662" y="1293152"/>
              <a:ext cx="667500" cy="66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 dirty="0"/>
            </a:p>
          </p:txBody>
        </p:sp>
        <p:sp>
          <p:nvSpPr>
            <p:cNvPr id="51" name="Google Shape;908;p21"/>
            <p:cNvSpPr txBox="1"/>
            <p:nvPr/>
          </p:nvSpPr>
          <p:spPr>
            <a:xfrm>
              <a:off x="1490810" y="1452602"/>
              <a:ext cx="3132894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 panose="020B0604020202020204" charset="0"/>
                  <a:ea typeface="Fira Sans Extra Condensed"/>
                  <a:cs typeface="Fira Sans Extra Condensed" panose="020B0604020202020204" charset="0"/>
                  <a:sym typeface="Fira Sans Extra Condensed"/>
                </a:rPr>
                <a:t>Tổng quan đề tài</a:t>
              </a:r>
              <a:endParaRPr sz="1800" b="1" dirty="0">
                <a:solidFill>
                  <a:srgbClr val="FF0000"/>
                </a:solidFill>
                <a:latin typeface="Fira Sans Extra Condensed" panose="020B0604020202020204" charset="0"/>
                <a:ea typeface="Fira Sans Extra Condensed"/>
                <a:cs typeface="Fira Sans Extra Condensed" panose="020B0604020202020204" charset="0"/>
                <a:sym typeface="Fira Sans Extra Condensed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8F1924-2FD4-9580-5531-A761EE33F751}"/>
              </a:ext>
            </a:extLst>
          </p:cNvPr>
          <p:cNvGrpSpPr/>
          <p:nvPr/>
        </p:nvGrpSpPr>
        <p:grpSpPr>
          <a:xfrm>
            <a:off x="2100552" y="2535387"/>
            <a:ext cx="3902041" cy="667500"/>
            <a:chOff x="721662" y="2458721"/>
            <a:chExt cx="3902041" cy="667500"/>
          </a:xfrm>
        </p:grpSpPr>
        <p:sp>
          <p:nvSpPr>
            <p:cNvPr id="53" name="Google Shape;912;p21"/>
            <p:cNvSpPr/>
            <p:nvPr/>
          </p:nvSpPr>
          <p:spPr>
            <a:xfrm>
              <a:off x="721662" y="2458721"/>
              <a:ext cx="667500" cy="66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 dirty="0"/>
            </a:p>
          </p:txBody>
        </p:sp>
        <p:sp>
          <p:nvSpPr>
            <p:cNvPr id="54" name="Google Shape;914;p21"/>
            <p:cNvSpPr txBox="1"/>
            <p:nvPr/>
          </p:nvSpPr>
          <p:spPr>
            <a:xfrm>
              <a:off x="1476058" y="2618171"/>
              <a:ext cx="3147645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 panose="020B0604020202020204" charset="0"/>
                  <a:ea typeface="Fira Sans Extra Condensed"/>
                  <a:cs typeface="Fira Sans Extra Condensed" panose="020B0604020202020204" charset="0"/>
                  <a:sym typeface="Fira Sans Extra Condensed"/>
                </a:rPr>
                <a:t>Phân tích thiết kế hệ thống</a:t>
              </a:r>
              <a:endParaRPr sz="1800" b="1" dirty="0">
                <a:solidFill>
                  <a:schemeClr val="accent3"/>
                </a:solidFill>
                <a:latin typeface="Fira Sans Extra Condensed" panose="020B0604020202020204" charset="0"/>
                <a:ea typeface="Fira Sans Extra Condensed"/>
                <a:cs typeface="Fira Sans Extra Condensed" panose="020B0604020202020204" charset="0"/>
                <a:sym typeface="Fira Sans Extra Condensed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6170DE-CF39-752C-C7CA-5861527FDD81}"/>
              </a:ext>
            </a:extLst>
          </p:cNvPr>
          <p:cNvGrpSpPr/>
          <p:nvPr/>
        </p:nvGrpSpPr>
        <p:grpSpPr>
          <a:xfrm>
            <a:off x="2100552" y="3777660"/>
            <a:ext cx="3902041" cy="667500"/>
            <a:chOff x="721662" y="3777699"/>
            <a:chExt cx="3902041" cy="667500"/>
          </a:xfrm>
        </p:grpSpPr>
        <p:sp>
          <p:nvSpPr>
            <p:cNvPr id="56" name="Google Shape;918;p21"/>
            <p:cNvSpPr/>
            <p:nvPr/>
          </p:nvSpPr>
          <p:spPr>
            <a:xfrm>
              <a:off x="721662" y="3777699"/>
              <a:ext cx="667500" cy="667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00B05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600">
                <a:solidFill>
                  <a:srgbClr val="00B050"/>
                </a:solidFill>
              </a:endParaRPr>
            </a:p>
          </p:txBody>
        </p:sp>
        <p:sp>
          <p:nvSpPr>
            <p:cNvPr id="57" name="Google Shape;920;p21"/>
            <p:cNvSpPr txBox="1"/>
            <p:nvPr/>
          </p:nvSpPr>
          <p:spPr>
            <a:xfrm>
              <a:off x="1490808" y="3937149"/>
              <a:ext cx="3132895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B050"/>
                  </a:solidFill>
                  <a:latin typeface="Fira Sans Extra Condensed" panose="020B0604020202020204" charset="0"/>
                  <a:ea typeface="Fira Sans Extra Condensed"/>
                  <a:cs typeface="Fira Sans Extra Condensed" panose="020B0604020202020204" charset="0"/>
                  <a:sym typeface="Fira Sans Extra Condensed"/>
                </a:rPr>
                <a:t>Kết quả thực hiện</a:t>
              </a:r>
              <a:endParaRPr sz="1800" b="1" dirty="0">
                <a:solidFill>
                  <a:srgbClr val="00B050"/>
                </a:solidFill>
                <a:latin typeface="Fira Sans Extra Condensed" panose="020B0604020202020204" charset="0"/>
                <a:ea typeface="Fira Sans Extra Condensed"/>
                <a:cs typeface="Fira Sans Extra Condensed" panose="020B0604020202020204" charset="0"/>
                <a:sym typeface="Fira Sans Extra Condensed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06;p21">
            <a:extLst>
              <a:ext uri="{FF2B5EF4-FFF2-40B4-BE49-F238E27FC236}">
                <a16:creationId xmlns:a16="http://schemas.microsoft.com/office/drawing/2014/main" id="{91F80206-5CF3-862B-C78E-56F08B4D5587}"/>
              </a:ext>
            </a:extLst>
          </p:cNvPr>
          <p:cNvSpPr/>
          <p:nvPr/>
        </p:nvSpPr>
        <p:spPr>
          <a:xfrm>
            <a:off x="2166819" y="432786"/>
            <a:ext cx="1325400" cy="1325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6000" dirty="0"/>
          </a:p>
        </p:txBody>
      </p:sp>
      <p:sp>
        <p:nvSpPr>
          <p:cNvPr id="12" name="Google Shape;908;p21">
            <a:extLst>
              <a:ext uri="{FF2B5EF4-FFF2-40B4-BE49-F238E27FC236}">
                <a16:creationId xmlns:a16="http://schemas.microsoft.com/office/drawing/2014/main" id="{12836FF0-47EC-CD24-7497-DB0EC08EAA9B}"/>
              </a:ext>
            </a:extLst>
          </p:cNvPr>
          <p:cNvSpPr txBox="1"/>
          <p:nvPr/>
        </p:nvSpPr>
        <p:spPr>
          <a:xfrm>
            <a:off x="1450865" y="1876108"/>
            <a:ext cx="2757307" cy="12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Tổng quan đề tài</a:t>
            </a:r>
            <a:endParaRPr sz="3500" b="1" dirty="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Shape 556"/>
          <p:cNvSpPr/>
          <p:nvPr/>
        </p:nvSpPr>
        <p:spPr>
          <a:xfrm>
            <a:off x="7094728" y="560952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" name="Shape 557"/>
          <p:cNvSpPr/>
          <p:nvPr/>
        </p:nvSpPr>
        <p:spPr>
          <a:xfrm rot="1473079">
            <a:off x="5891331" y="1230584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7" name="Shape 558"/>
          <p:cNvSpPr/>
          <p:nvPr/>
        </p:nvSpPr>
        <p:spPr>
          <a:xfrm>
            <a:off x="6838743" y="432786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8" name="Shape 559"/>
          <p:cNvSpPr/>
          <p:nvPr/>
        </p:nvSpPr>
        <p:spPr>
          <a:xfrm rot="2487273">
            <a:off x="6620859" y="1926559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Lý do chọn đề tài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sp>
        <p:nvSpPr>
          <p:cNvPr id="5" name="Google Shape;47;p15">
            <a:extLst>
              <a:ext uri="{FF2B5EF4-FFF2-40B4-BE49-F238E27FC236}">
                <a16:creationId xmlns:a16="http://schemas.microsoft.com/office/drawing/2014/main" id="{E59C1D99-653E-DE59-CCFC-16490ADC3207}"/>
              </a:ext>
            </a:extLst>
          </p:cNvPr>
          <p:cNvSpPr txBox="1">
            <a:spLocks/>
          </p:cNvSpPr>
          <p:nvPr/>
        </p:nvSpPr>
        <p:spPr>
          <a:xfrm>
            <a:off x="4373277" y="819809"/>
            <a:ext cx="4340864" cy="188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Khi khách hàng </a:t>
            </a:r>
            <a:r>
              <a:rPr lang="en-US" dirty="0" smtClean="0">
                <a:latin typeface="Fira Sans Extra Condensed" panose="020B0604020202020204" charset="0"/>
                <a:cs typeface="Fira Sans Extra Condensed" panose="020B0604020202020204" charset="0"/>
              </a:rPr>
              <a:t>có nhu cầu mua 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hàng sẽ gặp phải một số khó khăn như: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Mất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thời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gian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chọn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sản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phẩm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Đến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nơi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nhưng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đã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hết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sản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phẩm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muốn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xem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Mất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thời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gian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xếp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hàng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đợi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thanh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toán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sp>
        <p:nvSpPr>
          <p:cNvPr id="6" name="Google Shape;47;p15">
            <a:extLst>
              <a:ext uri="{FF2B5EF4-FFF2-40B4-BE49-F238E27FC236}">
                <a16:creationId xmlns:a16="http://schemas.microsoft.com/office/drawing/2014/main" id="{08577E11-9CB5-B078-A0FF-404FD5737D94}"/>
              </a:ext>
            </a:extLst>
          </p:cNvPr>
          <p:cNvSpPr txBox="1">
            <a:spLocks/>
          </p:cNvSpPr>
          <p:nvPr/>
        </p:nvSpPr>
        <p:spPr>
          <a:xfrm>
            <a:off x="4373277" y="2700762"/>
            <a:ext cx="4340864" cy="2003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Đối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với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nhân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viên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cửa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hàng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sẽ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gặp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một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số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khó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khăn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trong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quá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trình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quản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lý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cửa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hàng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như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Việc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thanh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toán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có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thể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xảy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ra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nhầm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lẫn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Việc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kiểm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kê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số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lượng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tồn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kho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có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thể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gặp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sai</a:t>
            </a: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 </a:t>
            </a:r>
            <a:r>
              <a:rPr lang="en-US" dirty="0" err="1">
                <a:latin typeface="Fira Sans Extra Condensed" panose="020B0604020202020204" charset="0"/>
                <a:cs typeface="Fira Sans Extra Condensed" panose="020B0604020202020204" charset="0"/>
              </a:rPr>
              <a:t>sót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Fira Sans Extra Condensed" panose="020B0604020202020204" charset="0"/>
                <a:cs typeface="Fira Sans Extra Condensed" panose="020B0604020202020204" charset="0"/>
              </a:rPr>
              <a:t>Có quá nhiều phàn nàn, thắc mắc của khách hàng tại một thời </a:t>
            </a:r>
            <a:r>
              <a:rPr lang="en-US" dirty="0" smtClean="0">
                <a:latin typeface="Fira Sans Extra Condensed" panose="020B0604020202020204" charset="0"/>
                <a:cs typeface="Fira Sans Extra Condensed" panose="020B0604020202020204" charset="0"/>
              </a:rPr>
              <a:t>điểm</a:t>
            </a:r>
            <a:endParaRPr lang="en-US" dirty="0"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0" y="1195444"/>
            <a:ext cx="3181849" cy="29136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1;p17"/>
          <p:cNvGrpSpPr/>
          <p:nvPr/>
        </p:nvGrpSpPr>
        <p:grpSpPr>
          <a:xfrm>
            <a:off x="3185661" y="1960417"/>
            <a:ext cx="3029002" cy="2772710"/>
            <a:chOff x="2660650" y="1466450"/>
            <a:chExt cx="939575" cy="860075"/>
          </a:xfrm>
        </p:grpSpPr>
        <p:sp>
          <p:nvSpPr>
            <p:cNvPr id="9" name="Google Shape;392;p17"/>
            <p:cNvSpPr/>
            <p:nvPr/>
          </p:nvSpPr>
          <p:spPr>
            <a:xfrm>
              <a:off x="2762822" y="1569316"/>
              <a:ext cx="651887" cy="651856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rgbClr val="3A7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3;p17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;p17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5;p17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6;p17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7;p17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17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17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17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03;p17"/>
          <p:cNvSpPr txBox="1"/>
          <p:nvPr/>
        </p:nvSpPr>
        <p:spPr>
          <a:xfrm>
            <a:off x="609600" y="2140383"/>
            <a:ext cx="1818855" cy="6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Hỗ trợ tư </a:t>
            </a:r>
            <a:r>
              <a:rPr lang="en" sz="1800" b="1" dirty="0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vấn sản phẩm</a:t>
            </a:r>
            <a:endParaRPr sz="18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406;p17"/>
          <p:cNvSpPr txBox="1"/>
          <p:nvPr/>
        </p:nvSpPr>
        <p:spPr>
          <a:xfrm>
            <a:off x="609600" y="3669048"/>
            <a:ext cx="181885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Quản lý cửa hàng</a:t>
            </a:r>
            <a:endParaRPr sz="1800" b="1" dirty="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409;p17"/>
          <p:cNvSpPr txBox="1"/>
          <p:nvPr/>
        </p:nvSpPr>
        <p:spPr>
          <a:xfrm>
            <a:off x="3397688" y="1110981"/>
            <a:ext cx="2351960" cy="64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Khách hàng dễ dàng tìm sản phẩm và đặt mua</a:t>
            </a:r>
            <a:endParaRPr sz="1800" b="1" dirty="0">
              <a:solidFill>
                <a:srgbClr val="FF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" name="Google Shape;412;p17"/>
          <p:cNvSpPr txBox="1"/>
          <p:nvPr/>
        </p:nvSpPr>
        <p:spPr>
          <a:xfrm>
            <a:off x="6713760" y="3669048"/>
            <a:ext cx="199049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Quảng bá sản phẩm </a:t>
            </a:r>
            <a:endParaRPr sz="18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415;p17"/>
          <p:cNvSpPr txBox="1"/>
          <p:nvPr/>
        </p:nvSpPr>
        <p:spPr>
          <a:xfrm>
            <a:off x="6713760" y="2140383"/>
            <a:ext cx="191663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Giảm công việc cho </a:t>
            </a:r>
            <a:r>
              <a:rPr lang="en" sz="1800" b="1" dirty="0" smtClean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cửa hàng</a:t>
            </a:r>
            <a:endParaRPr sz="18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4" name="Google Shape;417;p17"/>
          <p:cNvCxnSpPr>
            <a:cxnSpLocks/>
            <a:stCxn id="19" idx="3"/>
          </p:cNvCxnSpPr>
          <p:nvPr/>
        </p:nvCxnSpPr>
        <p:spPr>
          <a:xfrm>
            <a:off x="2428455" y="2457671"/>
            <a:ext cx="1275899" cy="5689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418;p17"/>
          <p:cNvCxnSpPr>
            <a:cxnSpLocks/>
            <a:stCxn id="20" idx="3"/>
          </p:cNvCxnSpPr>
          <p:nvPr/>
        </p:nvCxnSpPr>
        <p:spPr>
          <a:xfrm>
            <a:off x="2428455" y="3843348"/>
            <a:ext cx="1604999" cy="19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419;p17"/>
          <p:cNvCxnSpPr>
            <a:cxnSpLocks/>
            <a:stCxn id="22" idx="1"/>
          </p:cNvCxnSpPr>
          <p:nvPr/>
        </p:nvCxnSpPr>
        <p:spPr>
          <a:xfrm rot="10800000" flipV="1">
            <a:off x="5111168" y="3843348"/>
            <a:ext cx="1602593" cy="20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420;p17"/>
          <p:cNvCxnSpPr>
            <a:cxnSpLocks/>
            <a:stCxn id="23" idx="1"/>
          </p:cNvCxnSpPr>
          <p:nvPr/>
        </p:nvCxnSpPr>
        <p:spPr>
          <a:xfrm rot="10800000" flipV="1">
            <a:off x="5395264" y="2314683"/>
            <a:ext cx="1318497" cy="73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421;p17"/>
          <p:cNvCxnSpPr>
            <a:cxnSpLocks/>
          </p:cNvCxnSpPr>
          <p:nvPr/>
        </p:nvCxnSpPr>
        <p:spPr>
          <a:xfrm>
            <a:off x="4572084" y="1906099"/>
            <a:ext cx="3600" cy="44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Mục đích thực hiện đề tài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06;p21">
            <a:extLst>
              <a:ext uri="{FF2B5EF4-FFF2-40B4-BE49-F238E27FC236}">
                <a16:creationId xmlns:a16="http://schemas.microsoft.com/office/drawing/2014/main" id="{91F80206-5CF3-862B-C78E-56F08B4D5587}"/>
              </a:ext>
            </a:extLst>
          </p:cNvPr>
          <p:cNvSpPr/>
          <p:nvPr/>
        </p:nvSpPr>
        <p:spPr>
          <a:xfrm>
            <a:off x="5890788" y="432786"/>
            <a:ext cx="1325400" cy="1325400"/>
          </a:xfrm>
          <a:prstGeom prst="ellipse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Fira Sans Extra Condensed"/>
                <a:cs typeface="Fira Sans Extra Condensed"/>
                <a:sym typeface="Fira Sans Extra Condensed"/>
              </a:rPr>
              <a:t>2</a:t>
            </a:r>
            <a:endParaRPr sz="6000" dirty="0"/>
          </a:p>
        </p:txBody>
      </p:sp>
      <p:sp>
        <p:nvSpPr>
          <p:cNvPr id="12" name="Google Shape;908;p21">
            <a:extLst>
              <a:ext uri="{FF2B5EF4-FFF2-40B4-BE49-F238E27FC236}">
                <a16:creationId xmlns:a16="http://schemas.microsoft.com/office/drawing/2014/main" id="{12836FF0-47EC-CD24-7497-DB0EC08EAA9B}"/>
              </a:ext>
            </a:extLst>
          </p:cNvPr>
          <p:cNvSpPr txBox="1"/>
          <p:nvPr/>
        </p:nvSpPr>
        <p:spPr>
          <a:xfrm>
            <a:off x="5174834" y="1858965"/>
            <a:ext cx="2757307" cy="137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rgbClr val="8BAB4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Phân tích thiết kế hệ thống</a:t>
            </a:r>
            <a:endParaRPr sz="3500" b="1" dirty="0">
              <a:solidFill>
                <a:srgbClr val="8BAB4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Shape 725"/>
          <p:cNvSpPr/>
          <p:nvPr/>
        </p:nvSpPr>
        <p:spPr>
          <a:xfrm>
            <a:off x="2808174" y="2174248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0" name="Shape 772"/>
          <p:cNvSpPr/>
          <p:nvPr/>
        </p:nvSpPr>
        <p:spPr>
          <a:xfrm>
            <a:off x="1869921" y="161478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06"/>
          <p:cNvSpPr/>
          <p:nvPr/>
        </p:nvSpPr>
        <p:spPr>
          <a:xfrm>
            <a:off x="2023681" y="432786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808"/>
          <p:cNvSpPr/>
          <p:nvPr/>
        </p:nvSpPr>
        <p:spPr>
          <a:xfrm>
            <a:off x="2468916" y="941046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69916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Các tác nhân chính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A679040-5D24-9023-A7E4-35099C9C2450}"/>
              </a:ext>
            </a:extLst>
          </p:cNvPr>
          <p:cNvSpPr txBox="1">
            <a:spLocks/>
          </p:cNvSpPr>
          <p:nvPr/>
        </p:nvSpPr>
        <p:spPr>
          <a:xfrm>
            <a:off x="2179278" y="3195099"/>
            <a:ext cx="1887327" cy="43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endParaRPr lang="en-US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C9BC774-BE62-E1C4-0CAE-6F5698D5F51C}"/>
              </a:ext>
            </a:extLst>
          </p:cNvPr>
          <p:cNvSpPr txBox="1">
            <a:spLocks/>
          </p:cNvSpPr>
          <p:nvPr/>
        </p:nvSpPr>
        <p:spPr>
          <a:xfrm>
            <a:off x="5105900" y="3195099"/>
            <a:ext cx="1887327" cy="43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endParaRPr lang="en-US" sz="1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EDF2FE-5318-7BE1-A187-DB3C07DF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00" y="1217517"/>
            <a:ext cx="1887327" cy="18057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8D3B01-DE9A-D370-07C7-86A73CD3A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0" t="-1" r="5655" b="3703"/>
          <a:stretch/>
        </p:blipFill>
        <p:spPr>
          <a:xfrm>
            <a:off x="2179278" y="1217517"/>
            <a:ext cx="1887327" cy="180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5007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Quản trị viên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pic>
        <p:nvPicPr>
          <p:cNvPr id="26" name="Picture 2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" r="28368" b="24050"/>
          <a:stretch/>
        </p:blipFill>
        <p:spPr bwMode="auto">
          <a:xfrm>
            <a:off x="1081686" y="742689"/>
            <a:ext cx="6980627" cy="4006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203544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520;p29"/>
          <p:cNvSpPr txBox="1">
            <a:spLocks/>
          </p:cNvSpPr>
          <p:nvPr/>
        </p:nvSpPr>
        <p:spPr>
          <a:xfrm>
            <a:off x="513600" y="218483"/>
            <a:ext cx="8116800" cy="52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300" b="1" dirty="0" smtClean="0">
                <a:solidFill>
                  <a:srgbClr val="3A729A"/>
                </a:solidFill>
                <a:latin typeface="Fira Sans Extra Condensed" panose="020B0604020202020204" charset="0"/>
                <a:cs typeface="Fira Sans Extra Condensed" panose="020B0604020202020204" charset="0"/>
              </a:rPr>
              <a:t>Khách hàng</a:t>
            </a:r>
            <a:endParaRPr lang="en-US" sz="2300" b="1" dirty="0">
              <a:solidFill>
                <a:srgbClr val="3A729A"/>
              </a:solidFill>
              <a:latin typeface="Fira Sans Extra Condensed" panose="020B0604020202020204" charset="0"/>
              <a:cs typeface="Fira Sans Extra Condensed" panose="020B0604020202020204" charset="0"/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0" t="2366" r="30348" b="24933"/>
          <a:stretch/>
        </p:blipFill>
        <p:spPr bwMode="auto">
          <a:xfrm>
            <a:off x="2066925" y="742689"/>
            <a:ext cx="5010150" cy="3705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222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</vt:lpstr>
      <vt:lpstr>Sniglet</vt:lpstr>
      <vt:lpstr>Dosis</vt:lpstr>
      <vt:lpstr>Arial</vt:lpstr>
      <vt:lpstr>Friar template</vt:lpstr>
      <vt:lpstr>XÂY DỰNG WEBSITE BÁN MĨ PHẨM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MĨ PHẨM</dc:title>
  <dc:creator>Lê Vũ Long</dc:creator>
  <cp:lastModifiedBy>Lê Vũ Long</cp:lastModifiedBy>
  <cp:revision>27</cp:revision>
  <dcterms:modified xsi:type="dcterms:W3CDTF">2022-05-21T01:06:35Z</dcterms:modified>
</cp:coreProperties>
</file>