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06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7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5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48D0CA-76C4-7CA6-150A-31E1ED87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7D7FA-BC03-AE95-EBA5-1C3E79374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88626B-DCA3-2BE3-16DD-9A2780C4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41CDF5-4B3C-2E93-7DDF-CEBABB58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4F52F0-A3DE-20A1-C5DF-1B3AE176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3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8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5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890F56-CFD6-4824-82E3-A8DC7C0EB10E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4558C44-9101-4606-80CC-C1B701E9350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3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ll.de/en/2016/11/30/plan-better-world-g20-and-2030-agenda-sustainable-developme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it-it/foto/194290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zzettadellemilia.it/cultura/item/29174-una-istruzione-di-qualit%C3%83%C2%A0-per-migliorare-la-vita-delle-persone-e-per-lo-sviluppo-sostenibil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olis.it/labbandono-scolastico-e-un-problema-serio-al-sud-e-non-solo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rse24.it/studenti/servizi-studenti/prestiti-universitari-e-finanziamenti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logo, Carattere&#10;&#10;Descrizione generata automaticamente">
            <a:extLst>
              <a:ext uri="{FF2B5EF4-FFF2-40B4-BE49-F238E27FC236}">
                <a16:creationId xmlns:a16="http://schemas.microsoft.com/office/drawing/2014/main" id="{9592611F-A5F7-2FC1-D512-5F5D2448A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98" t="6022" b="306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99AAF1-9D9E-D545-D413-7A1FAED15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chemeClr val="bg1"/>
                </a:solidFill>
              </a:rPr>
              <a:t>L'abbandono scolastico e l'Agenda 2030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316D2E-0C78-4761-8A32-A713E489D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</a:rPr>
              <a:t>Obiettivo 4: Istruzione di Qualità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97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F711A-0484-9125-39ED-F77D44A1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Introduzione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0ADFD2-FC69-D135-9379-EEDC81DF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L'abbandono</a:t>
            </a:r>
            <a:r>
              <a:rPr lang="en-US" sz="2000" dirty="0"/>
              <a:t> </a:t>
            </a:r>
            <a:r>
              <a:rPr lang="en-US" sz="2000" dirty="0" err="1"/>
              <a:t>scolastico</a:t>
            </a:r>
            <a:r>
              <a:rPr lang="en-US" sz="2000" dirty="0"/>
              <a:t> è un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significativo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affligge</a:t>
            </a:r>
            <a:r>
              <a:rPr lang="en-US" sz="2000" dirty="0"/>
              <a:t> </a:t>
            </a:r>
            <a:r>
              <a:rPr lang="en-US" sz="2000" dirty="0" err="1"/>
              <a:t>molti</a:t>
            </a:r>
            <a:r>
              <a:rPr lang="en-US" sz="2000" dirty="0"/>
              <a:t> </a:t>
            </a:r>
            <a:r>
              <a:rPr lang="en-US" sz="2000" dirty="0" err="1"/>
              <a:t>Paesi</a:t>
            </a:r>
            <a:r>
              <a:rPr lang="en-US" sz="2000" dirty="0"/>
              <a:t>, e </a:t>
            </a:r>
            <a:r>
              <a:rPr lang="en-US" sz="2000" dirty="0" err="1"/>
              <a:t>contrastarlo</a:t>
            </a:r>
            <a:r>
              <a:rPr lang="en-US" sz="2000" dirty="0"/>
              <a:t> è </a:t>
            </a:r>
            <a:r>
              <a:rPr lang="en-US" sz="2000" dirty="0" err="1"/>
              <a:t>fondamentale</a:t>
            </a:r>
            <a:r>
              <a:rPr lang="en-US" sz="2000" dirty="0"/>
              <a:t> per </a:t>
            </a:r>
            <a:r>
              <a:rPr lang="en-US" sz="2000" dirty="0" err="1"/>
              <a:t>raggiungere</a:t>
            </a:r>
            <a:r>
              <a:rPr lang="en-US" sz="2000" dirty="0"/>
              <a:t> </a:t>
            </a:r>
            <a:r>
              <a:rPr lang="en-US" sz="2000" dirty="0" err="1"/>
              <a:t>l'obiettivo</a:t>
            </a:r>
            <a:r>
              <a:rPr lang="en-US" sz="2000" dirty="0"/>
              <a:t> 4 </a:t>
            </a:r>
            <a:r>
              <a:rPr lang="en-US" sz="2000" dirty="0" err="1"/>
              <a:t>dell'Agenda</a:t>
            </a:r>
            <a:r>
              <a:rPr lang="en-US" sz="2000" dirty="0"/>
              <a:t> 2030: </a:t>
            </a:r>
            <a:r>
              <a:rPr lang="en-US" sz="2000" dirty="0" err="1"/>
              <a:t>Istruzione</a:t>
            </a:r>
            <a:r>
              <a:rPr lang="en-US" sz="2000" dirty="0"/>
              <a:t> di </a:t>
            </a:r>
            <a:r>
              <a:rPr lang="en-US" sz="2000" dirty="0" err="1"/>
              <a:t>Qualità</a:t>
            </a:r>
            <a:r>
              <a:rPr lang="en-US" sz="2000" dirty="0"/>
              <a:t>.</a:t>
            </a:r>
          </a:p>
        </p:txBody>
      </p:sp>
      <p:pic>
        <p:nvPicPr>
          <p:cNvPr id="5" name="Immagine 4" descr="Immagine che contiene World, mappa, testo, globo&#10;&#10;Descrizione generata automaticamente">
            <a:extLst>
              <a:ext uri="{FF2B5EF4-FFF2-40B4-BE49-F238E27FC236}">
                <a16:creationId xmlns:a16="http://schemas.microsoft.com/office/drawing/2014/main" id="{49E8103F-49F1-44FF-CE3D-CAD3A6BEF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24" r="3092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30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Viso umano, vestiti, persona, occhiali&#10;&#10;Descrizione generata automaticamente">
            <a:extLst>
              <a:ext uri="{FF2B5EF4-FFF2-40B4-BE49-F238E27FC236}">
                <a16:creationId xmlns:a16="http://schemas.microsoft.com/office/drawing/2014/main" id="{3D767A0E-E4BB-CF5F-642A-9362D16A4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276" r="1035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5474BD-8E80-82E0-8CA7-06B57B2E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Obiettivo</a:t>
            </a:r>
            <a:r>
              <a:rPr lang="en-US" sz="4000" dirty="0"/>
              <a:t> 4: </a:t>
            </a:r>
            <a:r>
              <a:rPr lang="en-US" sz="4000" dirty="0" err="1"/>
              <a:t>Istruzione</a:t>
            </a:r>
            <a:r>
              <a:rPr lang="en-US" sz="4000" dirty="0"/>
              <a:t> di </a:t>
            </a:r>
            <a:r>
              <a:rPr lang="en-US" sz="4000" dirty="0" err="1"/>
              <a:t>Qualità</a:t>
            </a:r>
            <a:endParaRPr lang="en-US" sz="4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5ACF7D-89C9-9A5B-ED19-4D7FB024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L'obiettivo</a:t>
            </a:r>
            <a:r>
              <a:rPr lang="en-US" sz="2000" dirty="0"/>
              <a:t> 4 </a:t>
            </a:r>
            <a:r>
              <a:rPr lang="en-US" sz="2000" dirty="0" err="1"/>
              <a:t>dell'Agenda</a:t>
            </a:r>
            <a:r>
              <a:rPr lang="en-US" sz="2000" dirty="0"/>
              <a:t> 2030 </a:t>
            </a:r>
            <a:r>
              <a:rPr lang="en-US" sz="2000" dirty="0" err="1"/>
              <a:t>mira</a:t>
            </a:r>
            <a:r>
              <a:rPr lang="en-US" sz="2000" dirty="0"/>
              <a:t> a </a:t>
            </a:r>
            <a:r>
              <a:rPr lang="en-US" sz="2000" dirty="0" err="1"/>
              <a:t>garantire</a:t>
            </a:r>
            <a:r>
              <a:rPr lang="en-US" sz="2000" dirty="0"/>
              <a:t> </a:t>
            </a:r>
            <a:r>
              <a:rPr lang="en-US" sz="2000" dirty="0" err="1"/>
              <a:t>un'istruzione</a:t>
            </a:r>
            <a:r>
              <a:rPr lang="en-US" sz="2000" dirty="0"/>
              <a:t> </a:t>
            </a:r>
            <a:r>
              <a:rPr lang="en-US" sz="2000" dirty="0" err="1"/>
              <a:t>inclusiva</a:t>
            </a:r>
            <a:r>
              <a:rPr lang="en-US" sz="2000" dirty="0"/>
              <a:t>, </a:t>
            </a:r>
            <a:r>
              <a:rPr lang="en-US" sz="2000" dirty="0" err="1"/>
              <a:t>equa</a:t>
            </a:r>
            <a:r>
              <a:rPr lang="en-US" sz="2000" dirty="0"/>
              <a:t> e di </a:t>
            </a:r>
            <a:r>
              <a:rPr lang="en-US" sz="2000" dirty="0" err="1"/>
              <a:t>qualità</a:t>
            </a:r>
            <a:r>
              <a:rPr lang="en-US" sz="2000" dirty="0"/>
              <a:t> per tutti, </a:t>
            </a:r>
            <a:r>
              <a:rPr lang="en-US" sz="2000" dirty="0" err="1"/>
              <a:t>promuovendo</a:t>
            </a:r>
            <a:r>
              <a:rPr lang="en-US" sz="2000" dirty="0"/>
              <a:t> </a:t>
            </a:r>
            <a:r>
              <a:rPr lang="en-US" sz="2000" dirty="0" err="1"/>
              <a:t>opportunità</a:t>
            </a:r>
            <a:r>
              <a:rPr lang="en-US" sz="2000" dirty="0"/>
              <a:t> di </a:t>
            </a:r>
            <a:r>
              <a:rPr lang="en-US" sz="2000" dirty="0" err="1"/>
              <a:t>apprendimento</a:t>
            </a:r>
            <a:r>
              <a:rPr lang="en-US" sz="2000" dirty="0"/>
              <a:t> </a:t>
            </a:r>
            <a:r>
              <a:rPr lang="en-US" sz="2000" dirty="0" err="1"/>
              <a:t>permanente</a:t>
            </a:r>
            <a:r>
              <a:rPr lang="en-US" sz="2000" dirty="0"/>
              <a:t> per tutti.</a:t>
            </a:r>
          </a:p>
        </p:txBody>
      </p:sp>
    </p:spTree>
    <p:extLst>
      <p:ext uri="{BB962C8B-B14F-4D97-AF65-F5344CB8AC3E}">
        <p14:creationId xmlns:p14="http://schemas.microsoft.com/office/powerpoint/2010/main" val="33265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F1EDA6-FCFF-E59C-57E7-791D3870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Cause </a:t>
            </a:r>
            <a:r>
              <a:rPr lang="en-US" sz="3000" dirty="0" err="1"/>
              <a:t>dell'abbandono</a:t>
            </a:r>
            <a:r>
              <a:rPr lang="en-US" sz="3000" dirty="0"/>
              <a:t> </a:t>
            </a:r>
            <a:r>
              <a:rPr lang="en-US" sz="3000" dirty="0" err="1"/>
              <a:t>scolastico</a:t>
            </a:r>
            <a:endParaRPr lang="en-US" sz="3000" dirty="0"/>
          </a:p>
        </p:txBody>
      </p:sp>
      <p:pic>
        <p:nvPicPr>
          <p:cNvPr id="5" name="Immagine 4" descr="Immagine che contiene arredo, interno, tavolo, aula&#10;&#10;Descrizione generata automaticamente">
            <a:extLst>
              <a:ext uri="{FF2B5EF4-FFF2-40B4-BE49-F238E27FC236}">
                <a16:creationId xmlns:a16="http://schemas.microsoft.com/office/drawing/2014/main" id="{265F6882-9186-E6AF-E7CB-C0E0132AF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560" b="1456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9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1F9617-5D46-E70A-A287-3D4572BF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Le cause </a:t>
            </a:r>
            <a:r>
              <a:rPr lang="en-US" sz="2200" dirty="0" err="1"/>
              <a:t>dell'abbandono</a:t>
            </a:r>
            <a:r>
              <a:rPr lang="en-US" sz="2200" dirty="0"/>
              <a:t> </a:t>
            </a:r>
            <a:r>
              <a:rPr lang="en-US" sz="2200" dirty="0" err="1"/>
              <a:t>scolastico</a:t>
            </a:r>
            <a:r>
              <a:rPr lang="en-US" sz="2200" dirty="0"/>
              <a:t> </a:t>
            </a:r>
            <a:r>
              <a:rPr lang="en-US" sz="2200" dirty="0" err="1"/>
              <a:t>possono</a:t>
            </a:r>
            <a:r>
              <a:rPr lang="en-US" sz="2200" dirty="0"/>
              <a:t> </a:t>
            </a:r>
            <a:r>
              <a:rPr lang="en-US" sz="2200" dirty="0" err="1"/>
              <a:t>essere</a:t>
            </a:r>
            <a:r>
              <a:rPr lang="en-US" sz="2200" dirty="0"/>
              <a:t> </a:t>
            </a:r>
            <a:r>
              <a:rPr lang="en-US" sz="2200" dirty="0" err="1"/>
              <a:t>molteplici</a:t>
            </a:r>
            <a:r>
              <a:rPr lang="en-US" sz="2200" dirty="0"/>
              <a:t>, </a:t>
            </a:r>
            <a:r>
              <a:rPr lang="en-US" sz="2200" dirty="0" err="1"/>
              <a:t>tra</a:t>
            </a:r>
            <a:r>
              <a:rPr lang="en-US" sz="2200" dirty="0"/>
              <a:t> cui </a:t>
            </a:r>
            <a:r>
              <a:rPr lang="en-US" sz="2200" dirty="0" err="1"/>
              <a:t>marginalità</a:t>
            </a:r>
            <a:r>
              <a:rPr lang="en-US" sz="2200" dirty="0"/>
              <a:t> </a:t>
            </a:r>
            <a:r>
              <a:rPr lang="en-US" sz="2200" dirty="0" err="1"/>
              <a:t>sociale</a:t>
            </a:r>
            <a:r>
              <a:rPr lang="en-US" sz="2200" dirty="0"/>
              <a:t>, </a:t>
            </a:r>
            <a:r>
              <a:rPr lang="en-US" sz="2200" dirty="0" err="1"/>
              <a:t>svantaggio</a:t>
            </a:r>
            <a:r>
              <a:rPr lang="en-US" sz="2200" dirty="0"/>
              <a:t> </a:t>
            </a:r>
            <a:r>
              <a:rPr lang="en-US" sz="2200" dirty="0" err="1"/>
              <a:t>territoriale</a:t>
            </a:r>
            <a:r>
              <a:rPr lang="en-US" sz="2200" dirty="0"/>
              <a:t>, </a:t>
            </a:r>
            <a:r>
              <a:rPr lang="en-US" sz="2200" dirty="0" err="1"/>
              <a:t>titolo</a:t>
            </a:r>
            <a:r>
              <a:rPr lang="en-US" sz="2200" dirty="0"/>
              <a:t> di studio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genitori</a:t>
            </a:r>
            <a:r>
              <a:rPr lang="en-US" sz="2200" dirty="0"/>
              <a:t>, </a:t>
            </a:r>
            <a:r>
              <a:rPr lang="en-US" sz="2200" dirty="0" err="1"/>
              <a:t>cittadinanza</a:t>
            </a:r>
            <a:r>
              <a:rPr lang="en-US" sz="2200" dirty="0"/>
              <a:t>, e </a:t>
            </a:r>
            <a:r>
              <a:rPr lang="en-US" sz="2200" dirty="0" err="1"/>
              <a:t>altro</a:t>
            </a:r>
            <a:r>
              <a:rPr lang="en-US" sz="2200" dirty="0"/>
              <a:t> </a:t>
            </a:r>
            <a:r>
              <a:rPr lang="en-US" sz="2200" dirty="0" err="1"/>
              <a:t>ancora</a:t>
            </a:r>
            <a:r>
              <a:rPr lang="en-US" sz="22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690CBE-D0C7-D0FF-927C-FD5E048F68C8}"/>
              </a:ext>
            </a:extLst>
          </p:cNvPr>
          <p:cNvSpPr txBox="1"/>
          <p:nvPr/>
        </p:nvSpPr>
        <p:spPr>
          <a:xfrm>
            <a:off x="9311083" y="6657945"/>
            <a:ext cx="28809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openpolis.it/labbandono-scolastico-e-un-problema-serio-al-sud-e-non-sol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en-GB" sz="700">
                <a:solidFill>
                  <a:srgbClr val="FFFFFF"/>
                </a:solidFill>
              </a:rPr>
              <a:t> di Autore sconosciuto è concesso in licenza da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Prodotti generali, interno, carta&#10;&#10;Descrizione generata automaticamente">
            <a:extLst>
              <a:ext uri="{FF2B5EF4-FFF2-40B4-BE49-F238E27FC236}">
                <a16:creationId xmlns:a16="http://schemas.microsoft.com/office/drawing/2014/main" id="{7B1E860A-11BC-A1D3-D7CC-E54DD0AF0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6280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B504D3-6EDB-60BD-C37E-EEFDCAE7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Proposte</a:t>
            </a:r>
            <a:r>
              <a:rPr lang="en-US" sz="2600" dirty="0">
                <a:solidFill>
                  <a:schemeClr val="bg1"/>
                </a:solidFill>
              </a:rPr>
              <a:t> per </a:t>
            </a:r>
            <a:r>
              <a:rPr lang="en-US" sz="2600" dirty="0" err="1">
                <a:solidFill>
                  <a:schemeClr val="bg1"/>
                </a:solidFill>
              </a:rPr>
              <a:t>rdurre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l'abbandono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scolastico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317205-D8E2-B22E-EA5A-0D4B1312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Alcune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proposte</a:t>
            </a:r>
            <a:r>
              <a:rPr lang="en-US" sz="1700" dirty="0">
                <a:solidFill>
                  <a:schemeClr val="bg1"/>
                </a:solidFill>
              </a:rPr>
              <a:t> per </a:t>
            </a:r>
            <a:r>
              <a:rPr lang="en-US" sz="1700" dirty="0" err="1">
                <a:solidFill>
                  <a:schemeClr val="bg1"/>
                </a:solidFill>
              </a:rPr>
              <a:t>ridurre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l'abbandono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scolastico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potrebbero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includere</a:t>
            </a:r>
            <a:r>
              <a:rPr lang="en-US" sz="1700" dirty="0">
                <a:solidFill>
                  <a:schemeClr val="bg1"/>
                </a:solidFill>
              </a:rPr>
              <a:t>: - </a:t>
            </a:r>
            <a:r>
              <a:rPr lang="en-US" sz="1700" dirty="0" err="1">
                <a:solidFill>
                  <a:schemeClr val="bg1"/>
                </a:solidFill>
              </a:rPr>
              <a:t>Migliorare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l'accesso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all'istruzione</a:t>
            </a:r>
            <a:r>
              <a:rPr lang="en-US" sz="1700" dirty="0">
                <a:solidFill>
                  <a:schemeClr val="bg1"/>
                </a:solidFill>
              </a:rPr>
              <a:t> per le </a:t>
            </a:r>
            <a:r>
              <a:rPr lang="en-US" sz="1700" dirty="0" err="1">
                <a:solidFill>
                  <a:schemeClr val="bg1"/>
                </a:solidFill>
              </a:rPr>
              <a:t>comunità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svantaggiate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- </a:t>
            </a:r>
            <a:r>
              <a:rPr lang="en-US" sz="1700" dirty="0" err="1">
                <a:solidFill>
                  <a:schemeClr val="bg1"/>
                </a:solidFill>
              </a:rPr>
              <a:t>Offrire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supporto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sociale</a:t>
            </a:r>
            <a:r>
              <a:rPr lang="en-US" sz="1700" dirty="0">
                <a:solidFill>
                  <a:schemeClr val="bg1"/>
                </a:solidFill>
              </a:rPr>
              <a:t> ed </a:t>
            </a:r>
            <a:r>
              <a:rPr lang="en-US" sz="1700" dirty="0" err="1">
                <a:solidFill>
                  <a:schemeClr val="bg1"/>
                </a:solidFill>
              </a:rPr>
              <a:t>economico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agli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studenti</a:t>
            </a:r>
            <a:r>
              <a:rPr lang="en-US" sz="1700" dirty="0">
                <a:solidFill>
                  <a:schemeClr val="bg1"/>
                </a:solidFill>
              </a:rPr>
              <a:t> in </a:t>
            </a:r>
            <a:r>
              <a:rPr lang="en-US" sz="1700" dirty="0" err="1">
                <a:solidFill>
                  <a:schemeClr val="bg1"/>
                </a:solidFill>
              </a:rPr>
              <a:t>difficoltà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- </a:t>
            </a:r>
            <a:r>
              <a:rPr lang="en-US" sz="1700" dirty="0" err="1">
                <a:solidFill>
                  <a:schemeClr val="bg1"/>
                </a:solidFill>
              </a:rPr>
              <a:t>Implementare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programmi</a:t>
            </a:r>
            <a:r>
              <a:rPr lang="en-US" sz="1700" dirty="0">
                <a:solidFill>
                  <a:schemeClr val="bg1"/>
                </a:solidFill>
              </a:rPr>
              <a:t> di </a:t>
            </a:r>
            <a:r>
              <a:rPr lang="en-US" sz="1700" dirty="0" err="1">
                <a:solidFill>
                  <a:schemeClr val="bg1"/>
                </a:solidFill>
              </a:rPr>
              <a:t>orientamento</a:t>
            </a:r>
            <a:r>
              <a:rPr lang="en-US" sz="1700" dirty="0">
                <a:solidFill>
                  <a:schemeClr val="bg1"/>
                </a:solidFill>
              </a:rPr>
              <a:t> e </a:t>
            </a:r>
            <a:r>
              <a:rPr lang="en-US" sz="1700" dirty="0" err="1">
                <a:solidFill>
                  <a:schemeClr val="bg1"/>
                </a:solidFill>
              </a:rPr>
              <a:t>tutoraggio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personalizzati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4DB0E5-EDEA-BFB9-6970-74F46B5F589A}"/>
              </a:ext>
            </a:extLst>
          </p:cNvPr>
          <p:cNvSpPr txBox="1"/>
          <p:nvPr/>
        </p:nvSpPr>
        <p:spPr>
          <a:xfrm>
            <a:off x="9155592" y="6657945"/>
            <a:ext cx="30364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nurse24.it/studenti/servizi-studenti/prestiti-universitari-e-finanziamenti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en-GB" sz="700">
                <a:solidFill>
                  <a:srgbClr val="FFFFFF"/>
                </a:solidFill>
              </a:rPr>
              <a:t> di Autore sconosciuto è concesso in licenza da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0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164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L'abbandono scolastico e l'Agenda 2030</vt:lpstr>
      <vt:lpstr>Introduzione</vt:lpstr>
      <vt:lpstr>Obiettivo 4: Istruzione di Qualità</vt:lpstr>
      <vt:lpstr>Cause dell'abbandono scolastico</vt:lpstr>
      <vt:lpstr>Proposte per rdurre l'abbandono scolastico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L'abbandono scolastico e l'Agenda 2030</dc:title>
  <dc:creator>Giacomo Ruffoni</dc:creator>
  <cp:lastModifiedBy>Giacomo Ruffoni</cp:lastModifiedBy>
  <cp:revision>1</cp:revision>
  <dcterms:created xsi:type="dcterms:W3CDTF">2024-05-29T13:15:47Z</dcterms:created>
  <dcterms:modified xsi:type="dcterms:W3CDTF">2024-05-29T13:38:47Z</dcterms:modified>
</cp:coreProperties>
</file>