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66" r:id="rId3"/>
    <p:sldId id="259" r:id="rId4"/>
    <p:sldId id="268" r:id="rId5"/>
    <p:sldId id="262" r:id="rId6"/>
    <p:sldId id="279" r:id="rId7"/>
    <p:sldId id="273" r:id="rId8"/>
    <p:sldId id="274" r:id="rId9"/>
    <p:sldId id="275" r:id="rId10"/>
    <p:sldId id="269" r:id="rId11"/>
    <p:sldId id="286" r:id="rId12"/>
    <p:sldId id="270" r:id="rId13"/>
    <p:sldId id="267" r:id="rId14"/>
    <p:sldId id="263" r:id="rId15"/>
    <p:sldId id="276" r:id="rId16"/>
    <p:sldId id="277" r:id="rId17"/>
    <p:sldId id="281" r:id="rId18"/>
    <p:sldId id="284" r:id="rId19"/>
    <p:sldId id="272" r:id="rId20"/>
    <p:sldId id="285" r:id="rId21"/>
    <p:sldId id="271" r:id="rId22"/>
    <p:sldId id="265"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21" autoAdjust="0"/>
  </p:normalViewPr>
  <p:slideViewPr>
    <p:cSldViewPr>
      <p:cViewPr varScale="1">
        <p:scale>
          <a:sx n="74" d="100"/>
          <a:sy n="74" d="100"/>
        </p:scale>
        <p:origin x="-26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CBA2C-CAAA-42CF-B78F-87DEEF1B277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20BE8E71-F497-468A-8BCF-867CD172525E}">
      <dgm:prSet phldrT="[Text]"/>
      <dgm:spPr/>
      <dgm:t>
        <a:bodyPr/>
        <a:lstStyle/>
        <a:p>
          <a:r>
            <a:rPr lang="en-US" dirty="0" smtClean="0"/>
            <a:t>Self Balancing Unicycle</a:t>
          </a:r>
          <a:endParaRPr lang="en-US" dirty="0"/>
        </a:p>
      </dgm:t>
    </dgm:pt>
    <dgm:pt modelId="{10E7CD52-C70D-4B0D-BA73-39E7D6E0C441}" type="parTrans" cxnId="{84A1FB9D-2A24-4CE0-84DB-F1DA371028CC}">
      <dgm:prSet/>
      <dgm:spPr/>
      <dgm:t>
        <a:bodyPr/>
        <a:lstStyle/>
        <a:p>
          <a:endParaRPr lang="en-US"/>
        </a:p>
      </dgm:t>
    </dgm:pt>
    <dgm:pt modelId="{C709E9FE-A76B-44F6-BBD4-8043D15198BD}" type="sibTrans" cxnId="{84A1FB9D-2A24-4CE0-84DB-F1DA371028CC}">
      <dgm:prSet/>
      <dgm:spPr/>
      <dgm:t>
        <a:bodyPr/>
        <a:lstStyle/>
        <a:p>
          <a:endParaRPr lang="en-US"/>
        </a:p>
      </dgm:t>
    </dgm:pt>
    <dgm:pt modelId="{23159B30-BD23-4DDD-8C73-F4E0AA557D76}">
      <dgm:prSet phldrT="[Text]"/>
      <dgm:spPr/>
      <dgm:t>
        <a:bodyPr/>
        <a:lstStyle/>
        <a:p>
          <a:r>
            <a:rPr lang="en-US" dirty="0" smtClean="0"/>
            <a:t>Non-linear system</a:t>
          </a:r>
          <a:endParaRPr lang="en-US" dirty="0"/>
        </a:p>
      </dgm:t>
    </dgm:pt>
    <dgm:pt modelId="{7EA5189C-8A82-4E31-B8DE-1A2F0B8D4C54}" type="parTrans" cxnId="{985F22C7-0E7D-42A9-953C-A246EBC99718}">
      <dgm:prSet/>
      <dgm:spPr/>
      <dgm:t>
        <a:bodyPr/>
        <a:lstStyle/>
        <a:p>
          <a:endParaRPr lang="en-US"/>
        </a:p>
      </dgm:t>
    </dgm:pt>
    <dgm:pt modelId="{F4542481-DB3E-488C-ACCA-3E4EB5875099}" type="sibTrans" cxnId="{985F22C7-0E7D-42A9-953C-A246EBC99718}">
      <dgm:prSet/>
      <dgm:spPr/>
      <dgm:t>
        <a:bodyPr/>
        <a:lstStyle/>
        <a:p>
          <a:endParaRPr lang="en-US"/>
        </a:p>
      </dgm:t>
    </dgm:pt>
    <dgm:pt modelId="{BD98ED33-66DC-415F-9A6F-2546BAAF3B3D}">
      <dgm:prSet phldrT="[Text]"/>
      <dgm:spPr/>
      <dgm:t>
        <a:bodyPr/>
        <a:lstStyle/>
        <a:p>
          <a:r>
            <a:rPr lang="en-US" dirty="0" smtClean="0"/>
            <a:t>Feedback </a:t>
          </a:r>
          <a:endParaRPr lang="en-US" dirty="0"/>
        </a:p>
      </dgm:t>
    </dgm:pt>
    <dgm:pt modelId="{14D5249F-26A5-4564-AB2D-600D54F71173}" type="parTrans" cxnId="{8C68F102-B0A2-4886-87E1-F9FB7D1B138B}">
      <dgm:prSet/>
      <dgm:spPr/>
      <dgm:t>
        <a:bodyPr/>
        <a:lstStyle/>
        <a:p>
          <a:endParaRPr lang="en-US"/>
        </a:p>
      </dgm:t>
    </dgm:pt>
    <dgm:pt modelId="{33D01D21-955E-4F24-A18E-4041C0D6DE2B}" type="sibTrans" cxnId="{8C68F102-B0A2-4886-87E1-F9FB7D1B138B}">
      <dgm:prSet/>
      <dgm:spPr/>
      <dgm:t>
        <a:bodyPr/>
        <a:lstStyle/>
        <a:p>
          <a:endParaRPr lang="en-US"/>
        </a:p>
      </dgm:t>
    </dgm:pt>
    <dgm:pt modelId="{8F9A3036-4F59-4DA9-BC69-9C65CC5FF756}">
      <dgm:prSet phldrT="[Text]"/>
      <dgm:spPr/>
      <dgm:t>
        <a:bodyPr/>
        <a:lstStyle/>
        <a:p>
          <a:r>
            <a:rPr lang="en-US" dirty="0" smtClean="0"/>
            <a:t>Real-Time operation</a:t>
          </a:r>
          <a:endParaRPr lang="en-US" dirty="0"/>
        </a:p>
      </dgm:t>
    </dgm:pt>
    <dgm:pt modelId="{2CAD2807-D227-4017-ADAE-4A618EC18CA1}" type="parTrans" cxnId="{86581E74-C593-4A2D-BD5E-CE1BC5CC7E25}">
      <dgm:prSet/>
      <dgm:spPr/>
      <dgm:t>
        <a:bodyPr/>
        <a:lstStyle/>
        <a:p>
          <a:endParaRPr lang="en-US"/>
        </a:p>
      </dgm:t>
    </dgm:pt>
    <dgm:pt modelId="{37768D46-5764-48A9-B061-92B3238D2032}" type="sibTrans" cxnId="{86581E74-C593-4A2D-BD5E-CE1BC5CC7E25}">
      <dgm:prSet/>
      <dgm:spPr/>
      <dgm:t>
        <a:bodyPr/>
        <a:lstStyle/>
        <a:p>
          <a:endParaRPr lang="en-US"/>
        </a:p>
      </dgm:t>
    </dgm:pt>
    <dgm:pt modelId="{A582B7BA-4838-4A95-B337-9DB7268116E5}">
      <dgm:prSet phldrT="[Text]"/>
      <dgm:spPr/>
      <dgm:t>
        <a:bodyPr/>
        <a:lstStyle/>
        <a:p>
          <a:r>
            <a:rPr lang="en-US" dirty="0" smtClean="0"/>
            <a:t>Dynamically unstable</a:t>
          </a:r>
          <a:endParaRPr lang="en-US" dirty="0"/>
        </a:p>
      </dgm:t>
    </dgm:pt>
    <dgm:pt modelId="{36786B02-748A-4748-B2D4-5874F7413149}" type="parTrans" cxnId="{122508DC-A576-4A03-83E4-985FEF1A8B82}">
      <dgm:prSet/>
      <dgm:spPr/>
      <dgm:t>
        <a:bodyPr/>
        <a:lstStyle/>
        <a:p>
          <a:endParaRPr lang="en-US"/>
        </a:p>
      </dgm:t>
    </dgm:pt>
    <dgm:pt modelId="{4C297DF1-AEBE-4A83-A484-A60056753F8A}" type="sibTrans" cxnId="{122508DC-A576-4A03-83E4-985FEF1A8B82}">
      <dgm:prSet/>
      <dgm:spPr/>
      <dgm:t>
        <a:bodyPr/>
        <a:lstStyle/>
        <a:p>
          <a:endParaRPr lang="en-US"/>
        </a:p>
      </dgm:t>
    </dgm:pt>
    <dgm:pt modelId="{73692DD7-5A4E-48BB-B470-C5A4DA4EC749}">
      <dgm:prSet phldrT="[Text]"/>
      <dgm:spPr/>
      <dgm:t>
        <a:bodyPr/>
        <a:lstStyle/>
        <a:p>
          <a:r>
            <a:rPr lang="en-US" dirty="0" smtClean="0"/>
            <a:t>Discrete time</a:t>
          </a:r>
          <a:endParaRPr lang="en-US" dirty="0"/>
        </a:p>
      </dgm:t>
    </dgm:pt>
    <dgm:pt modelId="{8E16C110-46DD-418E-B68B-41176C7363CB}" type="parTrans" cxnId="{93F051FE-4DAD-4282-B99F-B0F7FF420B95}">
      <dgm:prSet/>
      <dgm:spPr/>
      <dgm:t>
        <a:bodyPr/>
        <a:lstStyle/>
        <a:p>
          <a:endParaRPr lang="en-US"/>
        </a:p>
      </dgm:t>
    </dgm:pt>
    <dgm:pt modelId="{F993AD63-E991-4E38-8297-04B334507A7E}" type="sibTrans" cxnId="{93F051FE-4DAD-4282-B99F-B0F7FF420B95}">
      <dgm:prSet/>
      <dgm:spPr/>
      <dgm:t>
        <a:bodyPr/>
        <a:lstStyle/>
        <a:p>
          <a:endParaRPr lang="en-US"/>
        </a:p>
      </dgm:t>
    </dgm:pt>
    <dgm:pt modelId="{CDB2F97C-D222-4B7B-AD17-9B1FCACAE65F}">
      <dgm:prSet phldrT="[Text]"/>
      <dgm:spPr/>
      <dgm:t>
        <a:bodyPr/>
        <a:lstStyle/>
        <a:p>
          <a:r>
            <a:rPr lang="en-US" dirty="0" smtClean="0"/>
            <a:t>Autonomous</a:t>
          </a:r>
          <a:endParaRPr lang="en-US" dirty="0"/>
        </a:p>
      </dgm:t>
    </dgm:pt>
    <dgm:pt modelId="{6D930E7D-F4CB-4AC6-8B6C-E671E00D2CDA}" type="parTrans" cxnId="{A3229B7A-98F5-4A02-B1BC-20C1B2FD93E3}">
      <dgm:prSet/>
      <dgm:spPr/>
      <dgm:t>
        <a:bodyPr/>
        <a:lstStyle/>
        <a:p>
          <a:endParaRPr lang="en-US"/>
        </a:p>
      </dgm:t>
    </dgm:pt>
    <dgm:pt modelId="{3DB89215-6E3B-42AE-A1CB-3027719161AB}" type="sibTrans" cxnId="{A3229B7A-98F5-4A02-B1BC-20C1B2FD93E3}">
      <dgm:prSet/>
      <dgm:spPr/>
      <dgm:t>
        <a:bodyPr/>
        <a:lstStyle/>
        <a:p>
          <a:endParaRPr lang="en-US"/>
        </a:p>
      </dgm:t>
    </dgm:pt>
    <dgm:pt modelId="{4C1B39BF-F010-4321-A742-3FBC32925276}">
      <dgm:prSet phldrT="[Text]"/>
      <dgm:spPr/>
      <dgm:t>
        <a:bodyPr/>
        <a:lstStyle/>
        <a:p>
          <a:r>
            <a:rPr lang="en-US" dirty="0" smtClean="0"/>
            <a:t>Controllable system</a:t>
          </a:r>
          <a:endParaRPr lang="en-US" dirty="0"/>
        </a:p>
      </dgm:t>
    </dgm:pt>
    <dgm:pt modelId="{4231E3A6-8236-41B8-8CD9-63D77671A4C8}" type="parTrans" cxnId="{C2859883-5757-46E9-8E4F-5E8DE07FE54E}">
      <dgm:prSet/>
      <dgm:spPr/>
      <dgm:t>
        <a:bodyPr/>
        <a:lstStyle/>
        <a:p>
          <a:endParaRPr lang="en-US"/>
        </a:p>
      </dgm:t>
    </dgm:pt>
    <dgm:pt modelId="{5200D3A7-3CAD-44FB-B8C1-9407EA7D36E6}" type="sibTrans" cxnId="{C2859883-5757-46E9-8E4F-5E8DE07FE54E}">
      <dgm:prSet/>
      <dgm:spPr/>
      <dgm:t>
        <a:bodyPr/>
        <a:lstStyle/>
        <a:p>
          <a:endParaRPr lang="en-US"/>
        </a:p>
      </dgm:t>
    </dgm:pt>
    <dgm:pt modelId="{F3FFE5E4-1BC0-4B54-81AE-AA579CAF2653}" type="pres">
      <dgm:prSet presAssocID="{2F4CBA2C-CAAA-42CF-B78F-87DEEF1B277A}" presName="Name0" presStyleCnt="0">
        <dgm:presLayoutVars>
          <dgm:chMax val="1"/>
          <dgm:chPref val="1"/>
          <dgm:dir/>
          <dgm:animOne val="branch"/>
          <dgm:animLvl val="lvl"/>
        </dgm:presLayoutVars>
      </dgm:prSet>
      <dgm:spPr/>
      <dgm:t>
        <a:bodyPr/>
        <a:lstStyle/>
        <a:p>
          <a:endParaRPr lang="en-US"/>
        </a:p>
      </dgm:t>
    </dgm:pt>
    <dgm:pt modelId="{B22068D3-DDED-4F7A-869F-113F94CC087D}" type="pres">
      <dgm:prSet presAssocID="{20BE8E71-F497-468A-8BCF-867CD172525E}" presName="singleCycle" presStyleCnt="0"/>
      <dgm:spPr/>
    </dgm:pt>
    <dgm:pt modelId="{EA7B28CB-2911-4779-869A-AEC78C5F1671}" type="pres">
      <dgm:prSet presAssocID="{20BE8E71-F497-468A-8BCF-867CD172525E}" presName="singleCenter" presStyleLbl="node1" presStyleIdx="0" presStyleCnt="8" custScaleX="150158" custScaleY="114323">
        <dgm:presLayoutVars>
          <dgm:chMax val="7"/>
          <dgm:chPref val="7"/>
        </dgm:presLayoutVars>
      </dgm:prSet>
      <dgm:spPr/>
      <dgm:t>
        <a:bodyPr/>
        <a:lstStyle/>
        <a:p>
          <a:endParaRPr lang="en-US"/>
        </a:p>
      </dgm:t>
    </dgm:pt>
    <dgm:pt modelId="{C2CB6F57-0576-413F-A293-A0E78B21B9F8}" type="pres">
      <dgm:prSet presAssocID="{7EA5189C-8A82-4E31-B8DE-1A2F0B8D4C54}" presName="Name56" presStyleLbl="parChTrans1D2" presStyleIdx="0" presStyleCnt="7"/>
      <dgm:spPr/>
      <dgm:t>
        <a:bodyPr/>
        <a:lstStyle/>
        <a:p>
          <a:endParaRPr lang="en-US"/>
        </a:p>
      </dgm:t>
    </dgm:pt>
    <dgm:pt modelId="{52F0F047-BCCC-42EF-9CAE-76E3CB0C88BA}" type="pres">
      <dgm:prSet presAssocID="{23159B30-BD23-4DDD-8C73-F4E0AA557D76}" presName="text0" presStyleLbl="node1" presStyleIdx="1" presStyleCnt="8" custScaleX="162549">
        <dgm:presLayoutVars>
          <dgm:bulletEnabled val="1"/>
        </dgm:presLayoutVars>
      </dgm:prSet>
      <dgm:spPr/>
      <dgm:t>
        <a:bodyPr/>
        <a:lstStyle/>
        <a:p>
          <a:endParaRPr lang="en-US"/>
        </a:p>
      </dgm:t>
    </dgm:pt>
    <dgm:pt modelId="{B84AF4A8-3947-45EA-8993-17FEB967E4E7}" type="pres">
      <dgm:prSet presAssocID="{14D5249F-26A5-4564-AB2D-600D54F71173}" presName="Name56" presStyleLbl="parChTrans1D2" presStyleIdx="1" presStyleCnt="7"/>
      <dgm:spPr/>
      <dgm:t>
        <a:bodyPr/>
        <a:lstStyle/>
        <a:p>
          <a:endParaRPr lang="en-US"/>
        </a:p>
      </dgm:t>
    </dgm:pt>
    <dgm:pt modelId="{323636B3-28E9-4D84-9B24-4CA99FA81ACE}" type="pres">
      <dgm:prSet presAssocID="{BD98ED33-66DC-415F-9A6F-2546BAAF3B3D}" presName="text0" presStyleLbl="node1" presStyleIdx="2" presStyleCnt="8" custScaleX="137786" custRadScaleRad="148276" custRadScaleInc="41014">
        <dgm:presLayoutVars>
          <dgm:bulletEnabled val="1"/>
        </dgm:presLayoutVars>
      </dgm:prSet>
      <dgm:spPr/>
      <dgm:t>
        <a:bodyPr/>
        <a:lstStyle/>
        <a:p>
          <a:endParaRPr lang="en-US"/>
        </a:p>
      </dgm:t>
    </dgm:pt>
    <dgm:pt modelId="{3C9F8E07-2750-4F18-8439-C39435BC2A48}" type="pres">
      <dgm:prSet presAssocID="{2CAD2807-D227-4017-ADAE-4A618EC18CA1}" presName="Name56" presStyleLbl="parChTrans1D2" presStyleIdx="2" presStyleCnt="7"/>
      <dgm:spPr/>
      <dgm:t>
        <a:bodyPr/>
        <a:lstStyle/>
        <a:p>
          <a:endParaRPr lang="en-US"/>
        </a:p>
      </dgm:t>
    </dgm:pt>
    <dgm:pt modelId="{4F1D4343-F068-4E09-A4D6-84538D008E3A}" type="pres">
      <dgm:prSet presAssocID="{8F9A3036-4F59-4DA9-BC69-9C65CC5FF756}" presName="text0" presStyleLbl="node1" presStyleIdx="3" presStyleCnt="8" custScaleX="173554" custScaleY="105912" custRadScaleRad="153198" custRadScaleInc="-9199">
        <dgm:presLayoutVars>
          <dgm:bulletEnabled val="1"/>
        </dgm:presLayoutVars>
      </dgm:prSet>
      <dgm:spPr/>
      <dgm:t>
        <a:bodyPr/>
        <a:lstStyle/>
        <a:p>
          <a:endParaRPr lang="en-US"/>
        </a:p>
      </dgm:t>
    </dgm:pt>
    <dgm:pt modelId="{F3A44B51-B4D8-4EB5-89F7-4849638C9113}" type="pres">
      <dgm:prSet presAssocID="{36786B02-748A-4748-B2D4-5874F7413149}" presName="Name56" presStyleLbl="parChTrans1D2" presStyleIdx="3" presStyleCnt="7"/>
      <dgm:spPr/>
      <dgm:t>
        <a:bodyPr/>
        <a:lstStyle/>
        <a:p>
          <a:endParaRPr lang="en-US"/>
        </a:p>
      </dgm:t>
    </dgm:pt>
    <dgm:pt modelId="{6A9A5629-B80C-4D13-8A9A-8E0030CA29C6}" type="pres">
      <dgm:prSet presAssocID="{A582B7BA-4838-4A95-B337-9DB7268116E5}" presName="text0" presStyleLbl="node1" presStyleIdx="4" presStyleCnt="8" custScaleX="147335" custScaleY="118657" custRadScaleRad="132609" custRadScaleInc="-60479">
        <dgm:presLayoutVars>
          <dgm:bulletEnabled val="1"/>
        </dgm:presLayoutVars>
      </dgm:prSet>
      <dgm:spPr/>
      <dgm:t>
        <a:bodyPr/>
        <a:lstStyle/>
        <a:p>
          <a:endParaRPr lang="en-US"/>
        </a:p>
      </dgm:t>
    </dgm:pt>
    <dgm:pt modelId="{0B933785-8F10-4908-A031-95865622E3A9}" type="pres">
      <dgm:prSet presAssocID="{8E16C110-46DD-418E-B68B-41176C7363CB}" presName="Name56" presStyleLbl="parChTrans1D2" presStyleIdx="4" presStyleCnt="7"/>
      <dgm:spPr/>
      <dgm:t>
        <a:bodyPr/>
        <a:lstStyle/>
        <a:p>
          <a:endParaRPr lang="en-US"/>
        </a:p>
      </dgm:t>
    </dgm:pt>
    <dgm:pt modelId="{42C18C40-B4AA-446C-B562-40C2969136A5}" type="pres">
      <dgm:prSet presAssocID="{73692DD7-5A4E-48BB-B470-C5A4DA4EC749}" presName="text0" presStyleLbl="node1" presStyleIdx="5" presStyleCnt="8" custScaleX="155970" custRadScaleRad="117096" custRadScaleInc="38811">
        <dgm:presLayoutVars>
          <dgm:bulletEnabled val="1"/>
        </dgm:presLayoutVars>
      </dgm:prSet>
      <dgm:spPr/>
      <dgm:t>
        <a:bodyPr/>
        <a:lstStyle/>
        <a:p>
          <a:endParaRPr lang="en-US"/>
        </a:p>
      </dgm:t>
    </dgm:pt>
    <dgm:pt modelId="{B5E74FB8-825C-4828-9A1C-A241752DC65C}" type="pres">
      <dgm:prSet presAssocID="{6D930E7D-F4CB-4AC6-8B6C-E671E00D2CDA}" presName="Name56" presStyleLbl="parChTrans1D2" presStyleIdx="5" presStyleCnt="7"/>
      <dgm:spPr/>
      <dgm:t>
        <a:bodyPr/>
        <a:lstStyle/>
        <a:p>
          <a:endParaRPr lang="en-US"/>
        </a:p>
      </dgm:t>
    </dgm:pt>
    <dgm:pt modelId="{946220FF-E030-4205-92BF-46A67B7F2879}" type="pres">
      <dgm:prSet presAssocID="{CDB2F97C-D222-4B7B-AD17-9B1FCACAE65F}" presName="text0" presStyleLbl="node1" presStyleIdx="6" presStyleCnt="8" custScaleX="165621" custScaleY="109122" custRadScaleRad="145767" custRadScaleInc="12981">
        <dgm:presLayoutVars>
          <dgm:bulletEnabled val="1"/>
        </dgm:presLayoutVars>
      </dgm:prSet>
      <dgm:spPr/>
      <dgm:t>
        <a:bodyPr/>
        <a:lstStyle/>
        <a:p>
          <a:endParaRPr lang="en-US"/>
        </a:p>
      </dgm:t>
    </dgm:pt>
    <dgm:pt modelId="{FB5C7847-0F50-42C0-A98F-6F92FFC53D0B}" type="pres">
      <dgm:prSet presAssocID="{4231E3A6-8236-41B8-8CD9-63D77671A4C8}" presName="Name56" presStyleLbl="parChTrans1D2" presStyleIdx="6" presStyleCnt="7"/>
      <dgm:spPr/>
      <dgm:t>
        <a:bodyPr/>
        <a:lstStyle/>
        <a:p>
          <a:endParaRPr lang="en-US"/>
        </a:p>
      </dgm:t>
    </dgm:pt>
    <dgm:pt modelId="{47177BF1-5F2D-48EF-8497-21FE3FD9FE79}" type="pres">
      <dgm:prSet presAssocID="{4C1B39BF-F010-4321-A742-3FBC32925276}" presName="text0" presStyleLbl="node1" presStyleIdx="7" presStyleCnt="8" custScaleX="153082" custRadScaleRad="146455" custRadScaleInc="-31541">
        <dgm:presLayoutVars>
          <dgm:bulletEnabled val="1"/>
        </dgm:presLayoutVars>
      </dgm:prSet>
      <dgm:spPr/>
      <dgm:t>
        <a:bodyPr/>
        <a:lstStyle/>
        <a:p>
          <a:endParaRPr lang="en-US"/>
        </a:p>
      </dgm:t>
    </dgm:pt>
  </dgm:ptLst>
  <dgm:cxnLst>
    <dgm:cxn modelId="{86581E74-C593-4A2D-BD5E-CE1BC5CC7E25}" srcId="{20BE8E71-F497-468A-8BCF-867CD172525E}" destId="{8F9A3036-4F59-4DA9-BC69-9C65CC5FF756}" srcOrd="2" destOrd="0" parTransId="{2CAD2807-D227-4017-ADAE-4A618EC18CA1}" sibTransId="{37768D46-5764-48A9-B061-92B3238D2032}"/>
    <dgm:cxn modelId="{26F7855D-5015-4F58-ADC8-48ABC6F68CC6}" type="presOf" srcId="{CDB2F97C-D222-4B7B-AD17-9B1FCACAE65F}" destId="{946220FF-E030-4205-92BF-46A67B7F2879}" srcOrd="0" destOrd="0" presId="urn:microsoft.com/office/officeart/2008/layout/RadialCluster"/>
    <dgm:cxn modelId="{3315D23B-2CFF-4564-8C5B-949FBD8DF287}" type="presOf" srcId="{4C1B39BF-F010-4321-A742-3FBC32925276}" destId="{47177BF1-5F2D-48EF-8497-21FE3FD9FE79}" srcOrd="0" destOrd="0" presId="urn:microsoft.com/office/officeart/2008/layout/RadialCluster"/>
    <dgm:cxn modelId="{6A2E968B-2B00-4302-9A51-BA269571DA50}" type="presOf" srcId="{8E16C110-46DD-418E-B68B-41176C7363CB}" destId="{0B933785-8F10-4908-A031-95865622E3A9}" srcOrd="0" destOrd="0" presId="urn:microsoft.com/office/officeart/2008/layout/RadialCluster"/>
    <dgm:cxn modelId="{0BB6BE93-6D07-4673-BD6D-65D3ADF9CEC3}" type="presOf" srcId="{2F4CBA2C-CAAA-42CF-B78F-87DEEF1B277A}" destId="{F3FFE5E4-1BC0-4B54-81AE-AA579CAF2653}" srcOrd="0" destOrd="0" presId="urn:microsoft.com/office/officeart/2008/layout/RadialCluster"/>
    <dgm:cxn modelId="{A3229B7A-98F5-4A02-B1BC-20C1B2FD93E3}" srcId="{20BE8E71-F497-468A-8BCF-867CD172525E}" destId="{CDB2F97C-D222-4B7B-AD17-9B1FCACAE65F}" srcOrd="5" destOrd="0" parTransId="{6D930E7D-F4CB-4AC6-8B6C-E671E00D2CDA}" sibTransId="{3DB89215-6E3B-42AE-A1CB-3027719161AB}"/>
    <dgm:cxn modelId="{CBD0D219-0D1F-4AD5-9833-EB8FF4BB68DE}" type="presOf" srcId="{A582B7BA-4838-4A95-B337-9DB7268116E5}" destId="{6A9A5629-B80C-4D13-8A9A-8E0030CA29C6}" srcOrd="0" destOrd="0" presId="urn:microsoft.com/office/officeart/2008/layout/RadialCluster"/>
    <dgm:cxn modelId="{93F051FE-4DAD-4282-B99F-B0F7FF420B95}" srcId="{20BE8E71-F497-468A-8BCF-867CD172525E}" destId="{73692DD7-5A4E-48BB-B470-C5A4DA4EC749}" srcOrd="4" destOrd="0" parTransId="{8E16C110-46DD-418E-B68B-41176C7363CB}" sibTransId="{F993AD63-E991-4E38-8297-04B334507A7E}"/>
    <dgm:cxn modelId="{F93764F6-6CF4-486A-B088-61AFCBE74DDC}" type="presOf" srcId="{4231E3A6-8236-41B8-8CD9-63D77671A4C8}" destId="{FB5C7847-0F50-42C0-A98F-6F92FFC53D0B}" srcOrd="0" destOrd="0" presId="urn:microsoft.com/office/officeart/2008/layout/RadialCluster"/>
    <dgm:cxn modelId="{8C68F102-B0A2-4886-87E1-F9FB7D1B138B}" srcId="{20BE8E71-F497-468A-8BCF-867CD172525E}" destId="{BD98ED33-66DC-415F-9A6F-2546BAAF3B3D}" srcOrd="1" destOrd="0" parTransId="{14D5249F-26A5-4564-AB2D-600D54F71173}" sibTransId="{33D01D21-955E-4F24-A18E-4041C0D6DE2B}"/>
    <dgm:cxn modelId="{9801DC9E-87CA-482B-BEFD-C61AA9E8153B}" type="presOf" srcId="{8F9A3036-4F59-4DA9-BC69-9C65CC5FF756}" destId="{4F1D4343-F068-4E09-A4D6-84538D008E3A}" srcOrd="0" destOrd="0" presId="urn:microsoft.com/office/officeart/2008/layout/RadialCluster"/>
    <dgm:cxn modelId="{592CB8F0-757C-454F-820C-9ECAD0BA8C6C}" type="presOf" srcId="{23159B30-BD23-4DDD-8C73-F4E0AA557D76}" destId="{52F0F047-BCCC-42EF-9CAE-76E3CB0C88BA}" srcOrd="0" destOrd="0" presId="urn:microsoft.com/office/officeart/2008/layout/RadialCluster"/>
    <dgm:cxn modelId="{C2859883-5757-46E9-8E4F-5E8DE07FE54E}" srcId="{20BE8E71-F497-468A-8BCF-867CD172525E}" destId="{4C1B39BF-F010-4321-A742-3FBC32925276}" srcOrd="6" destOrd="0" parTransId="{4231E3A6-8236-41B8-8CD9-63D77671A4C8}" sibTransId="{5200D3A7-3CAD-44FB-B8C1-9407EA7D36E6}"/>
    <dgm:cxn modelId="{122508DC-A576-4A03-83E4-985FEF1A8B82}" srcId="{20BE8E71-F497-468A-8BCF-867CD172525E}" destId="{A582B7BA-4838-4A95-B337-9DB7268116E5}" srcOrd="3" destOrd="0" parTransId="{36786B02-748A-4748-B2D4-5874F7413149}" sibTransId="{4C297DF1-AEBE-4A83-A484-A60056753F8A}"/>
    <dgm:cxn modelId="{C5384FD1-877F-4593-8247-FA395F924F75}" type="presOf" srcId="{14D5249F-26A5-4564-AB2D-600D54F71173}" destId="{B84AF4A8-3947-45EA-8993-17FEB967E4E7}" srcOrd="0" destOrd="0" presId="urn:microsoft.com/office/officeart/2008/layout/RadialCluster"/>
    <dgm:cxn modelId="{37D790B7-A6B2-486C-AC56-3F127FDFC93D}" type="presOf" srcId="{2CAD2807-D227-4017-ADAE-4A618EC18CA1}" destId="{3C9F8E07-2750-4F18-8439-C39435BC2A48}" srcOrd="0" destOrd="0" presId="urn:microsoft.com/office/officeart/2008/layout/RadialCluster"/>
    <dgm:cxn modelId="{84A1FB9D-2A24-4CE0-84DB-F1DA371028CC}" srcId="{2F4CBA2C-CAAA-42CF-B78F-87DEEF1B277A}" destId="{20BE8E71-F497-468A-8BCF-867CD172525E}" srcOrd="0" destOrd="0" parTransId="{10E7CD52-C70D-4B0D-BA73-39E7D6E0C441}" sibTransId="{C709E9FE-A76B-44F6-BBD4-8043D15198BD}"/>
    <dgm:cxn modelId="{CB4208AA-8711-4B6B-B368-C5B8083D375F}" type="presOf" srcId="{6D930E7D-F4CB-4AC6-8B6C-E671E00D2CDA}" destId="{B5E74FB8-825C-4828-9A1C-A241752DC65C}" srcOrd="0" destOrd="0" presId="urn:microsoft.com/office/officeart/2008/layout/RadialCluster"/>
    <dgm:cxn modelId="{0E26857C-86C4-4BCD-9F66-26E63A1CA80C}" type="presOf" srcId="{BD98ED33-66DC-415F-9A6F-2546BAAF3B3D}" destId="{323636B3-28E9-4D84-9B24-4CA99FA81ACE}" srcOrd="0" destOrd="0" presId="urn:microsoft.com/office/officeart/2008/layout/RadialCluster"/>
    <dgm:cxn modelId="{61CD37EC-E091-4684-BA08-16DEF43099BB}" type="presOf" srcId="{7EA5189C-8A82-4E31-B8DE-1A2F0B8D4C54}" destId="{C2CB6F57-0576-413F-A293-A0E78B21B9F8}" srcOrd="0" destOrd="0" presId="urn:microsoft.com/office/officeart/2008/layout/RadialCluster"/>
    <dgm:cxn modelId="{985F22C7-0E7D-42A9-953C-A246EBC99718}" srcId="{20BE8E71-F497-468A-8BCF-867CD172525E}" destId="{23159B30-BD23-4DDD-8C73-F4E0AA557D76}" srcOrd="0" destOrd="0" parTransId="{7EA5189C-8A82-4E31-B8DE-1A2F0B8D4C54}" sibTransId="{F4542481-DB3E-488C-ACCA-3E4EB5875099}"/>
    <dgm:cxn modelId="{137A4AF1-06F5-4D8A-8F96-21F19B99C142}" type="presOf" srcId="{73692DD7-5A4E-48BB-B470-C5A4DA4EC749}" destId="{42C18C40-B4AA-446C-B562-40C2969136A5}" srcOrd="0" destOrd="0" presId="urn:microsoft.com/office/officeart/2008/layout/RadialCluster"/>
    <dgm:cxn modelId="{687A8EDA-2547-4B66-A2DF-5F77F1D17C87}" type="presOf" srcId="{20BE8E71-F497-468A-8BCF-867CD172525E}" destId="{EA7B28CB-2911-4779-869A-AEC78C5F1671}" srcOrd="0" destOrd="0" presId="urn:microsoft.com/office/officeart/2008/layout/RadialCluster"/>
    <dgm:cxn modelId="{9AA18266-4943-45ED-A460-D5F91AC5B52E}" type="presOf" srcId="{36786B02-748A-4748-B2D4-5874F7413149}" destId="{F3A44B51-B4D8-4EB5-89F7-4849638C9113}" srcOrd="0" destOrd="0" presId="urn:microsoft.com/office/officeart/2008/layout/RadialCluster"/>
    <dgm:cxn modelId="{BFFCAA7A-7A50-4032-9C89-D6620E9AD265}" type="presParOf" srcId="{F3FFE5E4-1BC0-4B54-81AE-AA579CAF2653}" destId="{B22068D3-DDED-4F7A-869F-113F94CC087D}" srcOrd="0" destOrd="0" presId="urn:microsoft.com/office/officeart/2008/layout/RadialCluster"/>
    <dgm:cxn modelId="{22E76D57-FA4B-4090-8D7B-637F59289991}" type="presParOf" srcId="{B22068D3-DDED-4F7A-869F-113F94CC087D}" destId="{EA7B28CB-2911-4779-869A-AEC78C5F1671}" srcOrd="0" destOrd="0" presId="urn:microsoft.com/office/officeart/2008/layout/RadialCluster"/>
    <dgm:cxn modelId="{C4FCDBE5-0DDD-44F7-B65C-D908399031A9}" type="presParOf" srcId="{B22068D3-DDED-4F7A-869F-113F94CC087D}" destId="{C2CB6F57-0576-413F-A293-A0E78B21B9F8}" srcOrd="1" destOrd="0" presId="urn:microsoft.com/office/officeart/2008/layout/RadialCluster"/>
    <dgm:cxn modelId="{4EDCCB4B-7872-4070-8FD3-DC50588ED886}" type="presParOf" srcId="{B22068D3-DDED-4F7A-869F-113F94CC087D}" destId="{52F0F047-BCCC-42EF-9CAE-76E3CB0C88BA}" srcOrd="2" destOrd="0" presId="urn:microsoft.com/office/officeart/2008/layout/RadialCluster"/>
    <dgm:cxn modelId="{E68CB6B2-9DAC-496F-B222-682F0516667A}" type="presParOf" srcId="{B22068D3-DDED-4F7A-869F-113F94CC087D}" destId="{B84AF4A8-3947-45EA-8993-17FEB967E4E7}" srcOrd="3" destOrd="0" presId="urn:microsoft.com/office/officeart/2008/layout/RadialCluster"/>
    <dgm:cxn modelId="{C4D22EE7-9228-4478-9D3F-EB9F1BBC685B}" type="presParOf" srcId="{B22068D3-DDED-4F7A-869F-113F94CC087D}" destId="{323636B3-28E9-4D84-9B24-4CA99FA81ACE}" srcOrd="4" destOrd="0" presId="urn:microsoft.com/office/officeart/2008/layout/RadialCluster"/>
    <dgm:cxn modelId="{55CF8C40-8655-4457-8BC3-2CD030039BFA}" type="presParOf" srcId="{B22068D3-DDED-4F7A-869F-113F94CC087D}" destId="{3C9F8E07-2750-4F18-8439-C39435BC2A48}" srcOrd="5" destOrd="0" presId="urn:microsoft.com/office/officeart/2008/layout/RadialCluster"/>
    <dgm:cxn modelId="{EDB7710A-0FA3-4AE7-BD79-4776D3339402}" type="presParOf" srcId="{B22068D3-DDED-4F7A-869F-113F94CC087D}" destId="{4F1D4343-F068-4E09-A4D6-84538D008E3A}" srcOrd="6" destOrd="0" presId="urn:microsoft.com/office/officeart/2008/layout/RadialCluster"/>
    <dgm:cxn modelId="{D09925EE-373B-4256-9D6A-6B789FA26D47}" type="presParOf" srcId="{B22068D3-DDED-4F7A-869F-113F94CC087D}" destId="{F3A44B51-B4D8-4EB5-89F7-4849638C9113}" srcOrd="7" destOrd="0" presId="urn:microsoft.com/office/officeart/2008/layout/RadialCluster"/>
    <dgm:cxn modelId="{22A573CE-DF49-483E-B744-1B5874400F16}" type="presParOf" srcId="{B22068D3-DDED-4F7A-869F-113F94CC087D}" destId="{6A9A5629-B80C-4D13-8A9A-8E0030CA29C6}" srcOrd="8" destOrd="0" presId="urn:microsoft.com/office/officeart/2008/layout/RadialCluster"/>
    <dgm:cxn modelId="{58A3207A-BC8E-4E2E-8020-CBD13C35B6A2}" type="presParOf" srcId="{B22068D3-DDED-4F7A-869F-113F94CC087D}" destId="{0B933785-8F10-4908-A031-95865622E3A9}" srcOrd="9" destOrd="0" presId="urn:microsoft.com/office/officeart/2008/layout/RadialCluster"/>
    <dgm:cxn modelId="{21B07C9A-7717-4B2D-9B4B-32306C52ADE7}" type="presParOf" srcId="{B22068D3-DDED-4F7A-869F-113F94CC087D}" destId="{42C18C40-B4AA-446C-B562-40C2969136A5}" srcOrd="10" destOrd="0" presId="urn:microsoft.com/office/officeart/2008/layout/RadialCluster"/>
    <dgm:cxn modelId="{2EA3566C-C96F-40AA-96AD-AC42E5F99229}" type="presParOf" srcId="{B22068D3-DDED-4F7A-869F-113F94CC087D}" destId="{B5E74FB8-825C-4828-9A1C-A241752DC65C}" srcOrd="11" destOrd="0" presId="urn:microsoft.com/office/officeart/2008/layout/RadialCluster"/>
    <dgm:cxn modelId="{6117824B-DA0A-45ED-B16A-4875C75AC843}" type="presParOf" srcId="{B22068D3-DDED-4F7A-869F-113F94CC087D}" destId="{946220FF-E030-4205-92BF-46A67B7F2879}" srcOrd="12" destOrd="0" presId="urn:microsoft.com/office/officeart/2008/layout/RadialCluster"/>
    <dgm:cxn modelId="{65424DE5-4936-4084-8572-612CF432C106}" type="presParOf" srcId="{B22068D3-DDED-4F7A-869F-113F94CC087D}" destId="{FB5C7847-0F50-42C0-A98F-6F92FFC53D0B}" srcOrd="13" destOrd="0" presId="urn:microsoft.com/office/officeart/2008/layout/RadialCluster"/>
    <dgm:cxn modelId="{7DDF0BA3-4F49-4C6B-AE33-B96E541DB10B}" type="presParOf" srcId="{B22068D3-DDED-4F7A-869F-113F94CC087D}" destId="{47177BF1-5F2D-48EF-8497-21FE3FD9FE79}" srcOrd="14"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B28CB-2911-4779-869A-AEC78C5F1671}">
      <dsp:nvSpPr>
        <dsp:cNvPr id="0" name=""/>
        <dsp:cNvSpPr/>
      </dsp:nvSpPr>
      <dsp:spPr>
        <a:xfrm>
          <a:off x="2566179" y="1672552"/>
          <a:ext cx="2219755" cy="1690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smtClean="0"/>
            <a:t>Self Balancing Unicycle</a:t>
          </a:r>
          <a:endParaRPr lang="en-US" sz="3200" kern="1200" dirty="0"/>
        </a:p>
      </dsp:txBody>
      <dsp:txXfrm>
        <a:off x="2648679" y="1755052"/>
        <a:ext cx="2054755" cy="1525014"/>
      </dsp:txXfrm>
    </dsp:sp>
    <dsp:sp modelId="{C2CB6F57-0576-413F-A293-A0E78B21B9F8}">
      <dsp:nvSpPr>
        <dsp:cNvPr id="0" name=""/>
        <dsp:cNvSpPr/>
      </dsp:nvSpPr>
      <dsp:spPr>
        <a:xfrm rot="16200000">
          <a:off x="3336832" y="1333327"/>
          <a:ext cx="678449" cy="0"/>
        </a:xfrm>
        <a:custGeom>
          <a:avLst/>
          <a:gdLst/>
          <a:ahLst/>
          <a:cxnLst/>
          <a:rect l="0" t="0" r="0" b="0"/>
          <a:pathLst>
            <a:path>
              <a:moveTo>
                <a:pt x="0" y="0"/>
              </a:moveTo>
              <a:lnTo>
                <a:pt x="67844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F0F047-BCCC-42EF-9CAE-76E3CB0C88BA}">
      <dsp:nvSpPr>
        <dsp:cNvPr id="0" name=""/>
        <dsp:cNvSpPr/>
      </dsp:nvSpPr>
      <dsp:spPr>
        <a:xfrm>
          <a:off x="2871075" y="3655"/>
          <a:ext cx="1609962"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Non-linear system</a:t>
          </a:r>
          <a:endParaRPr lang="en-US" sz="2500" kern="1200" dirty="0"/>
        </a:p>
      </dsp:txBody>
      <dsp:txXfrm>
        <a:off x="2919425" y="52005"/>
        <a:ext cx="1513262" cy="893747"/>
      </dsp:txXfrm>
    </dsp:sp>
    <dsp:sp modelId="{B84AF4A8-3947-45EA-8993-17FEB967E4E7}">
      <dsp:nvSpPr>
        <dsp:cNvPr id="0" name=""/>
        <dsp:cNvSpPr/>
      </dsp:nvSpPr>
      <dsp:spPr>
        <a:xfrm rot="19918502">
          <a:off x="4729479" y="1700587"/>
          <a:ext cx="962924" cy="0"/>
        </a:xfrm>
        <a:custGeom>
          <a:avLst/>
          <a:gdLst/>
          <a:ahLst/>
          <a:cxnLst/>
          <a:rect l="0" t="0" r="0" b="0"/>
          <a:pathLst>
            <a:path>
              <a:moveTo>
                <a:pt x="0" y="0"/>
              </a:moveTo>
              <a:lnTo>
                <a:pt x="96292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3636B3-28E9-4D84-9B24-4CA99FA81ACE}">
      <dsp:nvSpPr>
        <dsp:cNvPr id="0" name=""/>
        <dsp:cNvSpPr/>
      </dsp:nvSpPr>
      <dsp:spPr>
        <a:xfrm>
          <a:off x="5635949" y="615952"/>
          <a:ext cx="1364698"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smtClean="0"/>
            <a:t>Feedback </a:t>
          </a:r>
          <a:endParaRPr lang="en-US" sz="2300" kern="1200" dirty="0"/>
        </a:p>
      </dsp:txBody>
      <dsp:txXfrm>
        <a:off x="5684299" y="664302"/>
        <a:ext cx="1267998" cy="893747"/>
      </dsp:txXfrm>
    </dsp:sp>
    <dsp:sp modelId="{3C9F8E07-2750-4F18-8439-C39435BC2A48}">
      <dsp:nvSpPr>
        <dsp:cNvPr id="0" name=""/>
        <dsp:cNvSpPr/>
      </dsp:nvSpPr>
      <dsp:spPr>
        <a:xfrm rot="669289">
          <a:off x="4777399" y="2823814"/>
          <a:ext cx="903574" cy="0"/>
        </a:xfrm>
        <a:custGeom>
          <a:avLst/>
          <a:gdLst/>
          <a:ahLst/>
          <a:cxnLst/>
          <a:rect l="0" t="0" r="0" b="0"/>
          <a:pathLst>
            <a:path>
              <a:moveTo>
                <a:pt x="0" y="0"/>
              </a:moveTo>
              <a:lnTo>
                <a:pt x="9035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D4343-F068-4E09-A4D6-84538D008E3A}">
      <dsp:nvSpPr>
        <dsp:cNvPr id="0" name=""/>
        <dsp:cNvSpPr/>
      </dsp:nvSpPr>
      <dsp:spPr>
        <a:xfrm>
          <a:off x="5672438" y="2556193"/>
          <a:ext cx="1718961" cy="10490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Real-Time operation</a:t>
          </a:r>
          <a:endParaRPr lang="en-US" sz="2800" kern="1200" dirty="0"/>
        </a:p>
      </dsp:txBody>
      <dsp:txXfrm>
        <a:off x="5723646" y="2607401"/>
        <a:ext cx="1616545" cy="946586"/>
      </dsp:txXfrm>
    </dsp:sp>
    <dsp:sp modelId="{F3A44B51-B4D8-4EB5-89F7-4849638C9113}">
      <dsp:nvSpPr>
        <dsp:cNvPr id="0" name=""/>
        <dsp:cNvSpPr/>
      </dsp:nvSpPr>
      <dsp:spPr>
        <a:xfrm rot="2754439">
          <a:off x="4412172" y="3557465"/>
          <a:ext cx="542732" cy="0"/>
        </a:xfrm>
        <a:custGeom>
          <a:avLst/>
          <a:gdLst/>
          <a:ahLst/>
          <a:cxnLst/>
          <a:rect l="0" t="0" r="0" b="0"/>
          <a:pathLst>
            <a:path>
              <a:moveTo>
                <a:pt x="0" y="0"/>
              </a:moveTo>
              <a:lnTo>
                <a:pt x="54273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A5629-B80C-4D13-8A9A-8E0030CA29C6}">
      <dsp:nvSpPr>
        <dsp:cNvPr id="0" name=""/>
        <dsp:cNvSpPr/>
      </dsp:nvSpPr>
      <dsp:spPr>
        <a:xfrm>
          <a:off x="4712018" y="3752364"/>
          <a:ext cx="1459275" cy="11752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smtClean="0"/>
            <a:t>Dynamically unstable</a:t>
          </a:r>
          <a:endParaRPr lang="en-US" sz="1900" kern="1200" dirty="0"/>
        </a:p>
      </dsp:txBody>
      <dsp:txXfrm>
        <a:off x="4769388" y="3809734"/>
        <a:ext cx="1344535" cy="1060495"/>
      </dsp:txXfrm>
    </dsp:sp>
    <dsp:sp modelId="{0B933785-8F10-4908-A031-95865622E3A9}">
      <dsp:nvSpPr>
        <dsp:cNvPr id="0" name=""/>
        <dsp:cNvSpPr/>
      </dsp:nvSpPr>
      <dsp:spPr>
        <a:xfrm rot="7545836">
          <a:off x="2506442" y="3649859"/>
          <a:ext cx="708114" cy="0"/>
        </a:xfrm>
        <a:custGeom>
          <a:avLst/>
          <a:gdLst/>
          <a:ahLst/>
          <a:cxnLst/>
          <a:rect l="0" t="0" r="0" b="0"/>
          <a:pathLst>
            <a:path>
              <a:moveTo>
                <a:pt x="0" y="0"/>
              </a:moveTo>
              <a:lnTo>
                <a:pt x="70811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18C40-B4AA-446C-B562-40C2969136A5}">
      <dsp:nvSpPr>
        <dsp:cNvPr id="0" name=""/>
        <dsp:cNvSpPr/>
      </dsp:nvSpPr>
      <dsp:spPr>
        <a:xfrm>
          <a:off x="1524477" y="3937152"/>
          <a:ext cx="1544801"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Discrete time</a:t>
          </a:r>
          <a:endParaRPr lang="en-US" sz="2700" kern="1200" dirty="0"/>
        </a:p>
      </dsp:txBody>
      <dsp:txXfrm>
        <a:off x="1572827" y="3985502"/>
        <a:ext cx="1448101" cy="893747"/>
      </dsp:txXfrm>
    </dsp:sp>
    <dsp:sp modelId="{B5E74FB8-825C-4828-9A1C-A241752DC65C}">
      <dsp:nvSpPr>
        <dsp:cNvPr id="0" name=""/>
        <dsp:cNvSpPr/>
      </dsp:nvSpPr>
      <dsp:spPr>
        <a:xfrm rot="10219785">
          <a:off x="1633717" y="2785557"/>
          <a:ext cx="939134" cy="0"/>
        </a:xfrm>
        <a:custGeom>
          <a:avLst/>
          <a:gdLst/>
          <a:ahLst/>
          <a:cxnLst/>
          <a:rect l="0" t="0" r="0" b="0"/>
          <a:pathLst>
            <a:path>
              <a:moveTo>
                <a:pt x="0" y="0"/>
              </a:moveTo>
              <a:lnTo>
                <a:pt x="9391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220FF-E030-4205-92BF-46A67B7F2879}">
      <dsp:nvSpPr>
        <dsp:cNvPr id="0" name=""/>
        <dsp:cNvSpPr/>
      </dsp:nvSpPr>
      <dsp:spPr>
        <a:xfrm>
          <a:off x="0" y="2463796"/>
          <a:ext cx="1640389" cy="1080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smtClean="0"/>
            <a:t>Autonomous</a:t>
          </a:r>
          <a:endParaRPr lang="en-US" sz="2100" kern="1200" dirty="0"/>
        </a:p>
      </dsp:txBody>
      <dsp:txXfrm>
        <a:off x="52760" y="2516556"/>
        <a:ext cx="1534869" cy="975276"/>
      </dsp:txXfrm>
    </dsp:sp>
    <dsp:sp modelId="{FB5C7847-0F50-42C0-A98F-6F92FFC53D0B}">
      <dsp:nvSpPr>
        <dsp:cNvPr id="0" name=""/>
        <dsp:cNvSpPr/>
      </dsp:nvSpPr>
      <dsp:spPr>
        <a:xfrm rot="12627653">
          <a:off x="1831285" y="1664725"/>
          <a:ext cx="789369" cy="0"/>
        </a:xfrm>
        <a:custGeom>
          <a:avLst/>
          <a:gdLst/>
          <a:ahLst/>
          <a:cxnLst/>
          <a:rect l="0" t="0" r="0" b="0"/>
          <a:pathLst>
            <a:path>
              <a:moveTo>
                <a:pt x="0" y="0"/>
              </a:moveTo>
              <a:lnTo>
                <a:pt x="78936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77BF1-5F2D-48EF-8497-21FE3FD9FE79}">
      <dsp:nvSpPr>
        <dsp:cNvPr id="0" name=""/>
        <dsp:cNvSpPr/>
      </dsp:nvSpPr>
      <dsp:spPr>
        <a:xfrm>
          <a:off x="369564" y="523559"/>
          <a:ext cx="1516196"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Controllable system</a:t>
          </a:r>
          <a:endParaRPr lang="en-US" sz="2000" kern="1200" dirty="0"/>
        </a:p>
      </dsp:txBody>
      <dsp:txXfrm>
        <a:off x="417914" y="571909"/>
        <a:ext cx="1419496" cy="89374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10/17/2012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2076808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a:t>
            </a:r>
            <a:r>
              <a:rPr lang="en-US" baseline="0" dirty="0" smtClean="0"/>
              <a:t> we have all of the electrical components, we will build</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255262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852002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577387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Includes 3 moving joints, all motorized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Balanced Placement of components</a:t>
            </a:r>
          </a:p>
          <a:p>
            <a:r>
              <a:rPr lang="en-US" sz="1200" kern="1200" dirty="0" smtClean="0">
                <a:solidFill>
                  <a:schemeClr val="tx1"/>
                </a:solidFill>
                <a:effectLst/>
                <a:latin typeface="+mn-lt"/>
                <a:ea typeface="+mn-ea"/>
                <a:cs typeface="+mn-cs"/>
              </a:rPr>
              <a:t>High degree of symmetry</a:t>
            </a:r>
          </a:p>
          <a:p>
            <a:r>
              <a:rPr lang="en-US" sz="1200" kern="1200" dirty="0" smtClean="0">
                <a:solidFill>
                  <a:schemeClr val="tx1"/>
                </a:solidFill>
                <a:effectLst/>
                <a:latin typeface="+mn-lt"/>
                <a:ea typeface="+mn-ea"/>
                <a:cs typeface="+mn-cs"/>
              </a:rPr>
              <a:t>Center of gravity in the middle</a:t>
            </a:r>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3810573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Robot is displaced by an external force</a:t>
            </a:r>
          </a:p>
          <a:p>
            <a:r>
              <a:rPr lang="en-US" sz="1200" kern="1200" dirty="0" smtClean="0">
                <a:solidFill>
                  <a:schemeClr val="tx1"/>
                </a:solidFill>
                <a:effectLst/>
                <a:latin typeface="+mn-lt"/>
                <a:ea typeface="+mn-ea"/>
                <a:cs typeface="+mn-cs"/>
              </a:rPr>
              <a:t>Robot tilts off in the Y direction</a:t>
            </a:r>
          </a:p>
          <a:p>
            <a:r>
              <a:rPr lang="en-US" sz="1200" kern="1200" dirty="0" smtClean="0">
                <a:solidFill>
                  <a:schemeClr val="tx1"/>
                </a:solidFill>
                <a:effectLst/>
                <a:latin typeface="+mn-lt"/>
                <a:ea typeface="+mn-ea"/>
                <a:cs typeface="+mn-cs"/>
              </a:rPr>
              <a:t>IMU reads this displacement of side to side motion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system control</a:t>
            </a:r>
          </a:p>
          <a:p>
            <a:r>
              <a:rPr lang="en-US" sz="1200" kern="1200" dirty="0" smtClean="0">
                <a:solidFill>
                  <a:schemeClr val="tx1"/>
                </a:solidFill>
                <a:effectLst/>
                <a:latin typeface="+mn-lt"/>
                <a:ea typeface="+mn-ea"/>
                <a:cs typeface="+mn-cs"/>
              </a:rPr>
              <a:t>Torsion motor turns the gyro clockwise</a:t>
            </a:r>
          </a:p>
          <a:p>
            <a:r>
              <a:rPr lang="en-US" sz="1200" kern="1200" dirty="0" smtClean="0">
                <a:solidFill>
                  <a:schemeClr val="tx1"/>
                </a:solidFill>
                <a:effectLst/>
                <a:latin typeface="+mn-lt"/>
                <a:ea typeface="+mn-ea"/>
                <a:cs typeface="+mn-cs"/>
              </a:rPr>
              <a:t>This torques the bottom frame counter clockwise</a:t>
            </a:r>
          </a:p>
          <a:p>
            <a:r>
              <a:rPr lang="en-US" sz="1200" kern="1200" dirty="0" smtClean="0">
                <a:solidFill>
                  <a:schemeClr val="tx1"/>
                </a:solidFill>
                <a:effectLst/>
                <a:latin typeface="+mn-lt"/>
                <a:ea typeface="+mn-ea"/>
                <a:cs typeface="+mn-cs"/>
              </a:rPr>
              <a:t>This continues until the IMU is displaced only in the forward and backward frame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system control</a:t>
            </a:r>
          </a:p>
          <a:p>
            <a:r>
              <a:rPr lang="en-US" sz="1200" kern="1200" dirty="0" smtClean="0">
                <a:solidFill>
                  <a:schemeClr val="tx1"/>
                </a:solidFill>
                <a:effectLst/>
                <a:latin typeface="+mn-lt"/>
                <a:ea typeface="+mn-ea"/>
                <a:cs typeface="+mn-cs"/>
              </a:rPr>
              <a:t>Then once the robot has resumed a single plane of displacement </a:t>
            </a:r>
          </a:p>
          <a:p>
            <a:r>
              <a:rPr lang="en-US" sz="1200" kern="1200" dirty="0" smtClean="0">
                <a:solidFill>
                  <a:schemeClr val="tx1"/>
                </a:solidFill>
                <a:effectLst/>
                <a:latin typeface="+mn-lt"/>
                <a:ea typeface="+mn-ea"/>
                <a:cs typeface="+mn-cs"/>
              </a:rPr>
              <a:t>parallel with the drive wheel</a:t>
            </a:r>
          </a:p>
          <a:p>
            <a:r>
              <a:rPr lang="en-US" sz="1200" kern="1200" dirty="0" smtClean="0">
                <a:solidFill>
                  <a:schemeClr val="tx1"/>
                </a:solidFill>
                <a:effectLst/>
                <a:latin typeface="+mn-lt"/>
                <a:ea typeface="+mn-ea"/>
                <a:cs typeface="+mn-cs"/>
              </a:rPr>
              <a:t>the system acts an inverted pendulum and proceeds to balance forward and backward</a:t>
            </a:r>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114896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Basic part placement</a:t>
            </a:r>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680175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22</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legend/number</a:t>
            </a:r>
            <a:r>
              <a:rPr lang="en-US" baseline="0" dirty="0" smtClean="0"/>
              <a:t> representation for </a:t>
            </a:r>
            <a:r>
              <a:rPr lang="en-US" baseline="0" smtClean="0"/>
              <a:t>all </a:t>
            </a:r>
            <a:r>
              <a:rPr lang="en-US" baseline="0" smtClean="0"/>
              <a:t>components!</a:t>
            </a:r>
            <a:endParaRPr lang="en-US" dirty="0"/>
          </a:p>
        </p:txBody>
      </p:sp>
      <p:sp>
        <p:nvSpPr>
          <p:cNvPr id="4" name="Slide Number Placeholder 3"/>
          <p:cNvSpPr>
            <a:spLocks noGrp="1"/>
          </p:cNvSpPr>
          <p:nvPr>
            <p:ph type="sldNum" sz="quarter" idx="10"/>
          </p:nvPr>
        </p:nvSpPr>
        <p:spPr/>
        <p:txBody>
          <a:bodyPr/>
          <a:lstStyle/>
          <a:p>
            <a:fld id="{E27D58EE-67B4-4A6A-9592-FE128C12152A}" type="slidenum">
              <a:rPr lang="en-US" smtClean="0"/>
              <a:t>23</a:t>
            </a:fld>
            <a:endParaRPr lang="en-US"/>
          </a:p>
        </p:txBody>
      </p:sp>
    </p:spTree>
    <p:extLst>
      <p:ext uri="{BB962C8B-B14F-4D97-AF65-F5344CB8AC3E}">
        <p14:creationId xmlns:p14="http://schemas.microsoft.com/office/powerpoint/2010/main" val="48337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basic approach to the project is broken up into 4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start by modeling the system in the </a:t>
            </a:r>
            <a:r>
              <a:rPr lang="en-US" baseline="0" dirty="0" err="1" smtClean="0"/>
              <a:t>labview</a:t>
            </a:r>
            <a:r>
              <a:rPr lang="en-US" baseline="0" dirty="0" smtClean="0"/>
              <a:t> robotics environment simulator, 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an accurate model, we will develop our control algorithms within </a:t>
            </a:r>
            <a:r>
              <a:rPr lang="en-US" baseline="0" dirty="0" err="1" smtClean="0"/>
              <a:t>labview</a:t>
            </a:r>
            <a:r>
              <a:rPr lang="en-US" baseline="0" dirty="0" smtClean="0"/>
              <a:t> using the simulator.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we are confident in our control algorithms, we will build a physical robot using a </a:t>
            </a:r>
            <a:r>
              <a:rPr lang="en-US" baseline="0" dirty="0" err="1" smtClean="0"/>
              <a:t>cRIO</a:t>
            </a:r>
            <a:r>
              <a:rPr lang="en-US" baseline="0" dirty="0" smtClean="0"/>
              <a:t> real time controller to control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 physical prototype, there will need to be a lot of debugging.  As we can already tell, the simulation environment is great, but may not produce the most accurate models, so there will need to be a lot of time at the end for fine tuning our control algorithms.</a:t>
            </a: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62533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10/17/2012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23.png"/><Relationship Id="rId9"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3.png"/><Relationship Id="rId7"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0.jpeg"/><Relationship Id="rId11" Type="http://schemas.openxmlformats.org/officeDocument/2006/relationships/image" Target="../media/image33.jpeg"/><Relationship Id="rId5" Type="http://schemas.openxmlformats.org/officeDocument/2006/relationships/image" Target="../media/image8.jpeg"/><Relationship Id="rId10" Type="http://schemas.openxmlformats.org/officeDocument/2006/relationships/image" Target="../media/image9.jpeg"/><Relationship Id="rId4" Type="http://schemas.openxmlformats.org/officeDocument/2006/relationships/image" Target="../media/image6.jpeg"/><Relationship Id="rId9"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2" name="TextBox 11"/>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aphicFrame>
        <p:nvGraphicFramePr>
          <p:cNvPr id="11" name="Chart 10"/>
          <p:cNvGraphicFramePr>
            <a:graphicFrameLocks/>
          </p:cNvGraphicFramePr>
          <p:nvPr>
            <p:extLst>
              <p:ext uri="{D42A27DB-BD31-4B8C-83A1-F6EECF244321}">
                <p14:modId xmlns:p14="http://schemas.microsoft.com/office/powerpoint/2010/main" val="3677042638"/>
              </p:ext>
            </p:extLst>
          </p:nvPr>
        </p:nvGraphicFramePr>
        <p:xfrm>
          <a:off x="601028" y="1412298"/>
          <a:ext cx="8534399" cy="47244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spTree>
    <p:extLst>
      <p:ext uri="{BB962C8B-B14F-4D97-AF65-F5344CB8AC3E}">
        <p14:creationId xmlns:p14="http://schemas.microsoft.com/office/powerpoint/2010/main" val="2598278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2" name="TextBox 11"/>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pSp>
        <p:nvGrpSpPr>
          <p:cNvPr id="13" name="Group 12"/>
          <p:cNvGrpSpPr/>
          <p:nvPr/>
        </p:nvGrpSpPr>
        <p:grpSpPr>
          <a:xfrm>
            <a:off x="1295400" y="1447800"/>
            <a:ext cx="7086600" cy="4895910"/>
            <a:chOff x="1295400" y="1447800"/>
            <a:chExt cx="7086600" cy="4895910"/>
          </a:xfrm>
        </p:grpSpPr>
        <p:graphicFrame>
          <p:nvGraphicFramePr>
            <p:cNvPr id="15" name="Chart 14"/>
            <p:cNvGraphicFramePr>
              <a:graphicFrameLocks/>
            </p:cNvGraphicFramePr>
            <p:nvPr>
              <p:extLst>
                <p:ext uri="{D42A27DB-BD31-4B8C-83A1-F6EECF244321}">
                  <p14:modId xmlns:p14="http://schemas.microsoft.com/office/powerpoint/2010/main" val="544857118"/>
                </p:ext>
              </p:extLst>
            </p:nvPr>
          </p:nvGraphicFramePr>
          <p:xfrm>
            <a:off x="1295400" y="1447800"/>
            <a:ext cx="7086600" cy="4718222"/>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5410200" y="5943600"/>
              <a:ext cx="2514600" cy="400110"/>
            </a:xfrm>
            <a:prstGeom prst="rect">
              <a:avLst/>
            </a:prstGeom>
            <a:noFill/>
          </p:spPr>
          <p:txBody>
            <a:bodyPr wrap="square" rtlCol="0">
              <a:spAutoFit/>
            </a:bodyPr>
            <a:lstStyle/>
            <a:p>
              <a:r>
                <a:rPr lang="en-US" sz="2000" b="1" dirty="0" smtClean="0"/>
                <a:t>Total Cost: $4,740</a:t>
              </a:r>
              <a:endParaRPr lang="en-US" sz="2000" baseline="30000" dirty="0"/>
            </a:p>
          </p:txBody>
        </p:sp>
      </p:grpSp>
    </p:spTree>
    <p:extLst>
      <p:ext uri="{BB962C8B-B14F-4D97-AF65-F5344CB8AC3E}">
        <p14:creationId xmlns:p14="http://schemas.microsoft.com/office/powerpoint/2010/main" val="1672244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1" name="TextBox 20"/>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010400" cy="523220"/>
          </a:xfrm>
          <a:prstGeom prst="rect">
            <a:avLst/>
          </a:prstGeom>
          <a:noFill/>
        </p:spPr>
        <p:txBody>
          <a:bodyPr wrap="square" rtlCol="0">
            <a:spAutoFit/>
          </a:bodyPr>
          <a:lstStyle/>
          <a:p>
            <a:r>
              <a:rPr lang="en-US" sz="2800" dirty="0" smtClean="0"/>
              <a:t>Determining Parts – Electrical Components</a:t>
            </a:r>
            <a:endParaRPr lang="en-US" sz="2800" dirty="0"/>
          </a:p>
        </p:txBody>
      </p:sp>
      <p:grpSp>
        <p:nvGrpSpPr>
          <p:cNvPr id="3" name="Group 2"/>
          <p:cNvGrpSpPr/>
          <p:nvPr/>
        </p:nvGrpSpPr>
        <p:grpSpPr>
          <a:xfrm>
            <a:off x="2362200" y="1402142"/>
            <a:ext cx="6248400" cy="1802613"/>
            <a:chOff x="2362200" y="1402142"/>
            <a:chExt cx="6248400" cy="1802613"/>
          </a:xfrm>
        </p:grpSpPr>
        <p:sp>
          <p:nvSpPr>
            <p:cNvPr id="2" name="TextBox 1"/>
            <p:cNvSpPr txBox="1"/>
            <p:nvPr/>
          </p:nvSpPr>
          <p:spPr>
            <a:xfrm>
              <a:off x="2362200" y="2072615"/>
              <a:ext cx="5181600" cy="461665"/>
            </a:xfrm>
            <a:prstGeom prst="rect">
              <a:avLst/>
            </a:prstGeom>
            <a:noFill/>
          </p:spPr>
          <p:txBody>
            <a:bodyPr wrap="square" rtlCol="0">
              <a:spAutoFit/>
            </a:bodyPr>
            <a:lstStyle/>
            <a:p>
              <a:r>
                <a:rPr lang="en-US" sz="2400" dirty="0" err="1" smtClean="0"/>
                <a:t>CompactRIO</a:t>
              </a:r>
              <a:r>
                <a:rPr lang="en-US" sz="2400" dirty="0" smtClean="0"/>
                <a:t> Real-Time Controller</a:t>
              </a:r>
              <a:endParaRPr lang="en-US" sz="2400" dirty="0"/>
            </a:p>
          </p:txBody>
        </p:sp>
        <p:pic>
          <p:nvPicPr>
            <p:cNvPr id="11"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1402142"/>
              <a:ext cx="1981200" cy="18026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143000" y="2514600"/>
            <a:ext cx="6128747" cy="2100854"/>
            <a:chOff x="1110253" y="2552815"/>
            <a:chExt cx="6128747" cy="2100854"/>
          </a:xfrm>
        </p:grpSpPr>
        <p:pic>
          <p:nvPicPr>
            <p:cNvPr id="12" name="Picture 6" descr="http://www.hubmotors.com/media/catalog/product/cache/10/image/9df78eab33525d08d6e5fb8d27136e95/2/8/280-1368m_1.jpg"/>
            <p:cNvPicPr>
              <a:picLocks noChangeAspect="1" noChangeArrowheads="1"/>
            </p:cNvPicPr>
            <p:nvPr/>
          </p:nvPicPr>
          <p:blipFill rotWithShape="1">
            <a:blip r:embed="rId5">
              <a:extLst>
                <a:ext uri="{28A0092B-C50C-407E-A947-70E740481C1C}">
                  <a14:useLocalDpi xmlns:a14="http://schemas.microsoft.com/office/drawing/2010/main" val="0"/>
                </a:ext>
              </a:extLst>
            </a:blip>
            <a:srcRect l="18672" t="4179" r="13351" b="4084"/>
            <a:stretch/>
          </p:blipFill>
          <p:spPr bwMode="auto">
            <a:xfrm>
              <a:off x="1110253" y="2552815"/>
              <a:ext cx="1556747" cy="21008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90800" y="3372409"/>
              <a:ext cx="4648200" cy="461665"/>
            </a:xfrm>
            <a:prstGeom prst="rect">
              <a:avLst/>
            </a:prstGeom>
            <a:noFill/>
          </p:spPr>
          <p:txBody>
            <a:bodyPr wrap="square" rtlCol="0">
              <a:spAutoFit/>
            </a:bodyPr>
            <a:lstStyle/>
            <a:p>
              <a:r>
                <a:rPr lang="en-US" sz="2400" dirty="0" smtClean="0"/>
                <a:t>In-Hub Motors</a:t>
              </a:r>
              <a:endParaRPr lang="en-US" sz="2400" dirty="0"/>
            </a:p>
          </p:txBody>
        </p:sp>
      </p:grpSp>
      <p:grpSp>
        <p:nvGrpSpPr>
          <p:cNvPr id="15" name="Group 14"/>
          <p:cNvGrpSpPr/>
          <p:nvPr/>
        </p:nvGrpSpPr>
        <p:grpSpPr>
          <a:xfrm>
            <a:off x="4114800" y="3936091"/>
            <a:ext cx="5029200" cy="1474109"/>
            <a:chOff x="4114800" y="3097019"/>
            <a:chExt cx="5029200" cy="1474109"/>
          </a:xfrm>
        </p:grpSpPr>
        <p:pic>
          <p:nvPicPr>
            <p:cNvPr id="13" name="Picture 10" descr="http://robotbox.net/sites/default/files/imagecache/normal/part_pics/roboteq-motor-controler/roboteq.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1512" y="3097019"/>
              <a:ext cx="2802488" cy="14741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114800" y="3603240"/>
              <a:ext cx="4648200" cy="461665"/>
            </a:xfrm>
            <a:prstGeom prst="rect">
              <a:avLst/>
            </a:prstGeom>
            <a:noFill/>
          </p:spPr>
          <p:txBody>
            <a:bodyPr wrap="square" rtlCol="0">
              <a:spAutoFit/>
            </a:bodyPr>
            <a:lstStyle/>
            <a:p>
              <a:r>
                <a:rPr lang="en-US" sz="2400" dirty="0" smtClean="0"/>
                <a:t>Motor Controllers</a:t>
              </a:r>
              <a:endParaRPr lang="en-US" sz="2400" dirty="0"/>
            </a:p>
          </p:txBody>
        </p:sp>
      </p:grpSp>
      <p:grpSp>
        <p:nvGrpSpPr>
          <p:cNvPr id="19" name="Group 18"/>
          <p:cNvGrpSpPr/>
          <p:nvPr/>
        </p:nvGrpSpPr>
        <p:grpSpPr>
          <a:xfrm>
            <a:off x="1163799" y="5357866"/>
            <a:ext cx="5999001" cy="1271534"/>
            <a:chOff x="1239999" y="4953000"/>
            <a:chExt cx="5999001" cy="1271534"/>
          </a:xfrm>
        </p:grpSpPr>
        <p:pic>
          <p:nvPicPr>
            <p:cNvPr id="16" name="Picture 8" descr="http://www.seattlerobotics.org/encoder/200610/article3/IMU%20Odometry,%20by%20David%20Anderson_files/3dmgx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999" y="4953000"/>
              <a:ext cx="1676400" cy="127153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590800" y="5357934"/>
              <a:ext cx="4648200" cy="461665"/>
            </a:xfrm>
            <a:prstGeom prst="rect">
              <a:avLst/>
            </a:prstGeom>
            <a:noFill/>
          </p:spPr>
          <p:txBody>
            <a:bodyPr wrap="square" rtlCol="0">
              <a:spAutoFit/>
            </a:bodyPr>
            <a:lstStyle/>
            <a:p>
              <a:r>
                <a:rPr lang="en-US" sz="2400" dirty="0" smtClean="0"/>
                <a:t>Inertial Measurement Unit (IMU)</a:t>
              </a:r>
              <a:endParaRPr lang="en-US" sz="2400" dirty="0"/>
            </a:p>
          </p:txBody>
        </p:sp>
      </p:grpSp>
    </p:spTree>
    <p:extLst>
      <p:ext uri="{BB962C8B-B14F-4D97-AF65-F5344CB8AC3E}">
        <p14:creationId xmlns:p14="http://schemas.microsoft.com/office/powerpoint/2010/main" val="25273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2" name="TextBox 11"/>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086600" cy="523220"/>
          </a:xfrm>
          <a:prstGeom prst="rect">
            <a:avLst/>
          </a:prstGeom>
          <a:noFill/>
        </p:spPr>
        <p:txBody>
          <a:bodyPr wrap="square" rtlCol="0">
            <a:spAutoFit/>
          </a:bodyPr>
          <a:lstStyle/>
          <a:p>
            <a:r>
              <a:rPr lang="en-US" sz="2800" dirty="0" smtClean="0"/>
              <a:t>Determining Parts – Structural Components</a:t>
            </a:r>
            <a:endParaRPr lang="en-US" sz="2800" dirty="0"/>
          </a:p>
        </p:txBody>
      </p:sp>
      <p:pic>
        <p:nvPicPr>
          <p:cNvPr id="17" name="Picture 5" descr="C:\Users\collinka\Desktop\51AHKwFQaNL._SL500_AA3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0020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71600" y="1779538"/>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Plan to use Aluminum Extrusion</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The material is very easy to use, sturdy, and relatively inexpensive</a:t>
            </a:r>
          </a:p>
        </p:txBody>
      </p:sp>
      <p:grpSp>
        <p:nvGrpSpPr>
          <p:cNvPr id="3" name="Group 2"/>
          <p:cNvGrpSpPr/>
          <p:nvPr/>
        </p:nvGrpSpPr>
        <p:grpSpPr>
          <a:xfrm>
            <a:off x="1902512" y="4267200"/>
            <a:ext cx="6631888" cy="2308324"/>
            <a:chOff x="1902512" y="4267200"/>
            <a:chExt cx="6631888" cy="2308324"/>
          </a:xfrm>
        </p:grpSpPr>
        <p:pic>
          <p:nvPicPr>
            <p:cNvPr id="18" name="Picture 4" descr="C:\Users\collinka\Desktop\enclosu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512" y="4267200"/>
              <a:ext cx="2138575" cy="215528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495800" y="4267200"/>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Very adaptable for future changes and adjustments</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Brackets will also be necessary to construct the frame</a:t>
              </a:r>
            </a:p>
          </p:txBody>
        </p:sp>
      </p:grpSp>
    </p:spTree>
    <p:extLst>
      <p:ext uri="{BB962C8B-B14F-4D97-AF65-F5344CB8AC3E}">
        <p14:creationId xmlns:p14="http://schemas.microsoft.com/office/powerpoint/2010/main" val="76918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Strategy</a:t>
            </a:r>
          </a:p>
        </p:txBody>
      </p:sp>
      <p:graphicFrame>
        <p:nvGraphicFramePr>
          <p:cNvPr id="10" name="Diagram 9"/>
          <p:cNvGraphicFramePr/>
          <p:nvPr>
            <p:extLst>
              <p:ext uri="{D42A27DB-BD31-4B8C-83A1-F6EECF244321}">
                <p14:modId xmlns:p14="http://schemas.microsoft.com/office/powerpoint/2010/main" val="3330216319"/>
              </p:ext>
            </p:extLst>
          </p:nvPr>
        </p:nvGraphicFramePr>
        <p:xfrm>
          <a:off x="1371600" y="1549400"/>
          <a:ext cx="739140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5996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 – Mathematical Model</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
        <p:nvSpPr>
          <p:cNvPr id="18" name="TextBox 17"/>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Strategies - </a:t>
            </a:r>
            <a:r>
              <a:rPr lang="en-US" sz="2800" dirty="0" err="1" smtClean="0"/>
              <a:t>LabVIEW</a:t>
            </a:r>
            <a:endParaRPr lang="en-US" sz="2800" dirty="0"/>
          </a:p>
        </p:txBody>
      </p:sp>
      <p:grpSp>
        <p:nvGrpSpPr>
          <p:cNvPr id="2" name="Group 1"/>
          <p:cNvGrpSpPr/>
          <p:nvPr/>
        </p:nvGrpSpPr>
        <p:grpSpPr>
          <a:xfrm>
            <a:off x="1085850" y="1371600"/>
            <a:ext cx="7753350" cy="3038475"/>
            <a:chOff x="1085850" y="1371600"/>
            <a:chExt cx="7753350" cy="3038475"/>
          </a:xfrm>
        </p:grpSpPr>
        <p:sp>
          <p:nvSpPr>
            <p:cNvPr id="17" name="TextBox 16"/>
            <p:cNvSpPr txBox="1"/>
            <p:nvPr/>
          </p:nvSpPr>
          <p:spPr>
            <a:xfrm>
              <a:off x="4488196" y="1905000"/>
              <a:ext cx="4351004" cy="1200329"/>
            </a:xfrm>
            <a:prstGeom prst="rect">
              <a:avLst/>
            </a:prstGeom>
            <a:noFill/>
          </p:spPr>
          <p:txBody>
            <a:bodyPr wrap="square" rtlCol="0">
              <a:spAutoFit/>
            </a:bodyPr>
            <a:lstStyle/>
            <a:p>
              <a:pPr marL="342900" indent="-342900">
                <a:buFont typeface="+mj-lt"/>
                <a:buAutoNum type="arabicPeriod"/>
              </a:pPr>
              <a:r>
                <a:rPr lang="en-US" dirty="0" smtClean="0"/>
                <a:t>State Vectors A,B,C,D</a:t>
              </a:r>
            </a:p>
            <a:p>
              <a:pPr marL="342900" indent="-342900">
                <a:buFont typeface="+mj-lt"/>
                <a:buAutoNum type="arabicPeriod"/>
              </a:pPr>
              <a:r>
                <a:rPr lang="en-US" dirty="0" smtClean="0"/>
                <a:t>Dynamic Analysis computes poles</a:t>
              </a:r>
            </a:p>
            <a:p>
              <a:pPr marL="342900" indent="-342900">
                <a:buFont typeface="+mj-lt"/>
                <a:buAutoNum type="arabicPeriod"/>
              </a:pPr>
              <a:r>
                <a:rPr lang="en-US" dirty="0" smtClean="0"/>
                <a:t>Determines controller gain based on desired poles</a:t>
              </a:r>
              <a:endParaRPr lang="en-US" dirty="0"/>
            </a:p>
          </p:txBody>
        </p:sp>
        <p:pic>
          <p:nvPicPr>
            <p:cNvPr id="18" name="Picture 3" descr="C:\Users\solorzaa\Documents\RHIT\RHIT SR\Fall Term\ROBO 460\Research Memos\LabVIEW State Vectors Inpu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1371600"/>
              <a:ext cx="3486150" cy="3038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524000" y="3590925"/>
            <a:ext cx="7620000" cy="3267075"/>
            <a:chOff x="1524000" y="3590925"/>
            <a:chExt cx="7620000" cy="3267075"/>
          </a:xfrm>
        </p:grpSpPr>
        <p:sp>
          <p:nvSpPr>
            <p:cNvPr id="19" name="TextBox 18"/>
            <p:cNvSpPr txBox="1"/>
            <p:nvPr/>
          </p:nvSpPr>
          <p:spPr>
            <a:xfrm>
              <a:off x="1524000" y="4445675"/>
              <a:ext cx="2590800" cy="2031325"/>
            </a:xfrm>
            <a:prstGeom prst="rect">
              <a:avLst/>
            </a:prstGeom>
            <a:noFill/>
          </p:spPr>
          <p:txBody>
            <a:bodyPr wrap="square" rtlCol="0">
              <a:spAutoFit/>
            </a:bodyPr>
            <a:lstStyle/>
            <a:p>
              <a:pPr marL="342900" indent="-342900">
                <a:buFont typeface="+mj-lt"/>
                <a:buAutoNum type="arabicPeriod" startAt="4"/>
              </a:pPr>
              <a:r>
                <a:rPr lang="en-US" dirty="0" smtClean="0"/>
                <a:t>Set initial conditions</a:t>
              </a:r>
            </a:p>
            <a:p>
              <a:pPr marL="342900" indent="-342900">
                <a:buFont typeface="+mj-lt"/>
                <a:buAutoNum type="arabicPeriod" startAt="4"/>
              </a:pPr>
              <a:r>
                <a:rPr lang="en-US" dirty="0" smtClean="0"/>
                <a:t>Alter pole placement</a:t>
              </a:r>
            </a:p>
            <a:p>
              <a:pPr marL="342900" indent="-342900">
                <a:buFont typeface="+mj-lt"/>
                <a:buAutoNum type="arabicPeriod" startAt="4"/>
              </a:pPr>
              <a:r>
                <a:rPr lang="en-US" dirty="0" smtClean="0"/>
                <a:t>Apply prefilter</a:t>
              </a:r>
            </a:p>
            <a:p>
              <a:pPr marL="342900" indent="-342900">
                <a:buFont typeface="+mj-lt"/>
                <a:buAutoNum type="arabicPeriod" startAt="4"/>
              </a:pPr>
              <a:r>
                <a:rPr lang="en-US" dirty="0" smtClean="0"/>
                <a:t>Compute controller feedback output</a:t>
              </a:r>
            </a:p>
            <a:p>
              <a:pPr marL="342900" indent="-342900">
                <a:buFont typeface="+mj-lt"/>
                <a:buAutoNum type="arabicPeriod" startAt="4"/>
              </a:pPr>
              <a:r>
                <a:rPr lang="en-US" dirty="0" smtClean="0"/>
                <a:t>Implement model in state-space form</a:t>
              </a:r>
            </a:p>
          </p:txBody>
        </p:sp>
        <p:pic>
          <p:nvPicPr>
            <p:cNvPr id="20" name="Picture 5" descr="C:\Users\solorzaa\Documents\RHIT\RHIT SR\Fall Term\ROBO 460\Research Memos\LabVIEW State Vectors Lineariza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8196" y="3590925"/>
              <a:ext cx="4655804" cy="32670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857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772400" cy="523220"/>
          </a:xfrm>
          <a:prstGeom prst="rect">
            <a:avLst/>
          </a:prstGeom>
          <a:noFill/>
        </p:spPr>
        <p:txBody>
          <a:bodyPr wrap="square" rtlCol="0">
            <a:spAutoFit/>
          </a:bodyPr>
          <a:lstStyle/>
          <a:p>
            <a:r>
              <a:rPr lang="en-US" sz="2800" dirty="0" smtClean="0"/>
              <a:t>Control Strategies – LabVIEW Front Panel Example</a:t>
            </a:r>
            <a:endParaRPr lang="en-US" sz="2800" dirty="0"/>
          </a:p>
        </p:txBody>
      </p:sp>
      <p:pic>
        <p:nvPicPr>
          <p:cNvPr id="12" name="Picture 3" descr="C:\Users\solorzaa\Documents\RHIT\RHIT SR\Fall Term\ROBO 460\Research Memos\LabVIEW Front Panel Simulation Examp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481" y="1476022"/>
            <a:ext cx="4171244" cy="29483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olorzaa\Documents\RHIT\RHIT SR\Fall Term\ROBO 460\Research Memos\LabVIEW Front Panel Placing Poles Examp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26" y="4630446"/>
            <a:ext cx="2989974" cy="17706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solorzaa\Documents\RHIT\RHIT SR\Fall Term\ROBO 460\Research Memos\LabVIEW Front Panel Placing Plant Mode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613102"/>
            <a:ext cx="3038475" cy="180409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599289" y="1639082"/>
            <a:ext cx="3429000" cy="1754326"/>
          </a:xfrm>
          <a:prstGeom prst="rect">
            <a:avLst/>
          </a:prstGeom>
          <a:noFill/>
        </p:spPr>
        <p:txBody>
          <a:bodyPr wrap="square" rtlCol="0">
            <a:spAutoFit/>
          </a:bodyPr>
          <a:lstStyle/>
          <a:p>
            <a:pPr marL="342900" indent="-342900">
              <a:buFont typeface="+mj-lt"/>
              <a:buAutoNum type="arabicPeriod"/>
            </a:pPr>
            <a:r>
              <a:rPr lang="en-US" dirty="0" smtClean="0"/>
              <a:t>System model</a:t>
            </a:r>
          </a:p>
          <a:p>
            <a:pPr marL="342900" indent="-342900">
              <a:buFont typeface="+mj-lt"/>
              <a:buAutoNum type="arabicPeriod"/>
            </a:pPr>
            <a:r>
              <a:rPr lang="en-US" dirty="0" smtClean="0"/>
              <a:t>Alter system’s position</a:t>
            </a:r>
          </a:p>
          <a:p>
            <a:pPr marL="342900" indent="-342900">
              <a:buFont typeface="+mj-lt"/>
              <a:buAutoNum type="arabicPeriod"/>
            </a:pPr>
            <a:r>
              <a:rPr lang="en-US" dirty="0" smtClean="0"/>
              <a:t>Set initial conditions</a:t>
            </a:r>
          </a:p>
          <a:p>
            <a:pPr marL="342900" indent="-342900">
              <a:buFont typeface="+mj-lt"/>
              <a:buAutoNum type="arabicPeriod"/>
            </a:pPr>
            <a:r>
              <a:rPr lang="en-US" dirty="0" smtClean="0"/>
              <a:t>Position (x) and pole angle (Theta) real-time outputs</a:t>
            </a:r>
          </a:p>
          <a:p>
            <a:pPr marL="342900" indent="-342900">
              <a:buFont typeface="+mj-lt"/>
              <a:buAutoNum type="arabicPeriod"/>
            </a:pPr>
            <a:r>
              <a:rPr lang="en-US" dirty="0" smtClean="0"/>
              <a:t>Plot of system output</a:t>
            </a:r>
            <a:endParaRPr lang="en-US" dirty="0"/>
          </a:p>
        </p:txBody>
      </p:sp>
      <p:sp>
        <p:nvSpPr>
          <p:cNvPr id="16" name="TextBox 15"/>
          <p:cNvSpPr txBox="1"/>
          <p:nvPr/>
        </p:nvSpPr>
        <p:spPr>
          <a:xfrm>
            <a:off x="1335120" y="6401134"/>
            <a:ext cx="3227040" cy="369332"/>
          </a:xfrm>
          <a:prstGeom prst="rect">
            <a:avLst/>
          </a:prstGeom>
          <a:noFill/>
        </p:spPr>
        <p:txBody>
          <a:bodyPr wrap="square" rtlCol="0">
            <a:spAutoFit/>
          </a:bodyPr>
          <a:lstStyle/>
          <a:p>
            <a:pPr algn="ctr"/>
            <a:r>
              <a:rPr lang="en-US" dirty="0" smtClean="0"/>
              <a:t>Placing Poles in the system</a:t>
            </a:r>
            <a:endParaRPr lang="en-US" dirty="0"/>
          </a:p>
        </p:txBody>
      </p:sp>
      <p:sp>
        <p:nvSpPr>
          <p:cNvPr id="21" name="TextBox 20"/>
          <p:cNvSpPr txBox="1"/>
          <p:nvPr/>
        </p:nvSpPr>
        <p:spPr>
          <a:xfrm>
            <a:off x="5419725" y="6417198"/>
            <a:ext cx="2876550" cy="369332"/>
          </a:xfrm>
          <a:prstGeom prst="rect">
            <a:avLst/>
          </a:prstGeom>
          <a:noFill/>
        </p:spPr>
        <p:txBody>
          <a:bodyPr wrap="square" rtlCol="0">
            <a:spAutoFit/>
          </a:bodyPr>
          <a:lstStyle/>
          <a:p>
            <a:pPr algn="ctr"/>
            <a:r>
              <a:rPr lang="en-US" dirty="0" smtClean="0"/>
              <a:t>Modify the plant model</a:t>
            </a:r>
            <a:endParaRPr lang="en-US" dirty="0"/>
          </a:p>
        </p:txBody>
      </p:sp>
      <p:sp>
        <p:nvSpPr>
          <p:cNvPr id="18" name="TextBox 17"/>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82512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13257" r="21735"/>
          <a:stretch/>
        </p:blipFill>
        <p:spPr>
          <a:xfrm>
            <a:off x="1066800" y="0"/>
            <a:ext cx="8085103" cy="6847703"/>
          </a:xfrm>
          <a:prstGeom prst="rect">
            <a:avLst/>
          </a:prstGeom>
        </p:spPr>
      </p:pic>
      <p:sp>
        <p:nvSpPr>
          <p:cNvPr id="7" name="TextBox 6"/>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a:t>
            </a:r>
            <a:endParaRPr lang="en-US" sz="2800" dirty="0"/>
          </a:p>
        </p:txBody>
      </p:sp>
    </p:spTree>
    <p:extLst>
      <p:ext uri="{BB962C8B-B14F-4D97-AF65-F5344CB8AC3E}">
        <p14:creationId xmlns:p14="http://schemas.microsoft.com/office/powerpoint/2010/main" val="265522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Proposed Balancing Mechanism</a:t>
            </a:r>
            <a:endParaRPr lang="en-US" sz="28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1981200"/>
            <a:ext cx="7358062" cy="41910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sp>
        <p:nvSpPr>
          <p:cNvPr id="15" name="TextBox 14"/>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31085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345049"/>
            <a:ext cx="1752600" cy="1384995"/>
          </a:xfrm>
          <a:prstGeom prst="rect">
            <a:avLst/>
          </a:prstGeom>
          <a:noFill/>
        </p:spPr>
        <p:txBody>
          <a:bodyPr wrap="square" rtlCol="0">
            <a:spAutoFit/>
          </a:bodyPr>
          <a:lstStyle/>
          <a:p>
            <a:r>
              <a:rPr lang="en-US" sz="1400" dirty="0" smtClean="0">
                <a:solidFill>
                  <a:schemeClr val="bg1"/>
                </a:solidFill>
              </a:rPr>
              <a:t>Project Plan</a:t>
            </a:r>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3360003"/>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NI components where possible</a:t>
            </a:r>
            <a:endParaRPr lang="en-US" sz="2400" b="1" dirty="0"/>
          </a:p>
        </p:txBody>
      </p:sp>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Part Locations</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27264" r="38435"/>
          <a:stretch/>
        </p:blipFill>
        <p:spPr>
          <a:xfrm>
            <a:off x="3482452" y="1532165"/>
            <a:ext cx="3053123" cy="5069809"/>
          </a:xfrm>
          <a:prstGeom prst="rect">
            <a:avLst/>
          </a:prstGeom>
        </p:spPr>
      </p:pic>
      <p:pic>
        <p:nvPicPr>
          <p:cNvPr id="16" name="Picture 15" descr="http://sine.ni.com/images/products/us/crio-9024_l.jpg"/>
          <p:cNvPicPr>
            <a:picLocks noChangeAspect="1" noChangeArrowheads="1"/>
          </p:cNvPicPr>
          <p:nvPr/>
        </p:nvPicPr>
        <p:blipFill rotWithShape="1">
          <a:blip r:embed="rId5">
            <a:extLst>
              <a:ext uri="{28A0092B-C50C-407E-A947-70E740481C1C}">
                <a14:useLocalDpi xmlns:a14="http://schemas.microsoft.com/office/drawing/2010/main" val="0"/>
              </a:ext>
            </a:extLst>
          </a:blip>
          <a:srcRect l="13223" t="4817" r="16365" b="7120"/>
          <a:stretch/>
        </p:blipFill>
        <p:spPr bwMode="auto">
          <a:xfrm>
            <a:off x="7408666" y="4442449"/>
            <a:ext cx="1289761" cy="11735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robotbox.net/sites/default/files/imagecache/normal/part_pics/roboteq-motor-controler/roboteq.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5398" y="2257031"/>
            <a:ext cx="1401549" cy="737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991" y="3522577"/>
            <a:ext cx="1192268" cy="9366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1497086" y="5045017"/>
            <a:ext cx="998171" cy="13470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seattlerobotics.org/encoder/200610/article3/IMU%20Odometry,%20by%20David%20Anderson_files/3dmgx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9437" y="2484457"/>
            <a:ext cx="1447499" cy="10979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7" idx="3"/>
          </p:cNvCxnSpPr>
          <p:nvPr/>
        </p:nvCxnSpPr>
        <p:spPr>
          <a:xfrm>
            <a:off x="2696947" y="2625639"/>
            <a:ext cx="838200" cy="9242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a:stCxn id="18" idx="3"/>
          </p:cNvCxnSpPr>
          <p:nvPr/>
        </p:nvCxnSpPr>
        <p:spPr>
          <a:xfrm>
            <a:off x="2495259" y="3990893"/>
            <a:ext cx="890144" cy="35250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flipH="1">
            <a:off x="6248401" y="3033414"/>
            <a:ext cx="1160265" cy="8527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flipH="1" flipV="1">
            <a:off x="6324600" y="4554980"/>
            <a:ext cx="1084066" cy="55042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p:cNvCxnSpPr/>
          <p:nvPr/>
        </p:nvCxnSpPr>
        <p:spPr>
          <a:xfrm flipV="1">
            <a:off x="2495259" y="5615950"/>
            <a:ext cx="1039888" cy="1025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5" name="TextBox 24"/>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738889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 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
        <p:nvSpPr>
          <p:cNvPr id="11" name="TextBox 10"/>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8650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685800"/>
            <a:ext cx="5486400" cy="1384995"/>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r>
              <a:rPr lang="en-US" sz="1400" dirty="0" smtClean="0">
                <a:solidFill>
                  <a:schemeClr val="bg1">
                    <a:lumMod val="50000"/>
                  </a:schemeClr>
                </a:solidFill>
              </a:rPr>
              <a:t>Modeling</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7264" r="38435"/>
          <a:stretch/>
        </p:blipFill>
        <p:spPr>
          <a:xfrm>
            <a:off x="2138638" y="115245"/>
            <a:ext cx="3962485" cy="6579834"/>
          </a:xfrm>
          <a:prstGeom prst="rect">
            <a:avLst/>
          </a:prstGeom>
        </p:spPr>
      </p:pic>
      <p:pic>
        <p:nvPicPr>
          <p:cNvPr id="5"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3715065"/>
            <a:ext cx="1673912" cy="15230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robotbox.net/sites/default/files/imagecache/normal/part_pics/roboteq-motor-controler/roboteq.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8" y="2274773"/>
            <a:ext cx="2090613" cy="10996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itcelectronics.com/images/Power%20Sonic%20PS-1270F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5933" y="5217937"/>
            <a:ext cx="2133600" cy="1486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397" y="3581400"/>
            <a:ext cx="1547381" cy="12156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609600" y="4926328"/>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787922" y="152400"/>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nebots P80 Gearbox: Standard Shaft, CIM Mount, 12:1"/>
          <p:cNvPicPr>
            <a:picLocks noChangeAspect="1" noChangeArrowheads="1"/>
          </p:cNvPicPr>
          <p:nvPr/>
        </p:nvPicPr>
        <p:blipFill rotWithShape="1">
          <a:blip r:embed="rId9">
            <a:extLst>
              <a:ext uri="{28A0092B-C50C-407E-A947-70E740481C1C}">
                <a14:useLocalDpi xmlns:a14="http://schemas.microsoft.com/office/drawing/2010/main" val="0"/>
              </a:ext>
            </a:extLst>
          </a:blip>
          <a:srcRect t="11950" b="33798"/>
          <a:stretch/>
        </p:blipFill>
        <p:spPr bwMode="auto">
          <a:xfrm>
            <a:off x="6488210" y="1324730"/>
            <a:ext cx="1912314" cy="10374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www.seattlerobotics.org/encoder/200610/article3/IMU%20Odometry,%20by%20David%20Anderson_files/3dmgx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9284" y="2362200"/>
            <a:ext cx="1878631" cy="1424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1069" y="152400"/>
            <a:ext cx="1207267" cy="120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260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Approach the build in stages:</a:t>
            </a:r>
            <a:endParaRPr lang="en-US" sz="2400" dirty="0"/>
          </a:p>
        </p:txBody>
      </p:sp>
      <p:sp>
        <p:nvSpPr>
          <p:cNvPr id="10" name="TextBox 9"/>
          <p:cNvSpPr txBox="1"/>
          <p:nvPr/>
        </p:nvSpPr>
        <p:spPr>
          <a:xfrm>
            <a:off x="1066800" y="2052935"/>
            <a:ext cx="8068627" cy="461665"/>
          </a:xfrm>
          <a:prstGeom prst="rect">
            <a:avLst/>
          </a:prstGeom>
          <a:noFill/>
        </p:spPr>
        <p:txBody>
          <a:bodyPr wrap="square" rtlCol="0">
            <a:spAutoFit/>
          </a:bodyPr>
          <a:lstStyle/>
          <a:p>
            <a:r>
              <a:rPr lang="en-US" sz="2400" b="1" dirty="0" smtClean="0"/>
              <a:t>STAGE 1</a:t>
            </a:r>
            <a:r>
              <a:rPr lang="en-US" sz="2400" dirty="0" smtClean="0"/>
              <a:t>: Robotics Environment Simulator</a:t>
            </a:r>
            <a:endParaRPr lang="en-US" sz="2400" dirty="0"/>
          </a:p>
        </p:txBody>
      </p:sp>
      <p:sp>
        <p:nvSpPr>
          <p:cNvPr id="12" name="TextBox 11"/>
          <p:cNvSpPr txBox="1"/>
          <p:nvPr/>
        </p:nvSpPr>
        <p:spPr>
          <a:xfrm>
            <a:off x="1066798" y="3198167"/>
            <a:ext cx="8068627" cy="461665"/>
          </a:xfrm>
          <a:prstGeom prst="rect">
            <a:avLst/>
          </a:prstGeom>
          <a:noFill/>
        </p:spPr>
        <p:txBody>
          <a:bodyPr wrap="square" rtlCol="0">
            <a:spAutoFit/>
          </a:bodyPr>
          <a:lstStyle/>
          <a:p>
            <a:r>
              <a:rPr lang="en-US" sz="2400" b="1" dirty="0" smtClean="0"/>
              <a:t>STAGE 2</a:t>
            </a:r>
            <a:r>
              <a:rPr lang="en-US" sz="2400" dirty="0" smtClean="0"/>
              <a:t>: State Space Control Design</a:t>
            </a:r>
            <a:endParaRPr lang="en-US" sz="2400" dirty="0"/>
          </a:p>
        </p:txBody>
      </p:sp>
      <p:sp>
        <p:nvSpPr>
          <p:cNvPr id="13" name="TextBox 12"/>
          <p:cNvSpPr txBox="1"/>
          <p:nvPr/>
        </p:nvSpPr>
        <p:spPr>
          <a:xfrm>
            <a:off x="1066800" y="4410669"/>
            <a:ext cx="8068627" cy="461665"/>
          </a:xfrm>
          <a:prstGeom prst="rect">
            <a:avLst/>
          </a:prstGeom>
          <a:noFill/>
        </p:spPr>
        <p:txBody>
          <a:bodyPr wrap="square" rtlCol="0">
            <a:spAutoFit/>
          </a:bodyPr>
          <a:lstStyle/>
          <a:p>
            <a:r>
              <a:rPr lang="en-US" sz="2400" b="1" dirty="0" smtClean="0"/>
              <a:t>STAGE 3</a:t>
            </a:r>
            <a:r>
              <a:rPr lang="en-US" sz="2400" dirty="0" smtClean="0"/>
              <a:t>: </a:t>
            </a:r>
            <a:r>
              <a:rPr lang="en-US" sz="2400" dirty="0"/>
              <a:t>NI </a:t>
            </a:r>
            <a:r>
              <a:rPr lang="en-US" sz="2400" dirty="0" err="1"/>
              <a:t>CompactRIO</a:t>
            </a:r>
            <a:r>
              <a:rPr lang="en-US" sz="2400" dirty="0"/>
              <a:t> Real-Time Controller</a:t>
            </a:r>
          </a:p>
        </p:txBody>
      </p:sp>
      <p:sp>
        <p:nvSpPr>
          <p:cNvPr id="14" name="TextBox 13"/>
          <p:cNvSpPr txBox="1"/>
          <p:nvPr/>
        </p:nvSpPr>
        <p:spPr>
          <a:xfrm>
            <a:off x="1066800" y="5715000"/>
            <a:ext cx="8068627" cy="461665"/>
          </a:xfrm>
          <a:prstGeom prst="rect">
            <a:avLst/>
          </a:prstGeom>
          <a:noFill/>
        </p:spPr>
        <p:txBody>
          <a:bodyPr wrap="square" rtlCol="0">
            <a:spAutoFit/>
          </a:bodyPr>
          <a:lstStyle/>
          <a:p>
            <a:r>
              <a:rPr lang="en-US" sz="2400" b="1" dirty="0" smtClean="0"/>
              <a:t>STAGE 4</a:t>
            </a:r>
            <a:r>
              <a:rPr lang="en-US" sz="2400" dirty="0" smtClean="0"/>
              <a:t>: Integration &amp; Debugging</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9914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6200" y="344031"/>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Progress</a:t>
            </a:r>
            <a:endParaRPr lang="en-US" sz="2800" dirty="0"/>
          </a:p>
        </p:txBody>
      </p:sp>
      <p:sp>
        <p:nvSpPr>
          <p:cNvPr id="6" name="TextBox 5"/>
          <p:cNvSpPr txBox="1"/>
          <p:nvPr/>
        </p:nvSpPr>
        <p:spPr>
          <a:xfrm>
            <a:off x="1295400" y="2240340"/>
            <a:ext cx="7391400" cy="1569660"/>
          </a:xfrm>
          <a:prstGeom prst="rect">
            <a:avLst/>
          </a:prstGeom>
          <a:noFill/>
        </p:spPr>
        <p:txBody>
          <a:bodyPr wrap="square" rtlCol="0">
            <a:spAutoFit/>
          </a:bodyPr>
          <a:lstStyle/>
          <a:p>
            <a:r>
              <a:rPr lang="en-US" sz="2400" dirty="0" smtClean="0"/>
              <a:t>According to our flow chart, the current tasks are:</a:t>
            </a:r>
          </a:p>
          <a:p>
            <a:r>
              <a:rPr lang="en-US" sz="2400" b="1" dirty="0"/>
              <a:t>	</a:t>
            </a:r>
            <a:r>
              <a:rPr lang="en-US" sz="2400" b="1" dirty="0" smtClean="0"/>
              <a:t>Interface w/ Sensors</a:t>
            </a:r>
          </a:p>
          <a:p>
            <a:r>
              <a:rPr lang="en-US" sz="2400" b="1" dirty="0"/>
              <a:t>	</a:t>
            </a:r>
            <a:r>
              <a:rPr lang="en-US" sz="2400" b="1" dirty="0" smtClean="0"/>
              <a:t>Unit Testing</a:t>
            </a:r>
          </a:p>
          <a:p>
            <a:r>
              <a:rPr lang="en-US" sz="2400" b="1" dirty="0"/>
              <a:t>	</a:t>
            </a:r>
            <a:r>
              <a:rPr lang="en-US" sz="2400" b="1" dirty="0" smtClean="0"/>
              <a:t>Receive Parts</a:t>
            </a:r>
            <a:endParaRPr lang="en-US" sz="2400" b="1" dirty="0"/>
          </a:p>
        </p:txBody>
      </p:sp>
      <p:sp>
        <p:nvSpPr>
          <p:cNvPr id="18" name="TextBox 17"/>
          <p:cNvSpPr txBox="1"/>
          <p:nvPr/>
        </p:nvSpPr>
        <p:spPr>
          <a:xfrm>
            <a:off x="1295400" y="4572000"/>
            <a:ext cx="7391400" cy="1200329"/>
          </a:xfrm>
          <a:prstGeom prst="rect">
            <a:avLst/>
          </a:prstGeom>
          <a:noFill/>
        </p:spPr>
        <p:txBody>
          <a:bodyPr wrap="square" rtlCol="0">
            <a:spAutoFit/>
          </a:bodyPr>
          <a:lstStyle/>
          <a:p>
            <a:r>
              <a:rPr lang="en-US" sz="2400" dirty="0" smtClean="0"/>
              <a:t>Our parts arrived just before fall break, and we are currently in the process of interfacing with them and testing with the systems we have been exploring</a:t>
            </a:r>
            <a:endParaRPr lang="en-US" sz="2400" b="1" dirty="0"/>
          </a:p>
        </p:txBody>
      </p:sp>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Team Progress</a:t>
            </a:r>
            <a:endParaRPr lang="en-US" sz="2800" dirty="0"/>
          </a:p>
        </p:txBody>
      </p:sp>
      <p:grpSp>
        <p:nvGrpSpPr>
          <p:cNvPr id="3" name="Group 2"/>
          <p:cNvGrpSpPr/>
          <p:nvPr/>
        </p:nvGrpSpPr>
        <p:grpSpPr>
          <a:xfrm>
            <a:off x="1295400" y="1524000"/>
            <a:ext cx="7391400" cy="1680865"/>
            <a:chOff x="1295400" y="1600200"/>
            <a:chExt cx="7391400" cy="1680865"/>
          </a:xfrm>
        </p:grpSpPr>
        <p:grpSp>
          <p:nvGrpSpPr>
            <p:cNvPr id="2" name="Group 1"/>
            <p:cNvGrpSpPr/>
            <p:nvPr/>
          </p:nvGrpSpPr>
          <p:grpSpPr>
            <a:xfrm>
              <a:off x="1295400" y="1600200"/>
              <a:ext cx="7391400" cy="1376065"/>
              <a:chOff x="1295400" y="2052935"/>
              <a:chExt cx="7391400" cy="1376065"/>
            </a:xfrm>
          </p:grpSpPr>
          <p:sp>
            <p:nvSpPr>
              <p:cNvPr id="6" name="TextBox 5"/>
              <p:cNvSpPr txBox="1"/>
              <p:nvPr/>
            </p:nvSpPr>
            <p:spPr>
              <a:xfrm>
                <a:off x="1295400" y="2052935"/>
                <a:ext cx="7391400" cy="461665"/>
              </a:xfrm>
              <a:prstGeom prst="rect">
                <a:avLst/>
              </a:prstGeom>
              <a:noFill/>
            </p:spPr>
            <p:txBody>
              <a:bodyPr wrap="square" rtlCol="0">
                <a:spAutoFit/>
              </a:bodyPr>
              <a:lstStyle/>
              <a:p>
                <a:r>
                  <a:rPr lang="en-US" sz="2400" dirty="0" smtClean="0"/>
                  <a:t>Hours spent on project as of 10/15/2012:	</a:t>
                </a:r>
                <a:r>
                  <a:rPr lang="en-US" sz="2400" b="1" dirty="0" smtClean="0"/>
                  <a:t>165</a:t>
                </a:r>
                <a:endParaRPr lang="en-US" sz="2400" b="1" dirty="0"/>
              </a:p>
            </p:txBody>
          </p:sp>
          <p:sp>
            <p:nvSpPr>
              <p:cNvPr id="11" name="TextBox 10"/>
              <p:cNvSpPr txBox="1"/>
              <p:nvPr/>
            </p:nvSpPr>
            <p:spPr>
              <a:xfrm>
                <a:off x="1295400" y="2357735"/>
                <a:ext cx="7391400" cy="461665"/>
              </a:xfrm>
              <a:prstGeom prst="rect">
                <a:avLst/>
              </a:prstGeom>
              <a:noFill/>
            </p:spPr>
            <p:txBody>
              <a:bodyPr wrap="square" rtlCol="0">
                <a:spAutoFit/>
              </a:bodyPr>
              <a:lstStyle/>
              <a:p>
                <a:r>
                  <a:rPr lang="en-US" sz="2400" dirty="0" smtClean="0"/>
                  <a:t>	Spencer Carver:			  34</a:t>
                </a:r>
                <a:endParaRPr lang="en-US" sz="2400" dirty="0"/>
              </a:p>
            </p:txBody>
          </p:sp>
          <p:sp>
            <p:nvSpPr>
              <p:cNvPr id="15" name="TextBox 14"/>
              <p:cNvSpPr txBox="1"/>
              <p:nvPr/>
            </p:nvSpPr>
            <p:spPr>
              <a:xfrm>
                <a:off x="1295400" y="2662535"/>
                <a:ext cx="7391400" cy="461665"/>
              </a:xfrm>
              <a:prstGeom prst="rect">
                <a:avLst/>
              </a:prstGeom>
              <a:noFill/>
            </p:spPr>
            <p:txBody>
              <a:bodyPr wrap="square" rtlCol="0">
                <a:spAutoFit/>
              </a:bodyPr>
              <a:lstStyle/>
              <a:p>
                <a:r>
                  <a:rPr lang="en-US" sz="2400" dirty="0" smtClean="0"/>
                  <a:t>	Kevin Collins:				  40</a:t>
                </a:r>
                <a:endParaRPr lang="en-US" sz="2400" dirty="0"/>
              </a:p>
            </p:txBody>
          </p:sp>
          <p:sp>
            <p:nvSpPr>
              <p:cNvPr id="16" name="TextBox 15"/>
              <p:cNvSpPr txBox="1"/>
              <p:nvPr/>
            </p:nvSpPr>
            <p:spPr>
              <a:xfrm>
                <a:off x="1295400" y="2967335"/>
                <a:ext cx="7391400" cy="461665"/>
              </a:xfrm>
              <a:prstGeom prst="rect">
                <a:avLst/>
              </a:prstGeom>
              <a:noFill/>
            </p:spPr>
            <p:txBody>
              <a:bodyPr wrap="square" rtlCol="0">
                <a:spAutoFit/>
              </a:bodyPr>
              <a:lstStyle/>
              <a:p>
                <a:r>
                  <a:rPr lang="en-US" sz="2400" dirty="0" smtClean="0"/>
                  <a:t>	Ander Solorzano:		</a:t>
                </a:r>
                <a:r>
                  <a:rPr lang="en-US" sz="2400" dirty="0"/>
                  <a:t> </a:t>
                </a:r>
                <a:r>
                  <a:rPr lang="en-US" sz="2400" dirty="0" smtClean="0"/>
                  <a:t>           37.5</a:t>
                </a:r>
                <a:endParaRPr lang="en-US" sz="2400" dirty="0"/>
              </a:p>
            </p:txBody>
          </p:sp>
        </p:grpSp>
        <p:sp>
          <p:nvSpPr>
            <p:cNvPr id="17" name="TextBox 16"/>
            <p:cNvSpPr txBox="1"/>
            <p:nvPr/>
          </p:nvSpPr>
          <p:spPr>
            <a:xfrm>
              <a:off x="1295400" y="2819400"/>
              <a:ext cx="7391400" cy="461665"/>
            </a:xfrm>
            <a:prstGeom prst="rect">
              <a:avLst/>
            </a:prstGeom>
            <a:noFill/>
          </p:spPr>
          <p:txBody>
            <a:bodyPr wrap="square" rtlCol="0">
              <a:spAutoFit/>
            </a:bodyPr>
            <a:lstStyle/>
            <a:p>
              <a:r>
                <a:rPr lang="en-US" sz="2400" dirty="0" smtClean="0"/>
                <a:t>	Ruffin White-Magner:		</a:t>
              </a:r>
              <a:r>
                <a:rPr lang="en-US" sz="2400" dirty="0"/>
                <a:t> </a:t>
              </a:r>
              <a:r>
                <a:rPr lang="en-US" sz="2400" dirty="0" smtClean="0"/>
                <a:t>           53.5</a:t>
              </a:r>
              <a:endParaRPr lang="en-US" sz="2400" dirty="0"/>
            </a:p>
          </p:txBody>
        </p:sp>
      </p:grpSp>
      <p:grpSp>
        <p:nvGrpSpPr>
          <p:cNvPr id="7" name="Group 6"/>
          <p:cNvGrpSpPr/>
          <p:nvPr/>
        </p:nvGrpSpPr>
        <p:grpSpPr>
          <a:xfrm>
            <a:off x="1295400" y="3352800"/>
            <a:ext cx="7696200" cy="1219200"/>
            <a:chOff x="1295400" y="3733800"/>
            <a:chExt cx="7696200" cy="1219200"/>
          </a:xfrm>
        </p:grpSpPr>
        <p:sp>
          <p:nvSpPr>
            <p:cNvPr id="12" name="TextBox 11"/>
            <p:cNvSpPr txBox="1"/>
            <p:nvPr/>
          </p:nvSpPr>
          <p:spPr>
            <a:xfrm>
              <a:off x="1295400" y="3733800"/>
              <a:ext cx="7391400" cy="461665"/>
            </a:xfrm>
            <a:prstGeom prst="rect">
              <a:avLst/>
            </a:prstGeom>
            <a:noFill/>
          </p:spPr>
          <p:txBody>
            <a:bodyPr wrap="square" rtlCol="0">
              <a:spAutoFit/>
            </a:bodyPr>
            <a:lstStyle/>
            <a:p>
              <a:r>
                <a:rPr lang="en-US" sz="2400" u="sng" dirty="0" smtClean="0"/>
                <a:t>Tasks Recently Completed</a:t>
              </a:r>
              <a:r>
                <a:rPr lang="en-US" sz="2400" dirty="0" smtClean="0"/>
                <a:t>:</a:t>
              </a:r>
              <a:endParaRPr lang="en-US" sz="2400" b="1" dirty="0"/>
            </a:p>
          </p:txBody>
        </p:sp>
        <p:sp>
          <p:nvSpPr>
            <p:cNvPr id="13" name="TextBox 12"/>
            <p:cNvSpPr txBox="1"/>
            <p:nvPr/>
          </p:nvSpPr>
          <p:spPr>
            <a:xfrm>
              <a:off x="1295400" y="4114800"/>
              <a:ext cx="7696200" cy="461665"/>
            </a:xfrm>
            <a:prstGeom prst="rect">
              <a:avLst/>
            </a:prstGeom>
            <a:noFill/>
          </p:spPr>
          <p:txBody>
            <a:bodyPr wrap="square" rtlCol="0">
              <a:spAutoFit/>
            </a:bodyPr>
            <a:lstStyle/>
            <a:p>
              <a:r>
                <a:rPr lang="en-US" sz="2400" b="1" dirty="0" smtClean="0"/>
                <a:t>Mechanical Model </a:t>
              </a:r>
              <a:r>
                <a:rPr lang="en-US" sz="2400" dirty="0" smtClean="0"/>
                <a:t>– Kevin Collins &amp; Ruffin White-Magner</a:t>
              </a:r>
              <a:endParaRPr lang="en-US" sz="2400" b="1" dirty="0"/>
            </a:p>
          </p:txBody>
        </p:sp>
        <p:sp>
          <p:nvSpPr>
            <p:cNvPr id="20" name="TextBox 19"/>
            <p:cNvSpPr txBox="1"/>
            <p:nvPr/>
          </p:nvSpPr>
          <p:spPr>
            <a:xfrm>
              <a:off x="1295400" y="4491335"/>
              <a:ext cx="7696200" cy="461665"/>
            </a:xfrm>
            <a:prstGeom prst="rect">
              <a:avLst/>
            </a:prstGeom>
            <a:noFill/>
          </p:spPr>
          <p:txBody>
            <a:bodyPr wrap="square" rtlCol="0">
              <a:spAutoFit/>
            </a:bodyPr>
            <a:lstStyle/>
            <a:p>
              <a:r>
                <a:rPr lang="en-US" sz="2400" b="1" dirty="0" smtClean="0"/>
                <a:t>Receive Parts</a:t>
              </a:r>
              <a:r>
                <a:rPr lang="en-US" sz="2400" dirty="0" smtClean="0"/>
                <a:t>– Ander Solorzano</a:t>
              </a:r>
              <a:endParaRPr lang="en-US" sz="2400" b="1" dirty="0"/>
            </a:p>
          </p:txBody>
        </p:sp>
      </p:grpSp>
      <p:grpSp>
        <p:nvGrpSpPr>
          <p:cNvPr id="10" name="Group 9"/>
          <p:cNvGrpSpPr/>
          <p:nvPr/>
        </p:nvGrpSpPr>
        <p:grpSpPr>
          <a:xfrm>
            <a:off x="1295400" y="4724400"/>
            <a:ext cx="7696200" cy="1985665"/>
            <a:chOff x="1295400" y="4872335"/>
            <a:chExt cx="7696200" cy="1985665"/>
          </a:xfrm>
        </p:grpSpPr>
        <p:sp>
          <p:nvSpPr>
            <p:cNvPr id="18" name="TextBox 17"/>
            <p:cNvSpPr txBox="1"/>
            <p:nvPr/>
          </p:nvSpPr>
          <p:spPr>
            <a:xfrm>
              <a:off x="1295400" y="5253335"/>
              <a:ext cx="7696200" cy="461665"/>
            </a:xfrm>
            <a:prstGeom prst="rect">
              <a:avLst/>
            </a:prstGeom>
            <a:noFill/>
          </p:spPr>
          <p:txBody>
            <a:bodyPr wrap="square" rtlCol="0">
              <a:spAutoFit/>
            </a:bodyPr>
            <a:lstStyle/>
            <a:p>
              <a:r>
                <a:rPr lang="en-US" sz="2400" b="1" dirty="0" smtClean="0"/>
                <a:t>Simulation </a:t>
              </a:r>
              <a:r>
                <a:rPr lang="en-US" sz="2400" dirty="0" smtClean="0"/>
                <a:t>– Kevin Collins &amp; Ruffin White-Magner</a:t>
              </a:r>
              <a:endParaRPr lang="en-US" sz="2400" b="1" dirty="0"/>
            </a:p>
          </p:txBody>
        </p:sp>
        <p:sp>
          <p:nvSpPr>
            <p:cNvPr id="19" name="TextBox 18"/>
            <p:cNvSpPr txBox="1"/>
            <p:nvPr/>
          </p:nvSpPr>
          <p:spPr>
            <a:xfrm>
              <a:off x="1295400" y="4872335"/>
              <a:ext cx="7391400" cy="461665"/>
            </a:xfrm>
            <a:prstGeom prst="rect">
              <a:avLst/>
            </a:prstGeom>
            <a:noFill/>
          </p:spPr>
          <p:txBody>
            <a:bodyPr wrap="square" rtlCol="0">
              <a:spAutoFit/>
            </a:bodyPr>
            <a:lstStyle/>
            <a:p>
              <a:r>
                <a:rPr lang="en-US" sz="2400" u="sng" dirty="0" smtClean="0"/>
                <a:t>Tasks Currently In Progress</a:t>
              </a:r>
              <a:r>
                <a:rPr lang="en-US" sz="2400" dirty="0" smtClean="0"/>
                <a:t>:</a:t>
              </a:r>
              <a:endParaRPr lang="en-US" sz="2400" b="1" dirty="0"/>
            </a:p>
          </p:txBody>
        </p:sp>
        <p:sp>
          <p:nvSpPr>
            <p:cNvPr id="21" name="TextBox 20"/>
            <p:cNvSpPr txBox="1"/>
            <p:nvPr/>
          </p:nvSpPr>
          <p:spPr>
            <a:xfrm>
              <a:off x="1295400" y="6396335"/>
              <a:ext cx="7696200" cy="461665"/>
            </a:xfrm>
            <a:prstGeom prst="rect">
              <a:avLst/>
            </a:prstGeom>
            <a:noFill/>
          </p:spPr>
          <p:txBody>
            <a:bodyPr wrap="square" rtlCol="0">
              <a:spAutoFit/>
            </a:bodyPr>
            <a:lstStyle/>
            <a:p>
              <a:r>
                <a:rPr lang="en-US" sz="2400" b="1" dirty="0" smtClean="0"/>
                <a:t>Research Real-Time VIs </a:t>
              </a:r>
              <a:r>
                <a:rPr lang="en-US" sz="2400" dirty="0" smtClean="0"/>
                <a:t>– Spencer Carver &amp; Ander Solorzano</a:t>
              </a:r>
              <a:endParaRPr lang="en-US" sz="2400" b="1" dirty="0"/>
            </a:p>
          </p:txBody>
        </p:sp>
        <p:sp>
          <p:nvSpPr>
            <p:cNvPr id="22" name="TextBox 21"/>
            <p:cNvSpPr txBox="1"/>
            <p:nvPr/>
          </p:nvSpPr>
          <p:spPr>
            <a:xfrm>
              <a:off x="1295400" y="5634335"/>
              <a:ext cx="7696200" cy="830997"/>
            </a:xfrm>
            <a:prstGeom prst="rect">
              <a:avLst/>
            </a:prstGeom>
            <a:noFill/>
          </p:spPr>
          <p:txBody>
            <a:bodyPr wrap="square" rtlCol="0">
              <a:spAutoFit/>
            </a:bodyPr>
            <a:lstStyle/>
            <a:p>
              <a:r>
                <a:rPr lang="en-US" sz="2400" b="1" dirty="0" smtClean="0"/>
                <a:t>Interface w/ Sensors </a:t>
              </a:r>
              <a:r>
                <a:rPr lang="en-US" sz="2400" dirty="0" smtClean="0"/>
                <a:t>– Spencer Carver, Ander Solorzano, &amp; Ruffin White-Magner</a:t>
              </a:r>
              <a:endParaRPr lang="en-US" sz="2400" b="1" dirty="0"/>
            </a:p>
          </p:txBody>
        </p:sp>
      </p:grpSp>
      <p:sp>
        <p:nvSpPr>
          <p:cNvPr id="23" name="TextBox 22"/>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19631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0" name="TextBox 9"/>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848600" cy="523220"/>
          </a:xfrm>
          <a:prstGeom prst="rect">
            <a:avLst/>
          </a:prstGeom>
          <a:noFill/>
        </p:spPr>
        <p:txBody>
          <a:bodyPr wrap="square" rtlCol="0">
            <a:spAutoFit/>
          </a:bodyPr>
          <a:lstStyle/>
          <a:p>
            <a:r>
              <a:rPr lang="en-US" sz="2800" dirty="0" smtClean="0"/>
              <a:t>Determining Parts– Decision Matrices: Overview</a:t>
            </a:r>
            <a:endParaRPr lang="en-US" sz="28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7289164" cy="324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214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1" name="TextBox 10"/>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15200" cy="523220"/>
          </a:xfrm>
          <a:prstGeom prst="rect">
            <a:avLst/>
          </a:prstGeom>
          <a:noFill/>
        </p:spPr>
        <p:txBody>
          <a:bodyPr wrap="square" rtlCol="0">
            <a:spAutoFit/>
          </a:bodyPr>
          <a:lstStyle/>
          <a:p>
            <a:r>
              <a:rPr lang="en-US" sz="2800" dirty="0" smtClean="0"/>
              <a:t>Determining Parts – Decision Matrices: Weights</a:t>
            </a:r>
            <a:endParaRPr lang="en-US" sz="2800"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313" y="2057400"/>
            <a:ext cx="7249539" cy="386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032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0" name="TextBox 9"/>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467600" cy="523220"/>
          </a:xfrm>
          <a:prstGeom prst="rect">
            <a:avLst/>
          </a:prstGeom>
          <a:noFill/>
        </p:spPr>
        <p:txBody>
          <a:bodyPr wrap="square" rtlCol="0">
            <a:spAutoFit/>
          </a:bodyPr>
          <a:lstStyle/>
          <a:p>
            <a:r>
              <a:rPr lang="en-US" sz="2800" dirty="0" smtClean="0"/>
              <a:t>Determining Parts – Decision Matrices: Evaluation</a:t>
            </a:r>
            <a:endParaRPr lang="en-US" sz="2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7334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955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TotalTime>
  <Words>1072</Words>
  <Application>Microsoft Office PowerPoint</Application>
  <PresentationFormat>On-screen Show (4:3)</PresentationFormat>
  <Paragraphs>386</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Self-Balancing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Ander A Solorzano</cp:lastModifiedBy>
  <cp:revision>51</cp:revision>
  <dcterms:created xsi:type="dcterms:W3CDTF">2011-10-05T00:57:43Z</dcterms:created>
  <dcterms:modified xsi:type="dcterms:W3CDTF">2012-10-17T21:00:19Z</dcterms:modified>
</cp:coreProperties>
</file>