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66" r:id="rId3"/>
    <p:sldId id="259" r:id="rId4"/>
    <p:sldId id="268" r:id="rId5"/>
    <p:sldId id="262" r:id="rId6"/>
    <p:sldId id="279" r:id="rId7"/>
    <p:sldId id="273" r:id="rId8"/>
    <p:sldId id="274" r:id="rId9"/>
    <p:sldId id="275" r:id="rId10"/>
    <p:sldId id="269" r:id="rId11"/>
    <p:sldId id="286" r:id="rId12"/>
    <p:sldId id="270" r:id="rId13"/>
    <p:sldId id="267" r:id="rId14"/>
    <p:sldId id="263" r:id="rId15"/>
    <p:sldId id="276" r:id="rId16"/>
    <p:sldId id="277" r:id="rId17"/>
    <p:sldId id="281" r:id="rId18"/>
    <p:sldId id="284" r:id="rId19"/>
    <p:sldId id="272" r:id="rId20"/>
    <p:sldId id="285" r:id="rId21"/>
    <p:sldId id="271" r:id="rId22"/>
    <p:sldId id="265"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86581E74-C593-4A2D-BD5E-CE1BC5CC7E25}" srcId="{20BE8E71-F497-468A-8BCF-867CD172525E}" destId="{8F9A3036-4F59-4DA9-BC69-9C65CC5FF756}" srcOrd="2" destOrd="0" parTransId="{2CAD2807-D227-4017-ADAE-4A618EC18CA1}" sibTransId="{37768D46-5764-48A9-B061-92B3238D2032}"/>
    <dgm:cxn modelId="{26F7855D-5015-4F58-ADC8-48ABC6F68CC6}" type="presOf" srcId="{CDB2F97C-D222-4B7B-AD17-9B1FCACAE65F}" destId="{946220FF-E030-4205-92BF-46A67B7F2879}" srcOrd="0" destOrd="0" presId="urn:microsoft.com/office/officeart/2008/layout/RadialCluster"/>
    <dgm:cxn modelId="{3315D23B-2CFF-4564-8C5B-949FBD8DF287}" type="presOf" srcId="{4C1B39BF-F010-4321-A742-3FBC32925276}" destId="{47177BF1-5F2D-48EF-8497-21FE3FD9FE79}"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A3229B7A-98F5-4A02-B1BC-20C1B2FD93E3}" srcId="{20BE8E71-F497-468A-8BCF-867CD172525E}" destId="{CDB2F97C-D222-4B7B-AD17-9B1FCACAE65F}" srcOrd="5" destOrd="0" parTransId="{6D930E7D-F4CB-4AC6-8B6C-E671E00D2CDA}" sibTransId="{3DB89215-6E3B-42AE-A1CB-3027719161AB}"/>
    <dgm:cxn modelId="{CBD0D219-0D1F-4AD5-9833-EB8FF4BB68DE}" type="presOf" srcId="{A582B7BA-4838-4A95-B337-9DB7268116E5}" destId="{6A9A5629-B80C-4D13-8A9A-8E0030CA29C6}"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F93764F6-6CF4-486A-B088-61AFCBE74DDC}" type="presOf" srcId="{4231E3A6-8236-41B8-8CD9-63D77671A4C8}" destId="{FB5C7847-0F50-42C0-A98F-6F92FFC53D0B}"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9801DC9E-87CA-482B-BEFD-C61AA9E8153B}" type="presOf" srcId="{8F9A3036-4F59-4DA9-BC69-9C65CC5FF756}" destId="{4F1D4343-F068-4E09-A4D6-84538D008E3A}" srcOrd="0" destOrd="0" presId="urn:microsoft.com/office/officeart/2008/layout/RadialCluster"/>
    <dgm:cxn modelId="{592CB8F0-757C-454F-820C-9ECAD0BA8C6C}" type="presOf" srcId="{23159B30-BD23-4DDD-8C73-F4E0AA557D76}" destId="{52F0F047-BCCC-42EF-9CAE-76E3CB0C88B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122508DC-A576-4A03-83E4-985FEF1A8B82}" srcId="{20BE8E71-F497-468A-8BCF-867CD172525E}" destId="{A582B7BA-4838-4A95-B337-9DB7268116E5}" srcOrd="3" destOrd="0" parTransId="{36786B02-748A-4748-B2D4-5874F7413149}" sibTransId="{4C297DF1-AEBE-4A83-A484-A60056753F8A}"/>
    <dgm:cxn modelId="{C5384FD1-877F-4593-8247-FA395F924F75}" type="presOf" srcId="{14D5249F-26A5-4564-AB2D-600D54F71173}" destId="{B84AF4A8-3947-45EA-8993-17FEB967E4E7}" srcOrd="0" destOrd="0" presId="urn:microsoft.com/office/officeart/2008/layout/RadialCluster"/>
    <dgm:cxn modelId="{37D790B7-A6B2-486C-AC56-3F127FDFC93D}" type="presOf" srcId="{2CAD2807-D227-4017-ADAE-4A618EC18CA1}" destId="{3C9F8E07-2750-4F18-8439-C39435BC2A48}"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CB4208AA-8711-4B6B-B368-C5B8083D375F}" type="presOf" srcId="{6D930E7D-F4CB-4AC6-8B6C-E671E00D2CDA}" destId="{B5E74FB8-825C-4828-9A1C-A241752DC65C}" srcOrd="0" destOrd="0" presId="urn:microsoft.com/office/officeart/2008/layout/RadialCluster"/>
    <dgm:cxn modelId="{0E26857C-86C4-4BCD-9F66-26E63A1CA80C}" type="presOf" srcId="{BD98ED33-66DC-415F-9A6F-2546BAAF3B3D}" destId="{323636B3-28E9-4D84-9B24-4CA99FA81ACE}"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137A4AF1-06F5-4D8A-8F96-21F19B99C142}" type="presOf" srcId="{73692DD7-5A4E-48BB-B470-C5A4DA4EC749}" destId="{42C18C40-B4AA-446C-B562-40C2969136A5}" srcOrd="0" destOrd="0" presId="urn:microsoft.com/office/officeart/2008/layout/RadialCluster"/>
    <dgm:cxn modelId="{687A8EDA-2547-4B66-A2DF-5F77F1D17C87}" type="presOf" srcId="{20BE8E71-F497-468A-8BCF-867CD172525E}" destId="{EA7B28CB-2911-4779-869A-AEC78C5F1671}"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2076808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Includes 3 moving joints, all motorized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Balanced Placement of components</a:t>
            </a:r>
          </a:p>
          <a:p>
            <a:r>
              <a:rPr lang="en-US" sz="1200" kern="1200" dirty="0" smtClean="0">
                <a:solidFill>
                  <a:schemeClr val="tx1"/>
                </a:solidFill>
                <a:effectLst/>
                <a:latin typeface="+mn-lt"/>
                <a:ea typeface="+mn-ea"/>
                <a:cs typeface="+mn-cs"/>
              </a:rPr>
              <a:t>High degree of symmetry</a:t>
            </a:r>
          </a:p>
          <a:p>
            <a:r>
              <a:rPr lang="en-US" sz="1200" kern="1200" dirty="0" smtClean="0">
                <a:solidFill>
                  <a:schemeClr val="tx1"/>
                </a:solidFill>
                <a:effectLst/>
                <a:latin typeface="+mn-lt"/>
                <a:ea typeface="+mn-ea"/>
                <a:cs typeface="+mn-cs"/>
              </a:rPr>
              <a:t>Center of gravity in the middle</a:t>
            </a:r>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Robot is displaced by an external force</a:t>
            </a:r>
          </a:p>
          <a:p>
            <a:r>
              <a:rPr lang="en-US" sz="1200" kern="1200" dirty="0" smtClean="0">
                <a:solidFill>
                  <a:schemeClr val="tx1"/>
                </a:solidFill>
                <a:effectLst/>
                <a:latin typeface="+mn-lt"/>
                <a:ea typeface="+mn-ea"/>
                <a:cs typeface="+mn-cs"/>
              </a:rPr>
              <a:t>Robot tilts off in the Y direction</a:t>
            </a:r>
          </a:p>
          <a:p>
            <a:r>
              <a:rPr lang="en-US" sz="1200" kern="1200" dirty="0" smtClean="0">
                <a:solidFill>
                  <a:schemeClr val="tx1"/>
                </a:solidFill>
                <a:effectLst/>
                <a:latin typeface="+mn-lt"/>
                <a:ea typeface="+mn-ea"/>
                <a:cs typeface="+mn-cs"/>
              </a:rPr>
              <a:t>IMU reads this displacement of side to side motion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Torsion motor turns the gyro clockwise</a:t>
            </a:r>
          </a:p>
          <a:p>
            <a:r>
              <a:rPr lang="en-US" sz="1200" kern="1200" dirty="0" smtClean="0">
                <a:solidFill>
                  <a:schemeClr val="tx1"/>
                </a:solidFill>
                <a:effectLst/>
                <a:latin typeface="+mn-lt"/>
                <a:ea typeface="+mn-ea"/>
                <a:cs typeface="+mn-cs"/>
              </a:rPr>
              <a:t>This torques the bottom frame counter clockwise</a:t>
            </a:r>
          </a:p>
          <a:p>
            <a:r>
              <a:rPr lang="en-US" sz="1200" kern="1200" dirty="0" smtClean="0">
                <a:solidFill>
                  <a:schemeClr val="tx1"/>
                </a:solidFill>
                <a:effectLst/>
                <a:latin typeface="+mn-lt"/>
                <a:ea typeface="+mn-ea"/>
                <a:cs typeface="+mn-cs"/>
              </a:rPr>
              <a:t>This continues until the IMU is displaced only in the forward and backward frame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Then once the robot has resumed a single plane of displacement </a:t>
            </a:r>
          </a:p>
          <a:p>
            <a:r>
              <a:rPr lang="en-US" sz="1200" kern="1200" dirty="0" smtClean="0">
                <a:solidFill>
                  <a:schemeClr val="tx1"/>
                </a:solidFill>
                <a:effectLst/>
                <a:latin typeface="+mn-lt"/>
                <a:ea typeface="+mn-ea"/>
                <a:cs typeface="+mn-cs"/>
              </a:rPr>
              <a:t>parallel with the drive wheel</a:t>
            </a:r>
          </a:p>
          <a:p>
            <a:r>
              <a:rPr lang="en-US" sz="1200" kern="1200" dirty="0" smtClean="0">
                <a:solidFill>
                  <a:schemeClr val="tx1"/>
                </a:solidFill>
                <a:effectLst/>
                <a:latin typeface="+mn-lt"/>
                <a:ea typeface="+mn-ea"/>
                <a:cs typeface="+mn-cs"/>
              </a:rPr>
              <a:t>the system acts an inverted pendulum and proceeds to balance forward and backward</a:t>
            </a:r>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Basic part placement</a:t>
            </a:r>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22</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23</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6253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a:t>
              </a:r>
              <a:r>
                <a:rPr lang="en-US" sz="2000" b="1" dirty="0" smtClean="0"/>
                <a:t>$4,740</a:t>
              </a:r>
              <a:endParaRPr lang="en-US" sz="2000" baseline="30000" dirty="0"/>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1" name="TextBox 2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10400" cy="523220"/>
          </a:xfrm>
          <a:prstGeom prst="rect">
            <a:avLst/>
          </a:prstGeom>
          <a:noFill/>
        </p:spPr>
        <p:txBody>
          <a:bodyPr wrap="square" rtlCol="0">
            <a:spAutoFit/>
          </a:bodyPr>
          <a:lstStyle/>
          <a:p>
            <a:r>
              <a:rPr lang="en-US" sz="2800" dirty="0" smtClean="0"/>
              <a:t>Determining Parts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86600" cy="523220"/>
          </a:xfrm>
          <a:prstGeom prst="rect">
            <a:avLst/>
          </a:prstGeom>
          <a:noFill/>
        </p:spPr>
        <p:txBody>
          <a:bodyPr wrap="square" rtlCol="0">
            <a:spAutoFit/>
          </a:bodyPr>
          <a:lstStyle/>
          <a:p>
            <a:r>
              <a:rPr lang="en-US" sz="2800" dirty="0" smtClean="0"/>
              <a:t>Determining Parts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
        <p:nvSpPr>
          <p:cNvPr id="15" name="TextBox 14"/>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384995"/>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11" name="TextBox 10"/>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685800"/>
            <a:ext cx="5486400" cy="1384995"/>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r>
              <a:rPr lang="en-US" sz="1400" dirty="0" smtClean="0">
                <a:solidFill>
                  <a:schemeClr val="bg1">
                    <a:lumMod val="50000"/>
                  </a:schemeClr>
                </a:solidFill>
              </a:rPr>
              <a:t>Modeling</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
        <p:nvSpPr>
          <p:cNvPr id="23" name="TextBox 22"/>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848600" cy="523220"/>
          </a:xfrm>
          <a:prstGeom prst="rect">
            <a:avLst/>
          </a:prstGeom>
          <a:noFill/>
        </p:spPr>
        <p:txBody>
          <a:bodyPr wrap="square" rtlCol="0">
            <a:spAutoFit/>
          </a:bodyPr>
          <a:lstStyle/>
          <a:p>
            <a:r>
              <a:rPr lang="en-US" sz="2800" dirty="0" smtClean="0"/>
              <a:t>Determining Parts–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1" name="TextBox 1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15200" cy="523220"/>
          </a:xfrm>
          <a:prstGeom prst="rect">
            <a:avLst/>
          </a:prstGeom>
          <a:noFill/>
        </p:spPr>
        <p:txBody>
          <a:bodyPr wrap="square" rtlCol="0">
            <a:spAutoFit/>
          </a:bodyPr>
          <a:lstStyle/>
          <a:p>
            <a:r>
              <a:rPr lang="en-US" sz="2800" dirty="0" smtClean="0"/>
              <a:t>Determining Parts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Determining Parts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TotalTime>
  <Words>1074</Words>
  <Application>Microsoft Office PowerPoint</Application>
  <PresentationFormat>On-screen Show (4:3)</PresentationFormat>
  <Paragraphs>386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Spencer  Carver</cp:lastModifiedBy>
  <cp:revision>49</cp:revision>
  <dcterms:created xsi:type="dcterms:W3CDTF">2011-10-05T00:57:43Z</dcterms:created>
  <dcterms:modified xsi:type="dcterms:W3CDTF">2012-10-17T16:36:26Z</dcterms:modified>
</cp:coreProperties>
</file>