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6" r:id="rId3"/>
    <p:sldId id="259" r:id="rId4"/>
    <p:sldId id="308" r:id="rId5"/>
    <p:sldId id="307" r:id="rId6"/>
    <p:sldId id="268" r:id="rId7"/>
    <p:sldId id="310" r:id="rId8"/>
    <p:sldId id="312" r:id="rId9"/>
    <p:sldId id="291" r:id="rId10"/>
    <p:sldId id="305" r:id="rId11"/>
    <p:sldId id="296" r:id="rId12"/>
    <p:sldId id="276" r:id="rId13"/>
    <p:sldId id="289" r:id="rId14"/>
    <p:sldId id="294" r:id="rId15"/>
    <p:sldId id="30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1" autoAdjust="0"/>
  </p:normalViewPr>
  <p:slideViewPr>
    <p:cSldViewPr>
      <p:cViewPr varScale="1">
        <p:scale>
          <a:sx n="84" d="100"/>
          <a:sy n="84" d="100"/>
        </p:scale>
        <p:origin x="-23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5/13/2013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Ander</a:t>
            </a:r>
            <a:endParaRPr lang="en-US" baseline="0" dirty="0" smtClean="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Ander</a:t>
            </a:r>
            <a:endParaRPr lang="en-US" baseline="0" dirty="0" smtClean="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Ander</a:t>
            </a:r>
            <a:endParaRPr lang="en-US" baseline="0" dirty="0" smtClean="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198016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5/13/2013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5/13/2013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5/13/2013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5/13/2013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
        <p:nvSpPr>
          <p:cNvPr id="3" name="TextBox 2"/>
          <p:cNvSpPr txBox="1"/>
          <p:nvPr/>
        </p:nvSpPr>
        <p:spPr>
          <a:xfrm>
            <a:off x="0" y="1404878"/>
            <a:ext cx="2514600" cy="2246769"/>
          </a:xfrm>
          <a:prstGeom prst="rect">
            <a:avLst/>
          </a:prstGeom>
          <a:noFill/>
        </p:spPr>
        <p:txBody>
          <a:bodyPr wrap="square" rtlCol="0">
            <a:spAutoFit/>
          </a:bodyPr>
          <a:lstStyle/>
          <a:p>
            <a:r>
              <a:rPr lang="en-US" sz="1400" dirty="0" smtClean="0">
                <a:solidFill>
                  <a:schemeClr val="bg1"/>
                </a:solidFill>
              </a:rPr>
              <a:t>Introduction</a:t>
            </a:r>
          </a:p>
          <a:p>
            <a:r>
              <a:rPr lang="en-US" sz="1400" dirty="0" smtClean="0">
                <a:solidFill>
                  <a:schemeClr val="bg1"/>
                </a:solidFill>
              </a:rPr>
              <a:t>Recap</a:t>
            </a:r>
          </a:p>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Testing Plan</a:t>
            </a:r>
            <a:endParaRPr lang="en-US" sz="2800" dirty="0"/>
          </a:p>
        </p:txBody>
      </p:sp>
      <p:sp>
        <p:nvSpPr>
          <p:cNvPr id="6" name="TextBox 5"/>
          <p:cNvSpPr txBox="1"/>
          <p:nvPr/>
        </p:nvSpPr>
        <p:spPr>
          <a:xfrm>
            <a:off x="0" y="1404878"/>
            <a:ext cx="2514600" cy="1169551"/>
          </a:xfrm>
          <a:prstGeom prst="rect">
            <a:avLst/>
          </a:prstGeom>
          <a:noFill/>
        </p:spPr>
        <p:txBody>
          <a:bodyPr wrap="square" rtlCol="0">
            <a:spAutoFit/>
          </a:bodyPr>
          <a:lstStyle/>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Recap</a:t>
            </a:r>
          </a:p>
          <a:p>
            <a:r>
              <a:rPr lang="en-US" sz="1400" dirty="0">
                <a:solidFill>
                  <a:schemeClr val="bg1">
                    <a:lumMod val="75000"/>
                  </a:schemeClr>
                </a:solidFill>
              </a:rPr>
              <a:t>Controls</a:t>
            </a:r>
          </a:p>
          <a:p>
            <a:r>
              <a:rPr lang="en-US" sz="1400" dirty="0">
                <a:solidFill>
                  <a:schemeClr val="bg1">
                    <a:lumMod val="75000"/>
                  </a:schemeClr>
                </a:solidFill>
              </a:rPr>
              <a:t>Code</a:t>
            </a:r>
          </a:p>
          <a:p>
            <a:endParaRPr lang="en-US" sz="1400" dirty="0">
              <a:solidFill>
                <a:schemeClr val="bg1">
                  <a:lumMod val="75000"/>
                </a:schemeClr>
              </a:solidFill>
            </a:endParaRPr>
          </a:p>
        </p:txBody>
      </p:sp>
    </p:spTree>
    <p:extLst>
      <p:ext uri="{BB962C8B-B14F-4D97-AF65-F5344CB8AC3E}">
        <p14:creationId xmlns:p14="http://schemas.microsoft.com/office/powerpoint/2010/main" val="4110614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Problems Encountered</a:t>
            </a:r>
            <a:endParaRPr lang="en-US" sz="2800" dirty="0"/>
          </a:p>
        </p:txBody>
      </p:sp>
      <p:sp>
        <p:nvSpPr>
          <p:cNvPr id="6" name="TextBox 5"/>
          <p:cNvSpPr txBox="1"/>
          <p:nvPr/>
        </p:nvSpPr>
        <p:spPr>
          <a:xfrm>
            <a:off x="0" y="1404878"/>
            <a:ext cx="2514600" cy="954107"/>
          </a:xfrm>
          <a:prstGeom prst="rect">
            <a:avLst/>
          </a:prstGeom>
          <a:noFill/>
        </p:spPr>
        <p:txBody>
          <a:bodyPr wrap="square" rtlCol="0">
            <a:spAutoFit/>
          </a:bodyPr>
          <a:lstStyle/>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Controls</a:t>
            </a:r>
          </a:p>
          <a:p>
            <a:r>
              <a:rPr lang="en-US" sz="1400" dirty="0">
                <a:solidFill>
                  <a:schemeClr val="bg1">
                    <a:lumMod val="75000"/>
                  </a:schemeClr>
                </a:solidFill>
              </a:rPr>
              <a:t>Code</a:t>
            </a:r>
          </a:p>
          <a:p>
            <a:r>
              <a:rPr lang="en-US" sz="1400" dirty="0">
                <a:solidFill>
                  <a:schemeClr val="bg1">
                    <a:lumMod val="75000"/>
                  </a:schemeClr>
                </a:solidFill>
              </a:rPr>
              <a:t>Testing</a:t>
            </a:r>
          </a:p>
          <a:p>
            <a:endParaRPr lang="en-US" sz="1400" dirty="0">
              <a:solidFill>
                <a:schemeClr val="bg1">
                  <a:lumMod val="75000"/>
                </a:schemeClr>
              </a:solidFill>
            </a:endParaRPr>
          </a:p>
        </p:txBody>
      </p:sp>
    </p:spTree>
    <p:extLst>
      <p:ext uri="{BB962C8B-B14F-4D97-AF65-F5344CB8AC3E}">
        <p14:creationId xmlns:p14="http://schemas.microsoft.com/office/powerpoint/2010/main" val="3683755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Other Lessons Learned</a:t>
            </a:r>
            <a:endParaRPr lang="en-US" sz="2800" dirty="0"/>
          </a:p>
        </p:txBody>
      </p:sp>
      <p:sp>
        <p:nvSpPr>
          <p:cNvPr id="6" name="TextBox 5"/>
          <p:cNvSpPr txBox="1"/>
          <p:nvPr/>
        </p:nvSpPr>
        <p:spPr>
          <a:xfrm>
            <a:off x="0" y="1404878"/>
            <a:ext cx="2514600" cy="738664"/>
          </a:xfrm>
          <a:prstGeom prst="rect">
            <a:avLst/>
          </a:prstGeom>
          <a:noFill/>
        </p:spPr>
        <p:txBody>
          <a:bodyPr wrap="square" rtlCol="0">
            <a:spAutoFit/>
          </a:bodyPr>
          <a:lstStyle/>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Code</a:t>
            </a:r>
          </a:p>
          <a:p>
            <a:r>
              <a:rPr lang="en-US" sz="1400" dirty="0">
                <a:solidFill>
                  <a:schemeClr val="bg1">
                    <a:lumMod val="75000"/>
                  </a:schemeClr>
                </a:solidFill>
              </a:rPr>
              <a:t>Testing</a:t>
            </a:r>
          </a:p>
          <a:p>
            <a:r>
              <a:rPr lang="en-US" sz="1400" dirty="0">
                <a:solidFill>
                  <a:schemeClr val="bg1">
                    <a:lumMod val="75000"/>
                  </a:schemeClr>
                </a:solidFill>
              </a:rPr>
              <a:t>Problems</a:t>
            </a:r>
          </a:p>
          <a:p>
            <a:endParaRPr lang="en-US" sz="1400" dirty="0">
              <a:solidFill>
                <a:schemeClr val="bg1">
                  <a:lumMod val="75000"/>
                </a:schemeClr>
              </a:solidFill>
            </a:endParaRPr>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Robot</a:t>
            </a:r>
            <a:endParaRPr lang="en-US" sz="2800" dirty="0"/>
          </a:p>
        </p:txBody>
      </p:sp>
      <p:sp>
        <p:nvSpPr>
          <p:cNvPr id="6" name="TextBox 5"/>
          <p:cNvSpPr txBox="1"/>
          <p:nvPr/>
        </p:nvSpPr>
        <p:spPr>
          <a:xfrm>
            <a:off x="0" y="1404878"/>
            <a:ext cx="2514600" cy="523220"/>
          </a:xfrm>
          <a:prstGeom prst="rect">
            <a:avLst/>
          </a:prstGeom>
          <a:noFill/>
        </p:spPr>
        <p:txBody>
          <a:bodyPr wrap="square" rtlCol="0">
            <a:spAutoFit/>
          </a:bodyPr>
          <a:lstStyle/>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Testing</a:t>
            </a:r>
          </a:p>
          <a:p>
            <a:r>
              <a:rPr lang="en-US" sz="1400" dirty="0">
                <a:solidFill>
                  <a:schemeClr val="bg1">
                    <a:lumMod val="75000"/>
                  </a:schemeClr>
                </a:solidFill>
              </a:rPr>
              <a:t>Problems</a:t>
            </a:r>
          </a:p>
          <a:p>
            <a:r>
              <a:rPr lang="en-US" sz="1400" dirty="0">
                <a:solidFill>
                  <a:schemeClr val="bg1">
                    <a:lumMod val="75000"/>
                  </a:schemeClr>
                </a:solidFill>
              </a:rPr>
              <a:t>Lessons</a:t>
            </a:r>
          </a:p>
          <a:p>
            <a:endParaRPr lang="en-US" sz="1400" dirty="0">
              <a:solidFill>
                <a:schemeClr val="bg1">
                  <a:lumMod val="75000"/>
                </a:schemeClr>
              </a:solidFill>
            </a:endParaRPr>
          </a:p>
        </p:txBody>
      </p:sp>
    </p:spTree>
    <p:extLst>
      <p:ext uri="{BB962C8B-B14F-4D97-AF65-F5344CB8AC3E}">
        <p14:creationId xmlns:p14="http://schemas.microsoft.com/office/powerpoint/2010/main" val="3938528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Recommendations </a:t>
            </a:r>
            <a:endParaRPr lang="en-US" sz="2800" dirty="0"/>
          </a:p>
        </p:txBody>
      </p:sp>
      <p:sp>
        <p:nvSpPr>
          <p:cNvPr id="6" name="TextBox 5"/>
          <p:cNvSpPr txBox="1"/>
          <p:nvPr/>
        </p:nvSpPr>
        <p:spPr>
          <a:xfrm>
            <a:off x="0" y="1404878"/>
            <a:ext cx="2514600" cy="307777"/>
          </a:xfrm>
          <a:prstGeom prst="rect">
            <a:avLst/>
          </a:prstGeom>
          <a:noFill/>
        </p:spPr>
        <p:txBody>
          <a:bodyPr wrap="square" rtlCol="0">
            <a:spAutoFit/>
          </a:bodyPr>
          <a:lstStyle/>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smtClean="0">
                <a:solidFill>
                  <a:schemeClr val="bg1">
                    <a:lumMod val="75000"/>
                  </a:schemeClr>
                </a:solidFill>
              </a:rPr>
              <a:t>Problems</a:t>
            </a:r>
          </a:p>
          <a:p>
            <a:r>
              <a:rPr lang="en-US" sz="1400" dirty="0" smtClean="0">
                <a:solidFill>
                  <a:schemeClr val="bg1">
                    <a:lumMod val="75000"/>
                  </a:schemeClr>
                </a:solidFill>
              </a:rPr>
              <a:t>Lessons</a:t>
            </a:r>
          </a:p>
          <a:p>
            <a:r>
              <a:rPr lang="en-US" sz="1400" dirty="0" smtClean="0">
                <a:solidFill>
                  <a:schemeClr val="bg1">
                    <a:lumMod val="75000"/>
                  </a:schemeClr>
                </a:solidFill>
              </a:rPr>
              <a:t>Robot</a:t>
            </a:r>
          </a:p>
          <a:p>
            <a:endParaRPr lang="en-US" sz="1400" dirty="0">
              <a:solidFill>
                <a:schemeClr val="bg1">
                  <a:lumMod val="75000"/>
                </a:schemeClr>
              </a:solidFill>
            </a:endParaRPr>
          </a:p>
        </p:txBody>
      </p:sp>
    </p:spTree>
    <p:extLst>
      <p:ext uri="{BB962C8B-B14F-4D97-AF65-F5344CB8AC3E}">
        <p14:creationId xmlns:p14="http://schemas.microsoft.com/office/powerpoint/2010/main" val="315110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 </a:t>
            </a:r>
            <a:endParaRPr lang="en-US" sz="2800" dirty="0"/>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smtClean="0">
                <a:solidFill>
                  <a:schemeClr val="bg1">
                    <a:lumMod val="75000"/>
                  </a:schemeClr>
                </a:solidFill>
              </a:rPr>
              <a:t>Lessons</a:t>
            </a:r>
          </a:p>
          <a:p>
            <a:r>
              <a:rPr lang="en-US" sz="1400" dirty="0" smtClean="0">
                <a:solidFill>
                  <a:schemeClr val="bg1">
                    <a:lumMod val="75000"/>
                  </a:schemeClr>
                </a:solidFill>
              </a:rPr>
              <a:t>Robot</a:t>
            </a:r>
          </a:p>
          <a:p>
            <a:r>
              <a:rPr lang="en-US" sz="1400" dirty="0" smtClean="0">
                <a:solidFill>
                  <a:schemeClr val="bg1">
                    <a:lumMod val="75000"/>
                  </a:schemeClr>
                </a:solidFill>
              </a:rPr>
              <a:t>Suggestions</a:t>
            </a:r>
          </a:p>
          <a:p>
            <a:endParaRPr lang="en-US" sz="1400" dirty="0">
              <a:solidFill>
                <a:schemeClr val="bg1">
                  <a:lumMod val="75000"/>
                </a:schemeClr>
              </a:solidFill>
            </a:endParaRPr>
          </a:p>
        </p:txBody>
      </p:sp>
    </p:spTree>
    <p:extLst>
      <p:ext uri="{BB962C8B-B14F-4D97-AF65-F5344CB8AC3E}">
        <p14:creationId xmlns:p14="http://schemas.microsoft.com/office/powerpoint/2010/main" val="971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Introduction</a:t>
            </a:r>
            <a:endParaRPr lang="en-US" sz="2800" dirty="0"/>
          </a:p>
        </p:txBody>
      </p:sp>
      <p:sp>
        <p:nvSpPr>
          <p:cNvPr id="6" name="Rectangle 5"/>
          <p:cNvSpPr/>
          <p:nvPr/>
        </p:nvSpPr>
        <p:spPr>
          <a:xfrm>
            <a:off x="4453216" y="3244334"/>
            <a:ext cx="2480984" cy="369332"/>
          </a:xfrm>
          <a:prstGeom prst="rect">
            <a:avLst/>
          </a:prstGeom>
        </p:spPr>
        <p:txBody>
          <a:bodyPr wrap="square">
            <a:spAutoFit/>
          </a:bodyPr>
          <a:lstStyle/>
          <a:p>
            <a:r>
              <a:rPr lang="en-US" dirty="0"/>
              <a:t> </a:t>
            </a:r>
          </a:p>
        </p:txBody>
      </p:sp>
      <p:sp>
        <p:nvSpPr>
          <p:cNvPr id="7" name="TextBox 6"/>
          <p:cNvSpPr txBox="1"/>
          <p:nvPr/>
        </p:nvSpPr>
        <p:spPr>
          <a:xfrm>
            <a:off x="0" y="1404878"/>
            <a:ext cx="2514600" cy="2031325"/>
          </a:xfrm>
          <a:prstGeom prst="rect">
            <a:avLst/>
          </a:prstGeom>
          <a:noFill/>
        </p:spPr>
        <p:txBody>
          <a:bodyPr wrap="square" rtlCol="0">
            <a:spAutoFit/>
          </a:bodyPr>
          <a:lstStyle/>
          <a:p>
            <a:r>
              <a:rPr lang="en-US" sz="1400" dirty="0" smtClean="0">
                <a:solidFill>
                  <a:schemeClr val="bg1"/>
                </a:solidFill>
              </a:rPr>
              <a:t>Recap</a:t>
            </a:r>
          </a:p>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pic>
        <p:nvPicPr>
          <p:cNvPr id="9" name="Picture 4" descr="https://lh6.googleusercontent.com/-B4DpUcbJuifp1AEg4bltuHsLptyXlMB-0_VI_EtR2oP5TiAE3nJT_BMvyY_pshSgWc2DBZ9DlnD4Y7rY7BPmqvIpDMdK-25Rn0rjSVWv2olSULksXZ_zOX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503" y="1828800"/>
            <a:ext cx="2834449" cy="424930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917043" y="2971800"/>
            <a:ext cx="4034313" cy="1569660"/>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Recap of Fall</a:t>
            </a:r>
            <a:endParaRPr lang="en-US" sz="2800" dirty="0"/>
          </a:p>
        </p:txBody>
      </p:sp>
      <p:sp>
        <p:nvSpPr>
          <p:cNvPr id="7" name="TextBox 6"/>
          <p:cNvSpPr txBox="1"/>
          <p:nvPr/>
        </p:nvSpPr>
        <p:spPr>
          <a:xfrm>
            <a:off x="0" y="1404878"/>
            <a:ext cx="2514600" cy="1815882"/>
          </a:xfrm>
          <a:prstGeom prst="rect">
            <a:avLst/>
          </a:prstGeom>
          <a:noFill/>
        </p:spPr>
        <p:txBody>
          <a:bodyPr wrap="square" rtlCol="0">
            <a:spAutoFit/>
          </a:bodyPr>
          <a:lstStyle/>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9" name="TextBox 8"/>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endParaRPr lang="en-US" sz="1400" dirty="0">
              <a:solidFill>
                <a:schemeClr val="bg1">
                  <a:lumMod val="75000"/>
                </a:schemeClr>
              </a:solidFill>
            </a:endParaRPr>
          </a:p>
          <a:p>
            <a:r>
              <a:rPr lang="en-US" sz="1400" dirty="0" smtClean="0">
                <a:solidFill>
                  <a:schemeClr val="bg1">
                    <a:lumMod val="75000"/>
                  </a:schemeClr>
                </a:solidFill>
              </a:rPr>
              <a:t>Introduction</a:t>
            </a:r>
          </a:p>
          <a:p>
            <a:endParaRPr lang="en-US" sz="1400" dirty="0">
              <a:solidFill>
                <a:schemeClr val="bg1">
                  <a:lumMod val="75000"/>
                </a:schemeClr>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676400"/>
            <a:ext cx="6553200" cy="4759021"/>
          </a:xfrm>
          <a:prstGeom prst="rect">
            <a:avLst/>
          </a:prstGeom>
        </p:spPr>
      </p:pic>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Recap of Fall</a:t>
            </a:r>
            <a:endParaRPr lang="en-US" sz="2800" dirty="0"/>
          </a:p>
        </p:txBody>
      </p:sp>
      <p:sp>
        <p:nvSpPr>
          <p:cNvPr id="7" name="TextBox 6"/>
          <p:cNvSpPr txBox="1"/>
          <p:nvPr/>
        </p:nvSpPr>
        <p:spPr>
          <a:xfrm>
            <a:off x="0" y="1404878"/>
            <a:ext cx="2514600" cy="1815882"/>
          </a:xfrm>
          <a:prstGeom prst="rect">
            <a:avLst/>
          </a:prstGeom>
          <a:noFill/>
        </p:spPr>
        <p:txBody>
          <a:bodyPr wrap="square" rtlCol="0">
            <a:spAutoFit/>
          </a:bodyPr>
          <a:lstStyle/>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9" name="TextBox 8"/>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endParaRPr lang="en-US" sz="1400" dirty="0">
              <a:solidFill>
                <a:schemeClr val="bg1">
                  <a:lumMod val="75000"/>
                </a:schemeClr>
              </a:solidFill>
            </a:endParaRPr>
          </a:p>
          <a:p>
            <a:r>
              <a:rPr lang="en-US" sz="1400" dirty="0" smtClean="0">
                <a:solidFill>
                  <a:schemeClr val="bg1">
                    <a:lumMod val="75000"/>
                  </a:schemeClr>
                </a:solidFill>
              </a:rPr>
              <a:t>Introduction</a:t>
            </a:r>
          </a:p>
          <a:p>
            <a:endParaRPr lang="en-US" sz="1400" dirty="0">
              <a:solidFill>
                <a:schemeClr val="bg1">
                  <a:lumMod val="75000"/>
                </a:schemeClr>
              </a:solidFill>
            </a:endParaRPr>
          </a:p>
        </p:txBody>
      </p:sp>
      <p:pic>
        <p:nvPicPr>
          <p:cNvPr id="11" name="Picture 2" descr="https://lh3.googleusercontent.com/lN3wRxcRf6waxc_6Lab7NJjgc_AwX9bHUauHy8NGewV9ItxfA-ctlTCvOwCyK2JLtvqeqcxwwOZIkTiuobp1hv1b1Q8qWNxKEQ3AiDdYqHW02N4Vt8Hdxlx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59436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73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Recap of Winter</a:t>
            </a:r>
            <a:endParaRPr lang="en-US" sz="2800" dirty="0"/>
          </a:p>
        </p:txBody>
      </p:sp>
      <p:sp>
        <p:nvSpPr>
          <p:cNvPr id="7" name="TextBox 6"/>
          <p:cNvSpPr txBox="1"/>
          <p:nvPr/>
        </p:nvSpPr>
        <p:spPr>
          <a:xfrm>
            <a:off x="0" y="1404878"/>
            <a:ext cx="2514600" cy="1815882"/>
          </a:xfrm>
          <a:prstGeom prst="rect">
            <a:avLst/>
          </a:prstGeom>
          <a:noFill/>
        </p:spPr>
        <p:txBody>
          <a:bodyPr wrap="square" rtlCol="0">
            <a:spAutoFit/>
          </a:bodyPr>
          <a:lstStyle/>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9" name="TextBox 8"/>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endParaRPr lang="en-US" sz="1400" dirty="0">
              <a:solidFill>
                <a:schemeClr val="bg1">
                  <a:lumMod val="75000"/>
                </a:schemeClr>
              </a:solidFill>
            </a:endParaRPr>
          </a:p>
          <a:p>
            <a:r>
              <a:rPr lang="en-US" sz="1400" dirty="0" smtClean="0">
                <a:solidFill>
                  <a:schemeClr val="bg1">
                    <a:lumMod val="75000"/>
                  </a:schemeClr>
                </a:solidFill>
              </a:rPr>
              <a:t>Introduction</a:t>
            </a:r>
          </a:p>
          <a:p>
            <a:endParaRPr lang="en-US" sz="1400" dirty="0">
              <a:solidFill>
                <a:schemeClr val="bg1">
                  <a:lumMod val="75000"/>
                </a:schemeClr>
              </a:solidFill>
            </a:endParaRPr>
          </a:p>
        </p:txBody>
      </p:sp>
      <p:pic>
        <p:nvPicPr>
          <p:cNvPr id="13" name="Picture 2" descr="https://lh4.googleusercontent.com/u2CXUG-lDEz1jTy67Ni1HBy3Og1J6-Ok3iEwlRyLaNpj1yvwV2RUrF2pBmIWdByVKD1ORgXqYFCBFnqnT9g1cz_CIMoIEJuMuXDgxBBJCHBWI7rdv6BIoXO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0"/>
            <a:ext cx="1899469"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lh6.googleusercontent.com/LVZyg_AQ7ftEORmQKjDQ-vi5emh-UV6vHkAG-SdOV0VGqpccRz2HYjv8UhXE8R4ffdUSuBgOQJka2BlA-SazMy_eqsYAFyAqYIrZxHGy-LN3FTYlkC2wJYL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834425"/>
            <a:ext cx="3468890" cy="34021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57300" y="1527989"/>
            <a:ext cx="7612616" cy="830997"/>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Tree>
    <p:extLst>
      <p:ext uri="{BB962C8B-B14F-4D97-AF65-F5344CB8AC3E}">
        <p14:creationId xmlns:p14="http://schemas.microsoft.com/office/powerpoint/2010/main" val="2172301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a:t>
            </a:r>
            <a:r>
              <a:rPr lang="en-US" sz="2800" dirty="0" smtClean="0"/>
              <a:t>System – Closed Loop System Overview</a:t>
            </a:r>
            <a:endParaRPr lang="en-US" sz="2800" dirty="0"/>
          </a:p>
        </p:txBody>
      </p:sp>
      <p:sp>
        <p:nvSpPr>
          <p:cNvPr id="6" name="TextBox 5"/>
          <p:cNvSpPr txBox="1"/>
          <p:nvPr/>
        </p:nvSpPr>
        <p:spPr>
          <a:xfrm>
            <a:off x="0" y="1404878"/>
            <a:ext cx="2514600" cy="1600438"/>
          </a:xfrm>
          <a:prstGeom prst="rect">
            <a:avLst/>
          </a:prstGeom>
          <a:noFill/>
        </p:spPr>
        <p:txBody>
          <a:bodyPr wrap="square" rtlCol="0">
            <a:spAutoFit/>
          </a:bodyPr>
          <a:lstStyle/>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r>
              <a:rPr lang="en-US" sz="1400" dirty="0">
                <a:solidFill>
                  <a:schemeClr val="bg1">
                    <a:lumMod val="75000"/>
                  </a:schemeClr>
                </a:solidFill>
              </a:rPr>
              <a:t>Introduction</a:t>
            </a:r>
          </a:p>
          <a:p>
            <a:r>
              <a:rPr lang="en-US" sz="1400" dirty="0">
                <a:solidFill>
                  <a:schemeClr val="bg1">
                    <a:lumMod val="75000"/>
                  </a:schemeClr>
                </a:solidFill>
              </a:rPr>
              <a:t>Recap</a:t>
            </a:r>
          </a:p>
          <a:p>
            <a:endParaRPr lang="en-US" sz="1400" dirty="0">
              <a:solidFill>
                <a:schemeClr val="bg1">
                  <a:lumMod val="75000"/>
                </a:schemeClr>
              </a:solidFill>
            </a:endParaRPr>
          </a:p>
        </p:txBody>
      </p:sp>
      <p:sp>
        <p:nvSpPr>
          <p:cNvPr id="2" name="TextBox 1"/>
          <p:cNvSpPr txBox="1"/>
          <p:nvPr/>
        </p:nvSpPr>
        <p:spPr>
          <a:xfrm>
            <a:off x="1243189" y="5593644"/>
            <a:ext cx="7658100" cy="1015663"/>
          </a:xfrm>
          <a:prstGeom prst="rect">
            <a:avLst/>
          </a:prstGeom>
          <a:noFill/>
        </p:spPr>
        <p:txBody>
          <a:bodyPr wrap="square" rtlCol="0">
            <a:spAutoFit/>
          </a:bodyPr>
          <a:lstStyle/>
          <a:p>
            <a:pPr marL="228600" indent="-228600">
              <a:buAutoNum type="arabicPeriod"/>
            </a:pPr>
            <a:r>
              <a:rPr lang="en-US" sz="1200" dirty="0" smtClean="0"/>
              <a:t>This is the closed-loop system controller layout for the entire system. The state feedback controller sets the control efforts which affect the torque being applied to the  motors. The changes in torque change the state-space model. Changes detected by the IMU allow the controller to compute new gains.</a:t>
            </a:r>
          </a:p>
          <a:p>
            <a:pPr marL="228600" indent="-228600">
              <a:buAutoNum type="arabicPeriod"/>
            </a:pPr>
            <a:r>
              <a:rPr lang="en-US" sz="1200" dirty="0" smtClean="0"/>
              <a:t>The user can select the type of controller: Linear Quadratic Regulator or Ackermann pole placement.</a:t>
            </a:r>
          </a:p>
          <a:p>
            <a:pPr marL="228600" indent="-228600">
              <a:buAutoNum type="arabicPeriod"/>
            </a:pPr>
            <a:r>
              <a:rPr lang="en-US" sz="1200" dirty="0" smtClean="0"/>
              <a:t>The pole locations of the state machine controller are then displayed for user purposes.</a:t>
            </a:r>
            <a:endParaRPr lang="en-US" sz="12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095" y="1440350"/>
            <a:ext cx="5470705" cy="412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8" y="7620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00800" cy="523220"/>
          </a:xfrm>
          <a:prstGeom prst="rect">
            <a:avLst/>
          </a:prstGeom>
          <a:noFill/>
        </p:spPr>
        <p:txBody>
          <a:bodyPr wrap="square" rtlCol="0">
            <a:spAutoFit/>
          </a:bodyPr>
          <a:lstStyle/>
          <a:p>
            <a:r>
              <a:rPr lang="en-US" sz="2800" dirty="0" smtClean="0"/>
              <a:t>Control </a:t>
            </a:r>
            <a:r>
              <a:rPr lang="en-US" sz="2800" dirty="0" smtClean="0"/>
              <a:t>System – Controller Approaches</a:t>
            </a:r>
            <a:endParaRPr lang="en-US" sz="2800" dirty="0"/>
          </a:p>
        </p:txBody>
      </p:sp>
      <p:sp>
        <p:nvSpPr>
          <p:cNvPr id="6" name="TextBox 5"/>
          <p:cNvSpPr txBox="1"/>
          <p:nvPr/>
        </p:nvSpPr>
        <p:spPr>
          <a:xfrm>
            <a:off x="0" y="1404878"/>
            <a:ext cx="2514600" cy="1600438"/>
          </a:xfrm>
          <a:prstGeom prst="rect">
            <a:avLst/>
          </a:prstGeom>
          <a:noFill/>
        </p:spPr>
        <p:txBody>
          <a:bodyPr wrap="square" rtlCol="0">
            <a:spAutoFit/>
          </a:bodyPr>
          <a:lstStyle/>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r>
              <a:rPr lang="en-US" sz="1400" dirty="0">
                <a:solidFill>
                  <a:schemeClr val="bg1">
                    <a:lumMod val="75000"/>
                  </a:schemeClr>
                </a:solidFill>
              </a:rPr>
              <a:t>Introduction</a:t>
            </a:r>
          </a:p>
          <a:p>
            <a:r>
              <a:rPr lang="en-US" sz="1400" dirty="0">
                <a:solidFill>
                  <a:schemeClr val="bg1">
                    <a:lumMod val="75000"/>
                  </a:schemeClr>
                </a:solidFill>
              </a:rPr>
              <a:t>Recap</a:t>
            </a:r>
          </a:p>
          <a:p>
            <a:endParaRPr lang="en-US" sz="1400" dirty="0">
              <a:solidFill>
                <a:schemeClr val="bg1">
                  <a:lumMod val="75000"/>
                </a:schemeClr>
              </a:solidFill>
            </a:endParaRPr>
          </a:p>
        </p:txBody>
      </p:sp>
      <p:sp>
        <p:nvSpPr>
          <p:cNvPr id="2" name="TextBox 1"/>
          <p:cNvSpPr txBox="1"/>
          <p:nvPr/>
        </p:nvSpPr>
        <p:spPr>
          <a:xfrm>
            <a:off x="1219200" y="1524000"/>
            <a:ext cx="2695738" cy="369332"/>
          </a:xfrm>
          <a:prstGeom prst="rect">
            <a:avLst/>
          </a:prstGeom>
          <a:noFill/>
        </p:spPr>
        <p:txBody>
          <a:bodyPr wrap="none" rtlCol="0">
            <a:spAutoFit/>
          </a:bodyPr>
          <a:lstStyle/>
          <a:p>
            <a:r>
              <a:rPr lang="en-US" dirty="0" smtClean="0"/>
              <a:t>Linear Quadratic Regulator</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5" y="1972381"/>
            <a:ext cx="26384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219200" y="3733800"/>
            <a:ext cx="2695738" cy="461665"/>
          </a:xfrm>
          <a:prstGeom prst="rect">
            <a:avLst/>
          </a:prstGeom>
          <a:noFill/>
        </p:spPr>
        <p:txBody>
          <a:bodyPr wrap="square" rtlCol="0">
            <a:spAutoFit/>
          </a:bodyPr>
          <a:lstStyle/>
          <a:p>
            <a:r>
              <a:rPr lang="en-US" sz="1200" dirty="0" smtClean="0"/>
              <a:t>Optimality controller that assigns costs to certain states to prioritize the effort.</a:t>
            </a:r>
            <a:endParaRPr lang="en-US" sz="1200" dirty="0"/>
          </a:p>
        </p:txBody>
      </p:sp>
      <p:sp>
        <p:nvSpPr>
          <p:cNvPr id="9" name="TextBox 8"/>
          <p:cNvSpPr txBox="1"/>
          <p:nvPr/>
        </p:nvSpPr>
        <p:spPr>
          <a:xfrm>
            <a:off x="1219200" y="4343400"/>
            <a:ext cx="2619538" cy="646331"/>
          </a:xfrm>
          <a:prstGeom prst="rect">
            <a:avLst/>
          </a:prstGeom>
          <a:noFill/>
        </p:spPr>
        <p:txBody>
          <a:bodyPr wrap="square" rtlCol="0">
            <a:spAutoFit/>
          </a:bodyPr>
          <a:lstStyle/>
          <a:p>
            <a:pPr algn="just"/>
            <a:r>
              <a:rPr lang="en-US" sz="1200" dirty="0" smtClean="0"/>
              <a:t>The system must be linearized to assign the costs or weights to the states.</a:t>
            </a:r>
            <a:endParaRPr lang="en-US" sz="1200" dirty="0"/>
          </a:p>
        </p:txBody>
      </p:sp>
      <p:sp>
        <p:nvSpPr>
          <p:cNvPr id="10" name="TextBox 9"/>
          <p:cNvSpPr txBox="1"/>
          <p:nvPr/>
        </p:nvSpPr>
        <p:spPr>
          <a:xfrm>
            <a:off x="1219200" y="5257800"/>
            <a:ext cx="2619538" cy="600164"/>
          </a:xfrm>
          <a:prstGeom prst="rect">
            <a:avLst/>
          </a:prstGeom>
          <a:noFill/>
        </p:spPr>
        <p:txBody>
          <a:bodyPr wrap="square" rtlCol="0">
            <a:spAutoFit/>
          </a:bodyPr>
          <a:lstStyle/>
          <a:p>
            <a:pPr algn="just"/>
            <a:r>
              <a:rPr lang="en-US" sz="1100" dirty="0" smtClean="0"/>
              <a:t>The Q vector is a square </a:t>
            </a:r>
            <a:r>
              <a:rPr lang="en-US" sz="1100" dirty="0" err="1" smtClean="0"/>
              <a:t>MxM</a:t>
            </a:r>
            <a:r>
              <a:rPr lang="en-US" sz="1100" dirty="0" smtClean="0"/>
              <a:t> matrix where M is the total number of states present in the model.</a:t>
            </a:r>
            <a:endParaRPr lang="en-US" sz="1100" dirty="0"/>
          </a:p>
        </p:txBody>
      </p:sp>
      <p:sp>
        <p:nvSpPr>
          <p:cNvPr id="11" name="TextBox 10"/>
          <p:cNvSpPr txBox="1"/>
          <p:nvPr/>
        </p:nvSpPr>
        <p:spPr>
          <a:xfrm>
            <a:off x="1219200" y="6019800"/>
            <a:ext cx="2438400" cy="430887"/>
          </a:xfrm>
          <a:prstGeom prst="rect">
            <a:avLst/>
          </a:prstGeom>
          <a:noFill/>
        </p:spPr>
        <p:txBody>
          <a:bodyPr wrap="square" rtlCol="0">
            <a:spAutoFit/>
          </a:bodyPr>
          <a:lstStyle/>
          <a:p>
            <a:pPr algn="just"/>
            <a:r>
              <a:rPr lang="en-US" sz="1100" dirty="0" smtClean="0"/>
              <a:t>The R vector is a scalar that multiples to the input of the state-space model.</a:t>
            </a:r>
            <a:endParaRPr lang="en-US" sz="1100" dirty="0"/>
          </a:p>
        </p:txBody>
      </p:sp>
      <p:sp>
        <p:nvSpPr>
          <p:cNvPr id="12" name="TextBox 11"/>
          <p:cNvSpPr txBox="1"/>
          <p:nvPr/>
        </p:nvSpPr>
        <p:spPr>
          <a:xfrm>
            <a:off x="5791200" y="1535668"/>
            <a:ext cx="2743200" cy="369332"/>
          </a:xfrm>
          <a:prstGeom prst="rect">
            <a:avLst/>
          </a:prstGeom>
          <a:noFill/>
        </p:spPr>
        <p:txBody>
          <a:bodyPr wrap="square" rtlCol="0">
            <a:spAutoFit/>
          </a:bodyPr>
          <a:lstStyle/>
          <a:p>
            <a:r>
              <a:rPr lang="en-US" dirty="0" smtClean="0"/>
              <a:t>Ackermann Pole Placement</a:t>
            </a:r>
            <a:endParaRPr lang="en-US"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775" y="1981200"/>
            <a:ext cx="2638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5867400" y="3729335"/>
            <a:ext cx="2695738" cy="646331"/>
          </a:xfrm>
          <a:prstGeom prst="rect">
            <a:avLst/>
          </a:prstGeom>
          <a:noFill/>
        </p:spPr>
        <p:txBody>
          <a:bodyPr wrap="square" rtlCol="0">
            <a:spAutoFit/>
          </a:bodyPr>
          <a:lstStyle/>
          <a:p>
            <a:pPr algn="just"/>
            <a:r>
              <a:rPr lang="en-US" sz="1200" dirty="0" smtClean="0"/>
              <a:t>An </a:t>
            </a:r>
            <a:r>
              <a:rPr lang="en-US" sz="1200" dirty="0"/>
              <a:t>approach that allows us to identify the controllability matrix assuming that the system is controllable</a:t>
            </a:r>
            <a:endParaRPr lang="en-US" sz="1200" dirty="0"/>
          </a:p>
        </p:txBody>
      </p:sp>
      <p:sp>
        <p:nvSpPr>
          <p:cNvPr id="17" name="TextBox 16"/>
          <p:cNvSpPr txBox="1"/>
          <p:nvPr/>
        </p:nvSpPr>
        <p:spPr>
          <a:xfrm>
            <a:off x="5867400" y="4495800"/>
            <a:ext cx="2619538" cy="646331"/>
          </a:xfrm>
          <a:prstGeom prst="rect">
            <a:avLst/>
          </a:prstGeom>
          <a:noFill/>
        </p:spPr>
        <p:txBody>
          <a:bodyPr wrap="square" rtlCol="0">
            <a:spAutoFit/>
          </a:bodyPr>
          <a:lstStyle/>
          <a:p>
            <a:pPr algn="just"/>
            <a:r>
              <a:rPr lang="en-US" sz="1200" dirty="0"/>
              <a:t>T</a:t>
            </a:r>
            <a:r>
              <a:rPr lang="en-US" sz="1200" dirty="0" smtClean="0"/>
              <a:t>he </a:t>
            </a:r>
            <a:r>
              <a:rPr lang="en-US" sz="1200" dirty="0"/>
              <a:t>state-feedback gain matrix can then </a:t>
            </a:r>
            <a:r>
              <a:rPr lang="en-US" sz="1200" dirty="0" smtClean="0"/>
              <a:t>found after identifying the controllability matrix.</a:t>
            </a:r>
            <a:endParaRPr lang="en-US" sz="1200" dirty="0"/>
          </a:p>
        </p:txBody>
      </p:sp>
      <p:sp>
        <p:nvSpPr>
          <p:cNvPr id="18" name="TextBox 17"/>
          <p:cNvSpPr txBox="1"/>
          <p:nvPr/>
        </p:nvSpPr>
        <p:spPr>
          <a:xfrm>
            <a:off x="5867400" y="5257800"/>
            <a:ext cx="2619538" cy="600164"/>
          </a:xfrm>
          <a:prstGeom prst="rect">
            <a:avLst/>
          </a:prstGeom>
          <a:noFill/>
        </p:spPr>
        <p:txBody>
          <a:bodyPr wrap="square" rtlCol="0">
            <a:spAutoFit/>
          </a:bodyPr>
          <a:lstStyle/>
          <a:p>
            <a:pPr algn="just"/>
            <a:r>
              <a:rPr lang="en-US" sz="1100" dirty="0" smtClean="0"/>
              <a:t>The user has to preset the desired system poles and pass in a discretized system model.</a:t>
            </a:r>
            <a:endParaRPr lang="en-US" sz="1100" dirty="0"/>
          </a:p>
        </p:txBody>
      </p:sp>
      <p:sp>
        <p:nvSpPr>
          <p:cNvPr id="19" name="TextBox 18"/>
          <p:cNvSpPr txBox="1"/>
          <p:nvPr/>
        </p:nvSpPr>
        <p:spPr>
          <a:xfrm>
            <a:off x="5867400" y="6019800"/>
            <a:ext cx="2438400" cy="430887"/>
          </a:xfrm>
          <a:prstGeom prst="rect">
            <a:avLst/>
          </a:prstGeom>
          <a:noFill/>
        </p:spPr>
        <p:txBody>
          <a:bodyPr wrap="square" rtlCol="0">
            <a:spAutoFit/>
          </a:bodyPr>
          <a:lstStyle/>
          <a:p>
            <a:pPr algn="just"/>
            <a:r>
              <a:rPr lang="en-US" sz="1100" dirty="0" smtClean="0"/>
              <a:t>The controller determines the gains to placed the poles at the desired location</a:t>
            </a:r>
            <a:endParaRPr lang="en-US" sz="1100" dirty="0"/>
          </a:p>
        </p:txBody>
      </p:sp>
    </p:spTree>
    <p:extLst>
      <p:ext uri="{BB962C8B-B14F-4D97-AF65-F5344CB8AC3E}">
        <p14:creationId xmlns:p14="http://schemas.microsoft.com/office/powerpoint/2010/main" val="2752343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a:t>
            </a:r>
            <a:r>
              <a:rPr lang="en-US" sz="2800" dirty="0" smtClean="0"/>
              <a:t>System – Analysis in LabVIEW</a:t>
            </a:r>
            <a:endParaRPr lang="en-US" sz="2800" dirty="0"/>
          </a:p>
        </p:txBody>
      </p:sp>
      <p:sp>
        <p:nvSpPr>
          <p:cNvPr id="6" name="TextBox 5"/>
          <p:cNvSpPr txBox="1"/>
          <p:nvPr/>
        </p:nvSpPr>
        <p:spPr>
          <a:xfrm>
            <a:off x="0" y="1404878"/>
            <a:ext cx="2514600" cy="1600438"/>
          </a:xfrm>
          <a:prstGeom prst="rect">
            <a:avLst/>
          </a:prstGeom>
          <a:noFill/>
        </p:spPr>
        <p:txBody>
          <a:bodyPr wrap="square" rtlCol="0">
            <a:spAutoFit/>
          </a:bodyPr>
          <a:lstStyle/>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r>
              <a:rPr lang="en-US" sz="1400" dirty="0">
                <a:solidFill>
                  <a:schemeClr val="bg1">
                    <a:lumMod val="75000"/>
                  </a:schemeClr>
                </a:solidFill>
              </a:rPr>
              <a:t>Introduction</a:t>
            </a:r>
          </a:p>
          <a:p>
            <a:r>
              <a:rPr lang="en-US" sz="1400" dirty="0">
                <a:solidFill>
                  <a:schemeClr val="bg1">
                    <a:lumMod val="75000"/>
                  </a:schemeClr>
                </a:solidFill>
              </a:rPr>
              <a:t>Recap</a:t>
            </a:r>
          </a:p>
          <a:p>
            <a:endParaRPr lang="en-US" sz="1400" dirty="0">
              <a:solidFill>
                <a:schemeClr val="bg1">
                  <a:lumMod val="75000"/>
                </a:schemeClr>
              </a:solidFill>
            </a:endParaRPr>
          </a:p>
        </p:txBody>
      </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1447800"/>
            <a:ext cx="3873909" cy="265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4137745"/>
            <a:ext cx="4230489" cy="2644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638800" y="1752600"/>
            <a:ext cx="3124200" cy="1785104"/>
          </a:xfrm>
          <a:prstGeom prst="rect">
            <a:avLst/>
          </a:prstGeom>
          <a:noFill/>
        </p:spPr>
        <p:txBody>
          <a:bodyPr wrap="square" rtlCol="0">
            <a:spAutoFit/>
          </a:bodyPr>
          <a:lstStyle/>
          <a:p>
            <a:pPr marL="228600" indent="-228600">
              <a:buAutoNum type="arabicPeriod"/>
            </a:pPr>
            <a:r>
              <a:rPr lang="en-US" sz="1100" dirty="0" smtClean="0"/>
              <a:t>Displays the settling time of a controllable system.</a:t>
            </a:r>
          </a:p>
          <a:p>
            <a:pPr marL="228600" indent="-228600">
              <a:buAutoNum type="arabicPeriod"/>
            </a:pPr>
            <a:r>
              <a:rPr lang="en-US" sz="1100" dirty="0" smtClean="0"/>
              <a:t>Displays whether the system can reach stability or not.</a:t>
            </a:r>
          </a:p>
          <a:p>
            <a:pPr marL="228600" indent="-228600">
              <a:buAutoNum type="arabicPeriod"/>
            </a:pPr>
            <a:r>
              <a:rPr lang="en-US" sz="1100" dirty="0" smtClean="0"/>
              <a:t>Displays the impulse response of the controller. This can be used to determined if the system can reach a steady-state response.</a:t>
            </a:r>
          </a:p>
          <a:p>
            <a:pPr marL="228600" indent="-228600">
              <a:buAutoNum type="arabicPeriod"/>
            </a:pPr>
            <a:r>
              <a:rPr lang="en-US" sz="1100" dirty="0" smtClean="0"/>
              <a:t>The user can see the Bode plots for the calculated system poles of the closed-loop transfer function.</a:t>
            </a:r>
            <a:endParaRPr lang="en-US" sz="1100" dirty="0"/>
          </a:p>
        </p:txBody>
      </p:sp>
      <p:sp>
        <p:nvSpPr>
          <p:cNvPr id="3" name="TextBox 2"/>
          <p:cNvSpPr txBox="1"/>
          <p:nvPr/>
        </p:nvSpPr>
        <p:spPr>
          <a:xfrm>
            <a:off x="5715000" y="4724400"/>
            <a:ext cx="3276600" cy="1277273"/>
          </a:xfrm>
          <a:prstGeom prst="rect">
            <a:avLst/>
          </a:prstGeom>
          <a:noFill/>
        </p:spPr>
        <p:txBody>
          <a:bodyPr wrap="square" rtlCol="0">
            <a:spAutoFit/>
          </a:bodyPr>
          <a:lstStyle/>
          <a:p>
            <a:r>
              <a:rPr lang="en-US" sz="1100" dirty="0" smtClean="0"/>
              <a:t>5. The user can see the  real-time status of the state machine controller.</a:t>
            </a:r>
          </a:p>
          <a:p>
            <a:r>
              <a:rPr lang="en-US" sz="1100" dirty="0" smtClean="0"/>
              <a:t>6. The system was given a user-friendly visualization for behavioral responses.</a:t>
            </a:r>
          </a:p>
          <a:p>
            <a:r>
              <a:rPr lang="en-US" sz="1100" dirty="0" smtClean="0"/>
              <a:t>7. The user can monitor the status of the states and the control signal that sets the motor speeds and directions.</a:t>
            </a:r>
          </a:p>
        </p:txBody>
      </p:sp>
    </p:spTree>
    <p:extLst>
      <p:ext uri="{BB962C8B-B14F-4D97-AF65-F5344CB8AC3E}">
        <p14:creationId xmlns:p14="http://schemas.microsoft.com/office/powerpoint/2010/main" val="275234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spTree>
    <p:extLst>
      <p:ext uri="{BB962C8B-B14F-4D97-AF65-F5344CB8AC3E}">
        <p14:creationId xmlns:p14="http://schemas.microsoft.com/office/powerpoint/2010/main" val="3838835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597</TotalTime>
  <Words>551</Words>
  <Application>Microsoft Office PowerPoint</Application>
  <PresentationFormat>On-screen Show (4:3)</PresentationFormat>
  <Paragraphs>200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Ander A Solorzano</cp:lastModifiedBy>
  <cp:revision>70</cp:revision>
  <dcterms:created xsi:type="dcterms:W3CDTF">2011-10-05T00:57:43Z</dcterms:created>
  <dcterms:modified xsi:type="dcterms:W3CDTF">2013-05-13T21:12:42Z</dcterms:modified>
</cp:coreProperties>
</file>