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66" r:id="rId3"/>
    <p:sldId id="259" r:id="rId4"/>
    <p:sldId id="268" r:id="rId5"/>
    <p:sldId id="291" r:id="rId6"/>
    <p:sldId id="305" r:id="rId7"/>
    <p:sldId id="296" r:id="rId8"/>
    <p:sldId id="289" r:id="rId9"/>
    <p:sldId id="276" r:id="rId10"/>
    <p:sldId id="303" r:id="rId11"/>
    <p:sldId id="304" r:id="rId12"/>
    <p:sldId id="262" r:id="rId13"/>
    <p:sldId id="293" r:id="rId14"/>
    <p:sldId id="294" r:id="rId15"/>
    <p:sldId id="265" r:id="rId16"/>
    <p:sldId id="287" r:id="rId17"/>
    <p:sldId id="269" r:id="rId18"/>
    <p:sldId id="286" r:id="rId19"/>
    <p:sldId id="299" r:id="rId20"/>
    <p:sldId id="300"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21" autoAdjust="0"/>
  </p:normalViewPr>
  <p:slideViewPr>
    <p:cSldViewPr>
      <p:cViewPr varScale="1">
        <p:scale>
          <a:sx n="80" d="100"/>
          <a:sy n="80" d="100"/>
        </p:scale>
        <p:origin x="-24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 – 30 sec</a:t>
            </a:r>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 – 30 seconds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Kevin – 30 seconds</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 – 30 sec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 – 30 seconds</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 – 2 min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128591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image" Target="../media/image1.png"/><Relationship Id="rId7" Type="http://schemas.openxmlformats.org/officeDocument/2006/relationships/slide" Target="slide20.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5.tmp"/><Relationship Id="rId4" Type="http://schemas.openxmlformats.org/officeDocument/2006/relationships/image" Target="../media/image14.tm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114679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1146799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Status</a:t>
            </a:r>
          </a:p>
        </p:txBody>
      </p:sp>
      <p:graphicFrame>
        <p:nvGraphicFramePr>
          <p:cNvPr id="2" name="Table 1"/>
          <p:cNvGraphicFramePr>
            <a:graphicFrameLocks noGrp="1"/>
          </p:cNvGraphicFramePr>
          <p:nvPr>
            <p:extLst>
              <p:ext uri="{D42A27DB-BD31-4B8C-83A1-F6EECF244321}">
                <p14:modId xmlns:p14="http://schemas.microsoft.com/office/powerpoint/2010/main" val="3077936562"/>
              </p:ext>
            </p:extLst>
          </p:nvPr>
        </p:nvGraphicFramePr>
        <p:xfrm>
          <a:off x="1371600" y="1828800"/>
          <a:ext cx="7315200" cy="3556000"/>
        </p:xfrm>
        <a:graphic>
          <a:graphicData uri="http://schemas.openxmlformats.org/drawingml/2006/table">
            <a:tbl>
              <a:tblPr firstRow="1" bandRow="1">
                <a:tableStyleId>{5C22544A-7EE6-4342-B048-85BDC9FD1C3A}</a:tableStyleId>
              </a:tblPr>
              <a:tblGrid>
                <a:gridCol w="4648200"/>
                <a:gridCol w="2667000"/>
              </a:tblGrid>
              <a:tr h="508000">
                <a:tc>
                  <a:txBody>
                    <a:bodyPr/>
                    <a:lstStyle/>
                    <a:p>
                      <a:r>
                        <a:rPr lang="en-US" dirty="0" smtClean="0"/>
                        <a:t>Goal</a:t>
                      </a:r>
                      <a:endParaRPr lang="en-US" dirty="0"/>
                    </a:p>
                  </a:txBody>
                  <a:tcPr/>
                </a:tc>
                <a:tc>
                  <a:txBody>
                    <a:bodyPr/>
                    <a:lstStyle/>
                    <a:p>
                      <a:r>
                        <a:rPr lang="en-US" dirty="0" smtClean="0"/>
                        <a:t>Percent Complete</a:t>
                      </a:r>
                      <a:endParaRPr lang="en-US" dirty="0"/>
                    </a:p>
                  </a:txBody>
                  <a:tcPr/>
                </a:tc>
              </a:tr>
              <a:tr h="508000">
                <a:tc>
                  <a:txBody>
                    <a:bodyPr/>
                    <a:lstStyle/>
                    <a:p>
                      <a:r>
                        <a:rPr lang="en-US" dirty="0" smtClean="0"/>
                        <a:t>Simulation in</a:t>
                      </a:r>
                      <a:r>
                        <a:rPr lang="en-US" baseline="0" dirty="0" smtClean="0"/>
                        <a:t> </a:t>
                      </a:r>
                      <a:r>
                        <a:rPr lang="en-US" baseline="0" dirty="0" err="1" smtClean="0"/>
                        <a:t>LabVIEW</a:t>
                      </a:r>
                      <a:endParaRPr lang="en-US" dirty="0"/>
                    </a:p>
                  </a:txBody>
                  <a:tcPr/>
                </a:tc>
                <a:tc>
                  <a:txBody>
                    <a:bodyPr/>
                    <a:lstStyle/>
                    <a:p>
                      <a:r>
                        <a:rPr lang="en-US" dirty="0" smtClean="0"/>
                        <a:t>100%</a:t>
                      </a:r>
                      <a:endParaRPr lang="en-US" dirty="0"/>
                    </a:p>
                  </a:txBody>
                  <a:tcPr/>
                </a:tc>
              </a:tr>
              <a:tr h="508000">
                <a:tc>
                  <a:txBody>
                    <a:bodyPr/>
                    <a:lstStyle/>
                    <a:p>
                      <a:r>
                        <a:rPr lang="en-US" dirty="0" smtClean="0"/>
                        <a:t>Physical Prototype Constructed</a:t>
                      </a:r>
                      <a:endParaRPr lang="en-US" dirty="0"/>
                    </a:p>
                  </a:txBody>
                  <a:tcPr/>
                </a:tc>
                <a:tc>
                  <a:txBody>
                    <a:bodyPr/>
                    <a:lstStyle/>
                    <a:p>
                      <a:r>
                        <a:rPr lang="en-US" dirty="0" smtClean="0"/>
                        <a:t>100%</a:t>
                      </a:r>
                      <a:endParaRPr lang="en-US" dirty="0"/>
                    </a:p>
                  </a:txBody>
                  <a:tcPr/>
                </a:tc>
              </a:tr>
              <a:tr h="508000">
                <a:tc>
                  <a:txBody>
                    <a:bodyPr/>
                    <a:lstStyle/>
                    <a:p>
                      <a:r>
                        <a:rPr lang="en-US" dirty="0" smtClean="0"/>
                        <a:t>Balances in One Dimension</a:t>
                      </a:r>
                      <a:endParaRPr lang="en-US" dirty="0"/>
                    </a:p>
                  </a:txBody>
                  <a:tcPr/>
                </a:tc>
                <a:tc>
                  <a:txBody>
                    <a:bodyPr/>
                    <a:lstStyle/>
                    <a:p>
                      <a:r>
                        <a:rPr lang="en-US" dirty="0" smtClean="0"/>
                        <a:t>75%</a:t>
                      </a:r>
                      <a:endParaRPr lang="en-US" dirty="0"/>
                    </a:p>
                  </a:txBody>
                  <a:tcPr/>
                </a:tc>
              </a:tr>
              <a:tr h="508000">
                <a:tc>
                  <a:txBody>
                    <a:bodyPr/>
                    <a:lstStyle/>
                    <a:p>
                      <a:r>
                        <a:rPr lang="en-US" dirty="0" smtClean="0"/>
                        <a:t>Balances in Two</a:t>
                      </a:r>
                      <a:r>
                        <a:rPr lang="en-US" baseline="0" dirty="0" smtClean="0"/>
                        <a:t> Dimensions</a:t>
                      </a:r>
                      <a:endParaRPr lang="en-US" dirty="0"/>
                    </a:p>
                  </a:txBody>
                  <a:tcPr/>
                </a:tc>
                <a:tc>
                  <a:txBody>
                    <a:bodyPr/>
                    <a:lstStyle/>
                    <a:p>
                      <a:r>
                        <a:rPr lang="en-US" dirty="0" smtClean="0"/>
                        <a:t>20%</a:t>
                      </a:r>
                      <a:endParaRPr lang="en-US" dirty="0"/>
                    </a:p>
                  </a:txBody>
                  <a:tcPr/>
                </a:tc>
              </a:tr>
              <a:tr h="508000">
                <a:tc>
                  <a:txBody>
                    <a:bodyPr/>
                    <a:lstStyle/>
                    <a:p>
                      <a:r>
                        <a:rPr lang="en-US" dirty="0" smtClean="0"/>
                        <a:t>Control</a:t>
                      </a:r>
                      <a:r>
                        <a:rPr lang="en-US" baseline="0" dirty="0" smtClean="0"/>
                        <a:t>ler Designed</a:t>
                      </a:r>
                      <a:endParaRPr lang="en-US" dirty="0"/>
                    </a:p>
                  </a:txBody>
                  <a:tcPr/>
                </a:tc>
                <a:tc>
                  <a:txBody>
                    <a:bodyPr/>
                    <a:lstStyle/>
                    <a:p>
                      <a:r>
                        <a:rPr lang="en-US" dirty="0" smtClean="0"/>
                        <a:t>100%</a:t>
                      </a:r>
                      <a:endParaRPr lang="en-US" dirty="0"/>
                    </a:p>
                  </a:txBody>
                  <a:tcPr/>
                </a:tc>
              </a:tr>
              <a:tr h="508000">
                <a:tc>
                  <a:txBody>
                    <a:bodyPr/>
                    <a:lstStyle/>
                    <a:p>
                      <a:r>
                        <a:rPr lang="en-US" dirty="0" smtClean="0"/>
                        <a:t>Mathematical Model Designed</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Status</a:t>
            </a:r>
            <a:endParaRPr lang="en-US" sz="2800" dirty="0"/>
          </a:p>
        </p:txBody>
      </p:sp>
      <p:sp>
        <p:nvSpPr>
          <p:cNvPr id="18" name="TextBox 17"/>
          <p:cNvSpPr txBox="1"/>
          <p:nvPr/>
        </p:nvSpPr>
        <p:spPr>
          <a:xfrm>
            <a:off x="1295400" y="1887379"/>
            <a:ext cx="7391400" cy="461665"/>
          </a:xfrm>
          <a:prstGeom prst="rect">
            <a:avLst/>
          </a:prstGeom>
          <a:noFill/>
        </p:spPr>
        <p:txBody>
          <a:bodyPr wrap="square" rtlCol="0">
            <a:spAutoFit/>
          </a:bodyPr>
          <a:lstStyle/>
          <a:p>
            <a:r>
              <a:rPr lang="en-US" sz="2400" dirty="0" smtClean="0"/>
              <a:t>Demo</a:t>
            </a:r>
            <a:endParaRPr lang="en-US" sz="2400" b="1" dirty="0"/>
          </a:p>
        </p:txBody>
      </p:sp>
    </p:spTree>
    <p:extLst>
      <p:ext uri="{BB962C8B-B14F-4D97-AF65-F5344CB8AC3E}">
        <p14:creationId xmlns:p14="http://schemas.microsoft.com/office/powerpoint/2010/main" val="120812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Recommendations </a:t>
            </a:r>
            <a:endParaRPr lang="en-US" sz="2800" dirty="0"/>
          </a:p>
        </p:txBody>
      </p:sp>
      <p:sp>
        <p:nvSpPr>
          <p:cNvPr id="3" name="TextBox 2"/>
          <p:cNvSpPr txBox="1"/>
          <p:nvPr/>
        </p:nvSpPr>
        <p:spPr>
          <a:xfrm>
            <a:off x="1295400" y="1676400"/>
            <a:ext cx="7543800" cy="923330"/>
          </a:xfrm>
          <a:prstGeom prst="rect">
            <a:avLst/>
          </a:prstGeom>
          <a:noFill/>
        </p:spPr>
        <p:txBody>
          <a:bodyPr wrap="square" rtlCol="0">
            <a:spAutoFit/>
          </a:bodyPr>
          <a:lstStyle/>
          <a:p>
            <a:pPr marL="285750" indent="-285750">
              <a:buFont typeface="Arial" pitchFamily="34" charset="0"/>
              <a:buChar char="•"/>
            </a:pPr>
            <a:r>
              <a:rPr lang="en-US" dirty="0" smtClean="0"/>
              <a:t>Moment of Inertia Calculations</a:t>
            </a:r>
          </a:p>
          <a:p>
            <a:pPr marL="285750" indent="-285750">
              <a:buFont typeface="Arial" pitchFamily="34" charset="0"/>
              <a:buChar char="•"/>
            </a:pPr>
            <a:r>
              <a:rPr lang="en-US" dirty="0" smtClean="0"/>
              <a:t>Improved Safety Rig</a:t>
            </a:r>
          </a:p>
          <a:p>
            <a:pPr marL="285750" indent="-285750">
              <a:buFont typeface="Arial" pitchFamily="34" charset="0"/>
              <a:buChar char="•"/>
            </a:pPr>
            <a:endParaRPr lang="en-US" dirty="0"/>
          </a:p>
        </p:txBody>
      </p:sp>
    </p:spTree>
    <p:extLst>
      <p:ext uri="{BB962C8B-B14F-4D97-AF65-F5344CB8AC3E}">
        <p14:creationId xmlns:p14="http://schemas.microsoft.com/office/powerpoint/2010/main" val="3151103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
        <p:nvSpPr>
          <p:cNvPr id="2" name="Rounded Rectangle 1">
            <a:hlinkClick r:id="rId4" action="ppaction://hlinksldjump"/>
          </p:cNvPr>
          <p:cNvSpPr/>
          <p:nvPr/>
        </p:nvSpPr>
        <p:spPr>
          <a:xfrm>
            <a:off x="13716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23852" y="1910834"/>
            <a:ext cx="1447800" cy="369332"/>
          </a:xfrm>
          <a:prstGeom prst="rect">
            <a:avLst/>
          </a:prstGeom>
          <a:noFill/>
        </p:spPr>
        <p:txBody>
          <a:bodyPr wrap="square" rtlCol="0">
            <a:spAutoFit/>
          </a:bodyPr>
          <a:lstStyle/>
          <a:p>
            <a:r>
              <a:rPr lang="en-US" dirty="0" smtClean="0"/>
              <a:t>Budget</a:t>
            </a:r>
          </a:p>
        </p:txBody>
      </p:sp>
      <p:sp>
        <p:nvSpPr>
          <p:cNvPr id="10" name="Rounded Rectangle 9">
            <a:hlinkClick r:id="rId5" action="ppaction://hlinksldjump"/>
          </p:cNvPr>
          <p:cNvSpPr/>
          <p:nvPr/>
        </p:nvSpPr>
        <p:spPr>
          <a:xfrm>
            <a:off x="41148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hlinkClick r:id="rId6" action="ppaction://hlinksldjump"/>
          </p:cNvPr>
          <p:cNvSpPr/>
          <p:nvPr/>
        </p:nvSpPr>
        <p:spPr>
          <a:xfrm>
            <a:off x="6858000" y="16764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hlinkClick r:id="rId7" action="ppaction://hlinksldjump"/>
          </p:cNvPr>
          <p:cNvSpPr/>
          <p:nvPr/>
        </p:nvSpPr>
        <p:spPr>
          <a:xfrm>
            <a:off x="1371600" y="34290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19600" y="1875496"/>
            <a:ext cx="1447800" cy="369332"/>
          </a:xfrm>
          <a:prstGeom prst="rect">
            <a:avLst/>
          </a:prstGeom>
          <a:noFill/>
        </p:spPr>
        <p:txBody>
          <a:bodyPr wrap="square" rtlCol="0">
            <a:spAutoFit/>
          </a:bodyPr>
          <a:lstStyle/>
          <a:p>
            <a:r>
              <a:rPr lang="en-US" dirty="0" smtClean="0"/>
              <a:t>Simulator</a:t>
            </a:r>
          </a:p>
        </p:txBody>
      </p:sp>
      <p:sp>
        <p:nvSpPr>
          <p:cNvPr id="19" name="TextBox 18"/>
          <p:cNvSpPr txBox="1"/>
          <p:nvPr/>
        </p:nvSpPr>
        <p:spPr>
          <a:xfrm>
            <a:off x="1600200" y="3524934"/>
            <a:ext cx="1447800" cy="646331"/>
          </a:xfrm>
          <a:prstGeom prst="rect">
            <a:avLst/>
          </a:prstGeom>
          <a:noFill/>
        </p:spPr>
        <p:txBody>
          <a:bodyPr wrap="square" rtlCol="0">
            <a:spAutoFit/>
          </a:bodyPr>
          <a:lstStyle/>
          <a:p>
            <a:pPr algn="ctr"/>
            <a:r>
              <a:rPr lang="en-US" dirty="0" smtClean="0"/>
              <a:t>System Modeling</a:t>
            </a:r>
          </a:p>
        </p:txBody>
      </p:sp>
      <p:sp>
        <p:nvSpPr>
          <p:cNvPr id="23" name="TextBox 22"/>
          <p:cNvSpPr txBox="1"/>
          <p:nvPr/>
        </p:nvSpPr>
        <p:spPr>
          <a:xfrm>
            <a:off x="7086600" y="1772334"/>
            <a:ext cx="1447800" cy="646331"/>
          </a:xfrm>
          <a:prstGeom prst="rect">
            <a:avLst/>
          </a:prstGeom>
          <a:noFill/>
        </p:spPr>
        <p:txBody>
          <a:bodyPr wrap="square" rtlCol="0">
            <a:spAutoFit/>
          </a:bodyPr>
          <a:lstStyle/>
          <a:p>
            <a:pPr algn="ctr"/>
            <a:r>
              <a:rPr lang="en-US" dirty="0" smtClean="0"/>
              <a:t>Wiring Diagram</a:t>
            </a:r>
          </a:p>
        </p:txBody>
      </p:sp>
      <p:sp>
        <p:nvSpPr>
          <p:cNvPr id="26" name="Rounded Rectangle 25">
            <a:hlinkClick r:id="rId8" action="ppaction://hlinksldjump"/>
          </p:cNvPr>
          <p:cNvSpPr/>
          <p:nvPr/>
        </p:nvSpPr>
        <p:spPr>
          <a:xfrm>
            <a:off x="6858000" y="34290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353300" y="3663434"/>
            <a:ext cx="914400" cy="369332"/>
          </a:xfrm>
          <a:prstGeom prst="rect">
            <a:avLst/>
          </a:prstGeom>
          <a:noFill/>
        </p:spPr>
        <p:txBody>
          <a:bodyPr wrap="square" rtlCol="0">
            <a:spAutoFit/>
          </a:bodyPr>
          <a:lstStyle/>
          <a:p>
            <a:r>
              <a:rPr lang="en-US" dirty="0" smtClean="0"/>
              <a:t>Hours</a:t>
            </a:r>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
        <p:nvSpPr>
          <p:cNvPr id="9" name="TextBox 8"/>
          <p:cNvSpPr txBox="1"/>
          <p:nvPr/>
        </p:nvSpPr>
        <p:spPr>
          <a:xfrm>
            <a:off x="6928757" y="844034"/>
            <a:ext cx="1447800" cy="369332"/>
          </a:xfrm>
          <a:prstGeom prst="rect">
            <a:avLst/>
          </a:prstGeom>
          <a:noFill/>
        </p:spPr>
        <p:txBody>
          <a:bodyPr wrap="square" rtlCol="0">
            <a:spAutoFit/>
          </a:bodyPr>
          <a:lstStyle/>
          <a:p>
            <a:r>
              <a:rPr lang="en-US" dirty="0" smtClean="0"/>
              <a:t>Return</a:t>
            </a:r>
          </a:p>
        </p:txBody>
      </p:sp>
      <p:grpSp>
        <p:nvGrpSpPr>
          <p:cNvPr id="10" name="Group 9"/>
          <p:cNvGrpSpPr/>
          <p:nvPr/>
        </p:nvGrpSpPr>
        <p:grpSpPr>
          <a:xfrm>
            <a:off x="6700157" y="631866"/>
            <a:ext cx="1905000" cy="838200"/>
            <a:chOff x="6700157" y="631866"/>
            <a:chExt cx="1905000" cy="838200"/>
          </a:xfrm>
        </p:grpSpPr>
        <p:sp>
          <p:nvSpPr>
            <p:cNvPr id="11" name="Rounded Rectangle 10">
              <a:hlinkClick r:id="rId8"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28757" y="844034"/>
              <a:ext cx="1447800" cy="369332"/>
            </a:xfrm>
            <a:prstGeom prst="rect">
              <a:avLst/>
            </a:prstGeom>
            <a:noFill/>
          </p:spPr>
          <p:txBody>
            <a:bodyPr wrap="square" rtlCol="0">
              <a:spAutoFit/>
            </a:bodyPr>
            <a:lstStyle/>
            <a:p>
              <a:r>
                <a:rPr lang="en-US" dirty="0" smtClean="0"/>
                <a:t>Return</a:t>
              </a:r>
            </a:p>
          </p:txBody>
        </p:sp>
      </p:grpSp>
    </p:spTree>
    <p:extLst>
      <p:ext uri="{BB962C8B-B14F-4D97-AF65-F5344CB8AC3E}">
        <p14:creationId xmlns:p14="http://schemas.microsoft.com/office/powerpoint/2010/main" val="74590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Budget</a:t>
            </a:r>
            <a:endParaRPr lang="en-US" sz="2800" dirty="0"/>
          </a:p>
        </p:txBody>
      </p:sp>
      <p:grpSp>
        <p:nvGrpSpPr>
          <p:cNvPr id="13" name="Group 12"/>
          <p:cNvGrpSpPr/>
          <p:nvPr/>
        </p:nvGrpSpPr>
        <p:grpSpPr>
          <a:xfrm>
            <a:off x="1295400" y="1447800"/>
            <a:ext cx="7086600" cy="4895910"/>
            <a:chOff x="1295400" y="1447800"/>
            <a:chExt cx="7086600" cy="4895910"/>
          </a:xfrm>
        </p:grpSpPr>
        <p:graphicFrame>
          <p:nvGraphicFramePr>
            <p:cNvPr id="15" name="Chart 14"/>
            <p:cNvGraphicFramePr>
              <a:graphicFrameLocks/>
            </p:cNvGraphicFramePr>
            <p:nvPr>
              <p:extLst>
                <p:ext uri="{D42A27DB-BD31-4B8C-83A1-F6EECF244321}">
                  <p14:modId xmlns:p14="http://schemas.microsoft.com/office/powerpoint/2010/main" val="544857118"/>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5410200" y="5943600"/>
              <a:ext cx="2514600" cy="400110"/>
            </a:xfrm>
            <a:prstGeom prst="rect">
              <a:avLst/>
            </a:prstGeom>
            <a:noFill/>
          </p:spPr>
          <p:txBody>
            <a:bodyPr wrap="square" rtlCol="0">
              <a:spAutoFit/>
            </a:bodyPr>
            <a:lstStyle/>
            <a:p>
              <a:r>
                <a:rPr lang="en-US" sz="2000" b="1" dirty="0" smtClean="0"/>
                <a:t>Total Cost: $4,740</a:t>
              </a:r>
              <a:endParaRPr lang="en-US" sz="2000" baseline="30000" dirty="0"/>
            </a:p>
          </p:txBody>
        </p:sp>
      </p:grpSp>
      <p:grpSp>
        <p:nvGrpSpPr>
          <p:cNvPr id="2" name="Group 1"/>
          <p:cNvGrpSpPr/>
          <p:nvPr/>
        </p:nvGrpSpPr>
        <p:grpSpPr>
          <a:xfrm>
            <a:off x="6700157" y="631866"/>
            <a:ext cx="1905000" cy="838200"/>
            <a:chOff x="6700157" y="631866"/>
            <a:chExt cx="1905000" cy="838200"/>
          </a:xfrm>
        </p:grpSpPr>
        <p:sp>
          <p:nvSpPr>
            <p:cNvPr id="9" name="Rounded Rectangle 8">
              <a:hlinkClick r:id="rId5"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928757" y="844034"/>
              <a:ext cx="1447800" cy="369332"/>
            </a:xfrm>
            <a:prstGeom prst="rect">
              <a:avLst/>
            </a:prstGeom>
            <a:noFill/>
          </p:spPr>
          <p:txBody>
            <a:bodyPr wrap="square" rtlCol="0">
              <a:spAutoFit/>
            </a:bodyPr>
            <a:lstStyle/>
            <a:p>
              <a:r>
                <a:rPr lang="en-US" dirty="0" smtClean="0"/>
                <a:t>Return</a:t>
              </a:r>
            </a:p>
          </p:txBody>
        </p:sp>
      </p:grpSp>
    </p:spTree>
    <p:extLst>
      <p:ext uri="{BB962C8B-B14F-4D97-AF65-F5344CB8AC3E}">
        <p14:creationId xmlns:p14="http://schemas.microsoft.com/office/powerpoint/2010/main" val="1672244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Wiring Diagram</a:t>
            </a:r>
            <a:endParaRPr lang="en-US" sz="2800" dirty="0"/>
          </a:p>
        </p:txBody>
      </p:sp>
      <p:pic>
        <p:nvPicPr>
          <p:cNvPr id="24" name="Picture 2" descr="https://lh5.googleusercontent.com/0ncDSHSXP39JZFMKxQ_lrSYiXDRAKEnp_g6rbHl_gnfif9XdmkDDo0LECCKS2CXs1Fg7RPkDWKhx0Tq6HLVtMyOeQxc9IFYMhSvTriQ_BQOVGqYD3bvzmgT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38158"/>
            <a:ext cx="8344957" cy="427313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a:hlinkClick r:id="rId5" action="ppaction://hlinksldjump"/>
          </p:cNvPr>
          <p:cNvSpPr/>
          <p:nvPr/>
        </p:nvSpPr>
        <p:spPr>
          <a:xfrm>
            <a:off x="6703756" y="685800"/>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31695" y="868671"/>
            <a:ext cx="1447800" cy="369332"/>
          </a:xfrm>
          <a:prstGeom prst="rect">
            <a:avLst/>
          </a:prstGeom>
          <a:noFill/>
        </p:spPr>
        <p:txBody>
          <a:bodyPr wrap="square" rtlCol="0">
            <a:spAutoFit/>
          </a:bodyPr>
          <a:lstStyle/>
          <a:p>
            <a:r>
              <a:rPr lang="en-US" dirty="0" smtClean="0"/>
              <a:t>Return</a:t>
            </a:r>
          </a:p>
        </p:txBody>
      </p:sp>
    </p:spTree>
    <p:extLst>
      <p:ext uri="{BB962C8B-B14F-4D97-AF65-F5344CB8AC3E}">
        <p14:creationId xmlns:p14="http://schemas.microsoft.com/office/powerpoint/2010/main" val="2975000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1447800"/>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NI components where possible</a:t>
            </a:r>
            <a:endParaRPr lang="en-US" sz="2400" b="1" dirty="0"/>
          </a:p>
        </p:txBody>
      </p:sp>
      <p:sp>
        <p:nvSpPr>
          <p:cNvPr id="6" name="Rectangle 5"/>
          <p:cNvSpPr/>
          <p:nvPr/>
        </p:nvSpPr>
        <p:spPr>
          <a:xfrm>
            <a:off x="4453216" y="3244334"/>
            <a:ext cx="2480984" cy="369332"/>
          </a:xfrm>
          <a:prstGeom prst="rect">
            <a:avLst/>
          </a:prstGeom>
        </p:spPr>
        <p:txBody>
          <a:bodyPr wrap="square">
            <a:spAutoFit/>
          </a:bodyPr>
          <a:lstStyle/>
          <a:p>
            <a:r>
              <a:rPr lang="en-US" dirty="0"/>
              <a:t> </a:t>
            </a:r>
          </a:p>
        </p:txBody>
      </p:sp>
      <p:pic>
        <p:nvPicPr>
          <p:cNvPr id="3074" name="Picture 2" descr="https://lh4.googleusercontent.com/u2CXUG-lDEz1jTy67Ni1HBy3Og1J6-Ok3iEwlRyLaNpj1yvwV2RUrF2pBmIWdByVKD1ORgXqYFCBFnqnT9g1cz_CIMoIEJuMuXDgxBBJCHBWI7rdv6BIoX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8400"/>
            <a:ext cx="2395816" cy="42289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B4DpUcbJuifp1AEg4bltuHsLptyXlMB-0_VI_EtR2oP5TiAE3nJT_BMvyY_pshSgWc2DBZ9DlnD4Y7rY7BPmqvIpDMdK-25Rn0rjSVWv2olSULksXZ_zOX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418008"/>
            <a:ext cx="2834449" cy="424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System Modeling</a:t>
            </a:r>
            <a:endParaRPr lang="en-US" sz="2800"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887785"/>
            <a:ext cx="1706153" cy="1800939"/>
          </a:xfrm>
          <a:prstGeom prst="rect">
            <a:avLst/>
          </a:prstGeom>
        </p:spPr>
      </p:pic>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8017" y="4267200"/>
            <a:ext cx="6260434" cy="2310398"/>
          </a:xfrm>
          <a:prstGeom prst="rect">
            <a:avLst/>
          </a:prstGeom>
        </p:spPr>
      </p:pic>
      <p:sp>
        <p:nvSpPr>
          <p:cNvPr id="6" name="TextBox 5"/>
          <p:cNvSpPr txBox="1"/>
          <p:nvPr/>
        </p:nvSpPr>
        <p:spPr>
          <a:xfrm>
            <a:off x="1250765" y="1676400"/>
            <a:ext cx="1568635" cy="369332"/>
          </a:xfrm>
          <a:prstGeom prst="rect">
            <a:avLst/>
          </a:prstGeom>
          <a:noFill/>
        </p:spPr>
        <p:txBody>
          <a:bodyPr wrap="none" rtlCol="0">
            <a:spAutoFit/>
          </a:bodyPr>
          <a:lstStyle/>
          <a:p>
            <a:r>
              <a:rPr lang="en-US" dirty="0" smtClean="0"/>
              <a:t>State Variables</a:t>
            </a:r>
            <a:endParaRPr lang="en-US" dirty="0"/>
          </a:p>
        </p:txBody>
      </p:sp>
      <p:sp>
        <p:nvSpPr>
          <p:cNvPr id="10" name="TextBox 9"/>
          <p:cNvSpPr txBox="1"/>
          <p:nvPr/>
        </p:nvSpPr>
        <p:spPr>
          <a:xfrm>
            <a:off x="1179336" y="3604161"/>
            <a:ext cx="1640064" cy="369332"/>
          </a:xfrm>
          <a:prstGeom prst="rect">
            <a:avLst/>
          </a:prstGeom>
          <a:noFill/>
        </p:spPr>
        <p:txBody>
          <a:bodyPr wrap="none" rtlCol="0">
            <a:spAutoFit/>
          </a:bodyPr>
          <a:lstStyle/>
          <a:p>
            <a:r>
              <a:rPr lang="en-US" dirty="0" smtClean="0"/>
              <a:t>State Equations</a:t>
            </a:r>
            <a:endParaRPr lang="en-US" dirty="0"/>
          </a:p>
        </p:txBody>
      </p:sp>
      <p:sp>
        <p:nvSpPr>
          <p:cNvPr id="9" name="Rounded Rectangle 8">
            <a:hlinkClick r:id="rId6"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28757" y="844034"/>
            <a:ext cx="1447800" cy="369332"/>
          </a:xfrm>
          <a:prstGeom prst="rect">
            <a:avLst/>
          </a:prstGeom>
          <a:noFill/>
        </p:spPr>
        <p:txBody>
          <a:bodyPr wrap="square" rtlCol="0">
            <a:spAutoFit/>
          </a:bodyPr>
          <a:lstStyle/>
          <a:p>
            <a:r>
              <a:rPr lang="en-US" dirty="0" smtClean="0"/>
              <a:t>Return</a:t>
            </a:r>
          </a:p>
        </p:txBody>
      </p:sp>
    </p:spTree>
    <p:extLst>
      <p:ext uri="{BB962C8B-B14F-4D97-AF65-F5344CB8AC3E}">
        <p14:creationId xmlns:p14="http://schemas.microsoft.com/office/powerpoint/2010/main" val="252621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Hours</a:t>
            </a:r>
            <a:endParaRPr lang="en-US" sz="2800" dirty="0"/>
          </a:p>
        </p:txBody>
      </p:sp>
      <p:sp>
        <p:nvSpPr>
          <p:cNvPr id="6" name="TextBox 5"/>
          <p:cNvSpPr txBox="1"/>
          <p:nvPr/>
        </p:nvSpPr>
        <p:spPr>
          <a:xfrm>
            <a:off x="1250764" y="1676400"/>
            <a:ext cx="3245035" cy="369332"/>
          </a:xfrm>
          <a:prstGeom prst="rect">
            <a:avLst/>
          </a:prstGeom>
          <a:noFill/>
        </p:spPr>
        <p:txBody>
          <a:bodyPr wrap="square" rtlCol="0">
            <a:spAutoFit/>
          </a:bodyPr>
          <a:lstStyle/>
          <a:p>
            <a:r>
              <a:rPr lang="en-US" dirty="0" smtClean="0"/>
              <a:t>Total Team Hours - 784</a:t>
            </a:r>
            <a:endParaRPr lang="en-US" dirty="0"/>
          </a:p>
        </p:txBody>
      </p:sp>
      <p:sp>
        <p:nvSpPr>
          <p:cNvPr id="7" name="Rounded Rectangle 6">
            <a:hlinkClick r:id="rId4" action="ppaction://hlinksldjump"/>
          </p:cNvPr>
          <p:cNvSpPr/>
          <p:nvPr/>
        </p:nvSpPr>
        <p:spPr>
          <a:xfrm>
            <a:off x="6700157" y="631866"/>
            <a:ext cx="1905000" cy="838200"/>
          </a:xfrm>
          <a:prstGeom prst="roundRect">
            <a:avLst/>
          </a:prstGeom>
          <a:solidFill>
            <a:schemeClr val="bg1"/>
          </a:solidFill>
          <a:ln>
            <a:solidFill>
              <a:srgbClr val="8390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28757" y="844034"/>
            <a:ext cx="1447800" cy="369332"/>
          </a:xfrm>
          <a:prstGeom prst="rect">
            <a:avLst/>
          </a:prstGeom>
          <a:noFill/>
        </p:spPr>
        <p:txBody>
          <a:bodyPr wrap="square" rtlCol="0">
            <a:spAutoFit/>
          </a:bodyPr>
          <a:lstStyle/>
          <a:p>
            <a:r>
              <a:rPr lang="en-US" dirty="0" smtClean="0"/>
              <a:t>Return</a:t>
            </a:r>
          </a:p>
        </p:txBody>
      </p:sp>
    </p:spTree>
    <p:extLst>
      <p:ext uri="{BB962C8B-B14F-4D97-AF65-F5344CB8AC3E}">
        <p14:creationId xmlns:p14="http://schemas.microsoft.com/office/powerpoint/2010/main" val="196299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Several Aspects to the Project:</a:t>
            </a:r>
            <a:endParaRPr lang="en-US" sz="2400" dirty="0"/>
          </a:p>
        </p:txBody>
      </p:sp>
      <p:sp>
        <p:nvSpPr>
          <p:cNvPr id="10" name="TextBox 9"/>
          <p:cNvSpPr txBox="1"/>
          <p:nvPr/>
        </p:nvSpPr>
        <p:spPr>
          <a:xfrm>
            <a:off x="1219198" y="2057400"/>
            <a:ext cx="8068627" cy="1938992"/>
          </a:xfrm>
          <a:prstGeom prst="rect">
            <a:avLst/>
          </a:prstGeom>
          <a:noFill/>
        </p:spPr>
        <p:txBody>
          <a:bodyPr wrap="square" rtlCol="0">
            <a:spAutoFit/>
          </a:bodyPr>
          <a:lstStyle/>
          <a:p>
            <a:r>
              <a:rPr lang="en-US" sz="2400" dirty="0" smtClean="0"/>
              <a:t>Robotics Environment Simulator</a:t>
            </a:r>
          </a:p>
          <a:p>
            <a:r>
              <a:rPr lang="en-US" sz="2400" dirty="0" smtClean="0"/>
              <a:t>Physical Construction</a:t>
            </a:r>
          </a:p>
          <a:p>
            <a:r>
              <a:rPr lang="en-US" sz="2400" dirty="0" smtClean="0"/>
              <a:t>Mathematical Modeling</a:t>
            </a:r>
          </a:p>
          <a:p>
            <a:r>
              <a:rPr lang="en-US" sz="2400" dirty="0" smtClean="0"/>
              <a:t>Electrical Wiring</a:t>
            </a:r>
          </a:p>
          <a:p>
            <a:r>
              <a:rPr lang="en-US" sz="2400" dirty="0" smtClean="0"/>
              <a:t>Controls</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2" name="Picture 2" descr="https://lh4.googleusercontent.com/cJ1cWP5zZyoreaPkf4S6QdMt6BxStbC_sIl50qyAzXjbKw6wAYsYg-hSqDnYFtt0z3Sg5W4mud9jtFeiEBOnH9_PLROdNMFpUZTRLmbtsP1eyZFJWNGLdt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467414"/>
            <a:ext cx="9145254" cy="470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Mechanical</a:t>
            </a:r>
            <a:endParaRPr lang="en-US" sz="2800" dirty="0"/>
          </a:p>
        </p:txBody>
      </p:sp>
      <p:pic>
        <p:nvPicPr>
          <p:cNvPr id="4098" name="Picture 2" descr="https://lh6.googleusercontent.com/LVZyg_AQ7ftEORmQKjDQ-vi5emh-UV6vHkAG-SdOV0VGqpccRz2HYjv8UhXE8R4ffdUSuBgOQJka2BlA-SazMy_eqsYAFyAqYIrZxHGy-LN3FTYlkC2wJYL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5257800" cy="5156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35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Construction - Electrical</a:t>
            </a:r>
            <a:endParaRPr lang="en-US" sz="28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8153400" cy="5316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614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Software</a:t>
            </a:r>
            <a:endParaRPr lang="en-US" sz="2800" dirty="0"/>
          </a:p>
        </p:txBody>
      </p:sp>
    </p:spTree>
    <p:extLst>
      <p:ext uri="{BB962C8B-B14F-4D97-AF65-F5344CB8AC3E}">
        <p14:creationId xmlns:p14="http://schemas.microsoft.com/office/powerpoint/2010/main" val="368375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Mathematical Modeling</a:t>
            </a:r>
            <a:endParaRPr lang="en-US" sz="2800" dirty="0"/>
          </a:p>
        </p:txBody>
      </p:sp>
      <p:pic>
        <p:nvPicPr>
          <p:cNvPr id="5122" name="Picture 2" descr="https://lh3.googleusercontent.com/lN3wRxcRf6waxc_6Lab7NJjgc_AwX9bHUauHy8NGewV9ItxfA-ctlTCvOwCyK2JLtvqeqcxwwOZIkTiuobp1hv1b1Q8qWNxKEQ3AiDdYqHW02N4Vt8Hdxlx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9436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528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TotalTime>
  <Words>723</Words>
  <Application>Microsoft Office PowerPoint</Application>
  <PresentationFormat>On-screen Show (4:3)</PresentationFormat>
  <Paragraphs>156</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Spencer Carver</cp:lastModifiedBy>
  <cp:revision>60</cp:revision>
  <dcterms:created xsi:type="dcterms:W3CDTF">2011-10-05T00:57:43Z</dcterms:created>
  <dcterms:modified xsi:type="dcterms:W3CDTF">2013-05-13T18:58:03Z</dcterms:modified>
</cp:coreProperties>
</file>