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66" r:id="rId3"/>
    <p:sldId id="259" r:id="rId4"/>
    <p:sldId id="268" r:id="rId5"/>
    <p:sldId id="273" r:id="rId6"/>
    <p:sldId id="274" r:id="rId7"/>
    <p:sldId id="275" r:id="rId8"/>
    <p:sldId id="269" r:id="rId9"/>
    <p:sldId id="270" r:id="rId10"/>
    <p:sldId id="267" r:id="rId11"/>
    <p:sldId id="262" r:id="rId12"/>
    <p:sldId id="279" r:id="rId13"/>
    <p:sldId id="263" r:id="rId14"/>
    <p:sldId id="276" r:id="rId15"/>
    <p:sldId id="277" r:id="rId16"/>
    <p:sldId id="281" r:id="rId17"/>
    <p:sldId id="284" r:id="rId18"/>
    <p:sldId id="272" r:id="rId19"/>
    <p:sldId id="285" r:id="rId20"/>
    <p:sldId id="271" r:id="rId21"/>
    <p:sldId id="265"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0CF"/>
    <a:srgbClr val="8F8FFF"/>
    <a:srgbClr val="6666FF"/>
    <a:srgbClr val="0066CC"/>
    <a:srgbClr val="72A2DC"/>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21" autoAdjust="0"/>
  </p:normalViewPr>
  <p:slideViewPr>
    <p:cSldViewPr>
      <p:cViewPr varScale="1">
        <p:scale>
          <a:sx n="84" d="100"/>
          <a:sy n="84" d="100"/>
        </p:scale>
        <p:origin x="-238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howLegendKey val="0"/>
            <c:showVal val="1"/>
            <c:showCatName val="0"/>
            <c:showSerName val="0"/>
            <c:showPercent val="0"/>
            <c:showBubbleSize val="0"/>
            <c:showLeaderLines val="1"/>
          </c:dLbls>
          <c:cat>
            <c:strRef>
              <c:f>Sheet1!$A$40:$A$48</c:f>
              <c:strCache>
                <c:ptCount val="9"/>
                <c:pt idx="0">
                  <c:v>LabVIEW Robotics </c:v>
                </c:pt>
                <c:pt idx="1">
                  <c:v>Real Time Controller</c:v>
                </c:pt>
                <c:pt idx="2">
                  <c:v>Controller Interface Module</c:v>
                </c:pt>
                <c:pt idx="3">
                  <c:v>Wheel and Gyro Motors</c:v>
                </c:pt>
                <c:pt idx="4">
                  <c:v>Motor Controller</c:v>
                </c:pt>
                <c:pt idx="5">
                  <c:v>Wrist Motor</c:v>
                </c:pt>
                <c:pt idx="6">
                  <c:v>Wrist Motor Controller</c:v>
                </c:pt>
                <c:pt idx="7">
                  <c:v>Battery </c:v>
                </c:pt>
                <c:pt idx="8">
                  <c:v>Inertial Measurement Unit </c:v>
                </c:pt>
              </c:strCache>
            </c:strRef>
          </c:cat>
          <c:val>
            <c:numRef>
              <c:f>Sheet1!$B$40:$B$48</c:f>
              <c:numCache>
                <c:formatCode>"$"#,##0_);[Red]\("$"#,##0\)</c:formatCode>
                <c:ptCount val="9"/>
                <c:pt idx="0">
                  <c:v>15000</c:v>
                </c:pt>
                <c:pt idx="1">
                  <c:v>8000</c:v>
                </c:pt>
                <c:pt idx="2">
                  <c:v>600</c:v>
                </c:pt>
                <c:pt idx="3">
                  <c:v>150</c:v>
                </c:pt>
                <c:pt idx="4">
                  <c:v>350</c:v>
                </c:pt>
                <c:pt idx="5">
                  <c:v>150</c:v>
                </c:pt>
                <c:pt idx="6">
                  <c:v>400</c:v>
                </c:pt>
                <c:pt idx="7">
                  <c:v>90</c:v>
                </c:pt>
                <c:pt idx="8">
                  <c:v>3000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1166639853608915"/>
          <c:y val="0.28125497417661505"/>
          <c:w val="0.19458359047895463"/>
          <c:h val="0.43748983997967994"/>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Pos val="bestFit"/>
            <c:showLegendKey val="0"/>
            <c:showVal val="1"/>
            <c:showCatName val="0"/>
            <c:showSerName val="0"/>
            <c:showPercent val="0"/>
            <c:showBubbleSize val="0"/>
            <c:showLeaderLines val="1"/>
          </c:dLbls>
          <c:cat>
            <c:strRef>
              <c:f>'[Chart in Microsoft PowerPoint]Sheet1'!$A$42:$A$48</c:f>
              <c:strCache>
                <c:ptCount val="7"/>
                <c:pt idx="0">
                  <c:v>Controller Interface Module</c:v>
                </c:pt>
                <c:pt idx="1">
                  <c:v>Wheel and Gyro Motors</c:v>
                </c:pt>
                <c:pt idx="2">
                  <c:v>Motor Controller</c:v>
                </c:pt>
                <c:pt idx="3">
                  <c:v>Wrist Motor</c:v>
                </c:pt>
                <c:pt idx="4">
                  <c:v>Wrist Motor Controller</c:v>
                </c:pt>
                <c:pt idx="5">
                  <c:v>Battery </c:v>
                </c:pt>
                <c:pt idx="6">
                  <c:v>Inertial Measurement Unit </c:v>
                </c:pt>
              </c:strCache>
            </c:strRef>
          </c:cat>
          <c:val>
            <c:numRef>
              <c:f>'[Chart in Microsoft PowerPoint]Sheet1'!$B$42:$B$48</c:f>
              <c:numCache>
                <c:formatCode>"$"#,##0_);[Red]\("$"#,##0\)</c:formatCode>
                <c:ptCount val="7"/>
                <c:pt idx="0">
                  <c:v>600</c:v>
                </c:pt>
                <c:pt idx="1">
                  <c:v>150</c:v>
                </c:pt>
                <c:pt idx="2">
                  <c:v>350</c:v>
                </c:pt>
                <c:pt idx="3">
                  <c:v>150</c:v>
                </c:pt>
                <c:pt idx="4">
                  <c:v>400</c:v>
                </c:pt>
                <c:pt idx="5">
                  <c:v>90</c:v>
                </c:pt>
                <c:pt idx="6">
                  <c:v>3000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4CBA2C-CAAA-42CF-B78F-87DEEF1B277A}"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20BE8E71-F497-468A-8BCF-867CD172525E}">
      <dgm:prSet phldrT="[Text]"/>
      <dgm:spPr/>
      <dgm:t>
        <a:bodyPr/>
        <a:lstStyle/>
        <a:p>
          <a:r>
            <a:rPr lang="en-US" dirty="0" smtClean="0"/>
            <a:t>Self Balancing Unicycle</a:t>
          </a:r>
          <a:endParaRPr lang="en-US" dirty="0"/>
        </a:p>
      </dgm:t>
    </dgm:pt>
    <dgm:pt modelId="{10E7CD52-C70D-4B0D-BA73-39E7D6E0C441}" type="parTrans" cxnId="{84A1FB9D-2A24-4CE0-84DB-F1DA371028CC}">
      <dgm:prSet/>
      <dgm:spPr/>
      <dgm:t>
        <a:bodyPr/>
        <a:lstStyle/>
        <a:p>
          <a:endParaRPr lang="en-US"/>
        </a:p>
      </dgm:t>
    </dgm:pt>
    <dgm:pt modelId="{C709E9FE-A76B-44F6-BBD4-8043D15198BD}" type="sibTrans" cxnId="{84A1FB9D-2A24-4CE0-84DB-F1DA371028CC}">
      <dgm:prSet/>
      <dgm:spPr/>
      <dgm:t>
        <a:bodyPr/>
        <a:lstStyle/>
        <a:p>
          <a:endParaRPr lang="en-US"/>
        </a:p>
      </dgm:t>
    </dgm:pt>
    <dgm:pt modelId="{23159B30-BD23-4DDD-8C73-F4E0AA557D76}">
      <dgm:prSet phldrT="[Text]"/>
      <dgm:spPr/>
      <dgm:t>
        <a:bodyPr/>
        <a:lstStyle/>
        <a:p>
          <a:r>
            <a:rPr lang="en-US" dirty="0" smtClean="0"/>
            <a:t>Non-linear system</a:t>
          </a:r>
          <a:endParaRPr lang="en-US" dirty="0"/>
        </a:p>
      </dgm:t>
    </dgm:pt>
    <dgm:pt modelId="{7EA5189C-8A82-4E31-B8DE-1A2F0B8D4C54}" type="parTrans" cxnId="{985F22C7-0E7D-42A9-953C-A246EBC99718}">
      <dgm:prSet/>
      <dgm:spPr/>
      <dgm:t>
        <a:bodyPr/>
        <a:lstStyle/>
        <a:p>
          <a:endParaRPr lang="en-US"/>
        </a:p>
      </dgm:t>
    </dgm:pt>
    <dgm:pt modelId="{F4542481-DB3E-488C-ACCA-3E4EB5875099}" type="sibTrans" cxnId="{985F22C7-0E7D-42A9-953C-A246EBC99718}">
      <dgm:prSet/>
      <dgm:spPr/>
      <dgm:t>
        <a:bodyPr/>
        <a:lstStyle/>
        <a:p>
          <a:endParaRPr lang="en-US"/>
        </a:p>
      </dgm:t>
    </dgm:pt>
    <dgm:pt modelId="{BD98ED33-66DC-415F-9A6F-2546BAAF3B3D}">
      <dgm:prSet phldrT="[Text]"/>
      <dgm:spPr/>
      <dgm:t>
        <a:bodyPr/>
        <a:lstStyle/>
        <a:p>
          <a:r>
            <a:rPr lang="en-US" dirty="0" smtClean="0"/>
            <a:t>Feedback </a:t>
          </a:r>
          <a:endParaRPr lang="en-US" dirty="0"/>
        </a:p>
      </dgm:t>
    </dgm:pt>
    <dgm:pt modelId="{14D5249F-26A5-4564-AB2D-600D54F71173}" type="parTrans" cxnId="{8C68F102-B0A2-4886-87E1-F9FB7D1B138B}">
      <dgm:prSet/>
      <dgm:spPr/>
      <dgm:t>
        <a:bodyPr/>
        <a:lstStyle/>
        <a:p>
          <a:endParaRPr lang="en-US"/>
        </a:p>
      </dgm:t>
    </dgm:pt>
    <dgm:pt modelId="{33D01D21-955E-4F24-A18E-4041C0D6DE2B}" type="sibTrans" cxnId="{8C68F102-B0A2-4886-87E1-F9FB7D1B138B}">
      <dgm:prSet/>
      <dgm:spPr/>
      <dgm:t>
        <a:bodyPr/>
        <a:lstStyle/>
        <a:p>
          <a:endParaRPr lang="en-US"/>
        </a:p>
      </dgm:t>
    </dgm:pt>
    <dgm:pt modelId="{8F9A3036-4F59-4DA9-BC69-9C65CC5FF756}">
      <dgm:prSet phldrT="[Text]"/>
      <dgm:spPr/>
      <dgm:t>
        <a:bodyPr/>
        <a:lstStyle/>
        <a:p>
          <a:r>
            <a:rPr lang="en-US" dirty="0" smtClean="0"/>
            <a:t>Real-Time operation</a:t>
          </a:r>
          <a:endParaRPr lang="en-US" dirty="0"/>
        </a:p>
      </dgm:t>
    </dgm:pt>
    <dgm:pt modelId="{2CAD2807-D227-4017-ADAE-4A618EC18CA1}" type="parTrans" cxnId="{86581E74-C593-4A2D-BD5E-CE1BC5CC7E25}">
      <dgm:prSet/>
      <dgm:spPr/>
      <dgm:t>
        <a:bodyPr/>
        <a:lstStyle/>
        <a:p>
          <a:endParaRPr lang="en-US"/>
        </a:p>
      </dgm:t>
    </dgm:pt>
    <dgm:pt modelId="{37768D46-5764-48A9-B061-92B3238D2032}" type="sibTrans" cxnId="{86581E74-C593-4A2D-BD5E-CE1BC5CC7E25}">
      <dgm:prSet/>
      <dgm:spPr/>
      <dgm:t>
        <a:bodyPr/>
        <a:lstStyle/>
        <a:p>
          <a:endParaRPr lang="en-US"/>
        </a:p>
      </dgm:t>
    </dgm:pt>
    <dgm:pt modelId="{A582B7BA-4838-4A95-B337-9DB7268116E5}">
      <dgm:prSet phldrT="[Text]"/>
      <dgm:spPr/>
      <dgm:t>
        <a:bodyPr/>
        <a:lstStyle/>
        <a:p>
          <a:r>
            <a:rPr lang="en-US" dirty="0" smtClean="0"/>
            <a:t>Dynamically unstable</a:t>
          </a:r>
          <a:endParaRPr lang="en-US" dirty="0"/>
        </a:p>
      </dgm:t>
    </dgm:pt>
    <dgm:pt modelId="{36786B02-748A-4748-B2D4-5874F7413149}" type="parTrans" cxnId="{122508DC-A576-4A03-83E4-985FEF1A8B82}">
      <dgm:prSet/>
      <dgm:spPr/>
      <dgm:t>
        <a:bodyPr/>
        <a:lstStyle/>
        <a:p>
          <a:endParaRPr lang="en-US"/>
        </a:p>
      </dgm:t>
    </dgm:pt>
    <dgm:pt modelId="{4C297DF1-AEBE-4A83-A484-A60056753F8A}" type="sibTrans" cxnId="{122508DC-A576-4A03-83E4-985FEF1A8B82}">
      <dgm:prSet/>
      <dgm:spPr/>
      <dgm:t>
        <a:bodyPr/>
        <a:lstStyle/>
        <a:p>
          <a:endParaRPr lang="en-US"/>
        </a:p>
      </dgm:t>
    </dgm:pt>
    <dgm:pt modelId="{73692DD7-5A4E-48BB-B470-C5A4DA4EC749}">
      <dgm:prSet phldrT="[Text]"/>
      <dgm:spPr/>
      <dgm:t>
        <a:bodyPr/>
        <a:lstStyle/>
        <a:p>
          <a:r>
            <a:rPr lang="en-US" dirty="0" smtClean="0"/>
            <a:t>Discrete time</a:t>
          </a:r>
          <a:endParaRPr lang="en-US" dirty="0"/>
        </a:p>
      </dgm:t>
    </dgm:pt>
    <dgm:pt modelId="{8E16C110-46DD-418E-B68B-41176C7363CB}" type="parTrans" cxnId="{93F051FE-4DAD-4282-B99F-B0F7FF420B95}">
      <dgm:prSet/>
      <dgm:spPr/>
      <dgm:t>
        <a:bodyPr/>
        <a:lstStyle/>
        <a:p>
          <a:endParaRPr lang="en-US"/>
        </a:p>
      </dgm:t>
    </dgm:pt>
    <dgm:pt modelId="{F993AD63-E991-4E38-8297-04B334507A7E}" type="sibTrans" cxnId="{93F051FE-4DAD-4282-B99F-B0F7FF420B95}">
      <dgm:prSet/>
      <dgm:spPr/>
      <dgm:t>
        <a:bodyPr/>
        <a:lstStyle/>
        <a:p>
          <a:endParaRPr lang="en-US"/>
        </a:p>
      </dgm:t>
    </dgm:pt>
    <dgm:pt modelId="{CDB2F97C-D222-4B7B-AD17-9B1FCACAE65F}">
      <dgm:prSet phldrT="[Text]"/>
      <dgm:spPr/>
      <dgm:t>
        <a:bodyPr/>
        <a:lstStyle/>
        <a:p>
          <a:r>
            <a:rPr lang="en-US" dirty="0" smtClean="0"/>
            <a:t>Autonomous</a:t>
          </a:r>
          <a:endParaRPr lang="en-US" dirty="0"/>
        </a:p>
      </dgm:t>
    </dgm:pt>
    <dgm:pt modelId="{6D930E7D-F4CB-4AC6-8B6C-E671E00D2CDA}" type="parTrans" cxnId="{A3229B7A-98F5-4A02-B1BC-20C1B2FD93E3}">
      <dgm:prSet/>
      <dgm:spPr/>
      <dgm:t>
        <a:bodyPr/>
        <a:lstStyle/>
        <a:p>
          <a:endParaRPr lang="en-US"/>
        </a:p>
      </dgm:t>
    </dgm:pt>
    <dgm:pt modelId="{3DB89215-6E3B-42AE-A1CB-3027719161AB}" type="sibTrans" cxnId="{A3229B7A-98F5-4A02-B1BC-20C1B2FD93E3}">
      <dgm:prSet/>
      <dgm:spPr/>
      <dgm:t>
        <a:bodyPr/>
        <a:lstStyle/>
        <a:p>
          <a:endParaRPr lang="en-US"/>
        </a:p>
      </dgm:t>
    </dgm:pt>
    <dgm:pt modelId="{4C1B39BF-F010-4321-A742-3FBC32925276}">
      <dgm:prSet phldrT="[Text]"/>
      <dgm:spPr/>
      <dgm:t>
        <a:bodyPr/>
        <a:lstStyle/>
        <a:p>
          <a:r>
            <a:rPr lang="en-US" dirty="0" smtClean="0"/>
            <a:t>Controllable system</a:t>
          </a:r>
          <a:endParaRPr lang="en-US" dirty="0"/>
        </a:p>
      </dgm:t>
    </dgm:pt>
    <dgm:pt modelId="{4231E3A6-8236-41B8-8CD9-63D77671A4C8}" type="parTrans" cxnId="{C2859883-5757-46E9-8E4F-5E8DE07FE54E}">
      <dgm:prSet/>
      <dgm:spPr/>
      <dgm:t>
        <a:bodyPr/>
        <a:lstStyle/>
        <a:p>
          <a:endParaRPr lang="en-US"/>
        </a:p>
      </dgm:t>
    </dgm:pt>
    <dgm:pt modelId="{5200D3A7-3CAD-44FB-B8C1-9407EA7D36E6}" type="sibTrans" cxnId="{C2859883-5757-46E9-8E4F-5E8DE07FE54E}">
      <dgm:prSet/>
      <dgm:spPr/>
      <dgm:t>
        <a:bodyPr/>
        <a:lstStyle/>
        <a:p>
          <a:endParaRPr lang="en-US"/>
        </a:p>
      </dgm:t>
    </dgm:pt>
    <dgm:pt modelId="{F3FFE5E4-1BC0-4B54-81AE-AA579CAF2653}" type="pres">
      <dgm:prSet presAssocID="{2F4CBA2C-CAAA-42CF-B78F-87DEEF1B277A}" presName="Name0" presStyleCnt="0">
        <dgm:presLayoutVars>
          <dgm:chMax val="1"/>
          <dgm:chPref val="1"/>
          <dgm:dir/>
          <dgm:animOne val="branch"/>
          <dgm:animLvl val="lvl"/>
        </dgm:presLayoutVars>
      </dgm:prSet>
      <dgm:spPr/>
      <dgm:t>
        <a:bodyPr/>
        <a:lstStyle/>
        <a:p>
          <a:endParaRPr lang="en-US"/>
        </a:p>
      </dgm:t>
    </dgm:pt>
    <dgm:pt modelId="{B22068D3-DDED-4F7A-869F-113F94CC087D}" type="pres">
      <dgm:prSet presAssocID="{20BE8E71-F497-468A-8BCF-867CD172525E}" presName="singleCycle" presStyleCnt="0"/>
      <dgm:spPr/>
    </dgm:pt>
    <dgm:pt modelId="{EA7B28CB-2911-4779-869A-AEC78C5F1671}" type="pres">
      <dgm:prSet presAssocID="{20BE8E71-F497-468A-8BCF-867CD172525E}" presName="singleCenter" presStyleLbl="node1" presStyleIdx="0" presStyleCnt="8" custScaleX="150158" custScaleY="114323">
        <dgm:presLayoutVars>
          <dgm:chMax val="7"/>
          <dgm:chPref val="7"/>
        </dgm:presLayoutVars>
      </dgm:prSet>
      <dgm:spPr/>
      <dgm:t>
        <a:bodyPr/>
        <a:lstStyle/>
        <a:p>
          <a:endParaRPr lang="en-US"/>
        </a:p>
      </dgm:t>
    </dgm:pt>
    <dgm:pt modelId="{C2CB6F57-0576-413F-A293-A0E78B21B9F8}" type="pres">
      <dgm:prSet presAssocID="{7EA5189C-8A82-4E31-B8DE-1A2F0B8D4C54}" presName="Name56" presStyleLbl="parChTrans1D2" presStyleIdx="0" presStyleCnt="7"/>
      <dgm:spPr/>
      <dgm:t>
        <a:bodyPr/>
        <a:lstStyle/>
        <a:p>
          <a:endParaRPr lang="en-US"/>
        </a:p>
      </dgm:t>
    </dgm:pt>
    <dgm:pt modelId="{52F0F047-BCCC-42EF-9CAE-76E3CB0C88BA}" type="pres">
      <dgm:prSet presAssocID="{23159B30-BD23-4DDD-8C73-F4E0AA557D76}" presName="text0" presStyleLbl="node1" presStyleIdx="1" presStyleCnt="8" custScaleX="162549">
        <dgm:presLayoutVars>
          <dgm:bulletEnabled val="1"/>
        </dgm:presLayoutVars>
      </dgm:prSet>
      <dgm:spPr/>
      <dgm:t>
        <a:bodyPr/>
        <a:lstStyle/>
        <a:p>
          <a:endParaRPr lang="en-US"/>
        </a:p>
      </dgm:t>
    </dgm:pt>
    <dgm:pt modelId="{B84AF4A8-3947-45EA-8993-17FEB967E4E7}" type="pres">
      <dgm:prSet presAssocID="{14D5249F-26A5-4564-AB2D-600D54F71173}" presName="Name56" presStyleLbl="parChTrans1D2" presStyleIdx="1" presStyleCnt="7"/>
      <dgm:spPr/>
      <dgm:t>
        <a:bodyPr/>
        <a:lstStyle/>
        <a:p>
          <a:endParaRPr lang="en-US"/>
        </a:p>
      </dgm:t>
    </dgm:pt>
    <dgm:pt modelId="{323636B3-28E9-4D84-9B24-4CA99FA81ACE}" type="pres">
      <dgm:prSet presAssocID="{BD98ED33-66DC-415F-9A6F-2546BAAF3B3D}" presName="text0" presStyleLbl="node1" presStyleIdx="2" presStyleCnt="8" custScaleX="137786" custRadScaleRad="148276" custRadScaleInc="41014">
        <dgm:presLayoutVars>
          <dgm:bulletEnabled val="1"/>
        </dgm:presLayoutVars>
      </dgm:prSet>
      <dgm:spPr/>
      <dgm:t>
        <a:bodyPr/>
        <a:lstStyle/>
        <a:p>
          <a:endParaRPr lang="en-US"/>
        </a:p>
      </dgm:t>
    </dgm:pt>
    <dgm:pt modelId="{3C9F8E07-2750-4F18-8439-C39435BC2A48}" type="pres">
      <dgm:prSet presAssocID="{2CAD2807-D227-4017-ADAE-4A618EC18CA1}" presName="Name56" presStyleLbl="parChTrans1D2" presStyleIdx="2" presStyleCnt="7"/>
      <dgm:spPr/>
      <dgm:t>
        <a:bodyPr/>
        <a:lstStyle/>
        <a:p>
          <a:endParaRPr lang="en-US"/>
        </a:p>
      </dgm:t>
    </dgm:pt>
    <dgm:pt modelId="{4F1D4343-F068-4E09-A4D6-84538D008E3A}" type="pres">
      <dgm:prSet presAssocID="{8F9A3036-4F59-4DA9-BC69-9C65CC5FF756}" presName="text0" presStyleLbl="node1" presStyleIdx="3" presStyleCnt="8" custScaleX="173554" custScaleY="105912" custRadScaleRad="153198" custRadScaleInc="-9199">
        <dgm:presLayoutVars>
          <dgm:bulletEnabled val="1"/>
        </dgm:presLayoutVars>
      </dgm:prSet>
      <dgm:spPr/>
      <dgm:t>
        <a:bodyPr/>
        <a:lstStyle/>
        <a:p>
          <a:endParaRPr lang="en-US"/>
        </a:p>
      </dgm:t>
    </dgm:pt>
    <dgm:pt modelId="{F3A44B51-B4D8-4EB5-89F7-4849638C9113}" type="pres">
      <dgm:prSet presAssocID="{36786B02-748A-4748-B2D4-5874F7413149}" presName="Name56" presStyleLbl="parChTrans1D2" presStyleIdx="3" presStyleCnt="7"/>
      <dgm:spPr/>
      <dgm:t>
        <a:bodyPr/>
        <a:lstStyle/>
        <a:p>
          <a:endParaRPr lang="en-US"/>
        </a:p>
      </dgm:t>
    </dgm:pt>
    <dgm:pt modelId="{6A9A5629-B80C-4D13-8A9A-8E0030CA29C6}" type="pres">
      <dgm:prSet presAssocID="{A582B7BA-4838-4A95-B337-9DB7268116E5}" presName="text0" presStyleLbl="node1" presStyleIdx="4" presStyleCnt="8" custScaleX="147335" custScaleY="118657" custRadScaleRad="132609" custRadScaleInc="-60479">
        <dgm:presLayoutVars>
          <dgm:bulletEnabled val="1"/>
        </dgm:presLayoutVars>
      </dgm:prSet>
      <dgm:spPr/>
      <dgm:t>
        <a:bodyPr/>
        <a:lstStyle/>
        <a:p>
          <a:endParaRPr lang="en-US"/>
        </a:p>
      </dgm:t>
    </dgm:pt>
    <dgm:pt modelId="{0B933785-8F10-4908-A031-95865622E3A9}" type="pres">
      <dgm:prSet presAssocID="{8E16C110-46DD-418E-B68B-41176C7363CB}" presName="Name56" presStyleLbl="parChTrans1D2" presStyleIdx="4" presStyleCnt="7"/>
      <dgm:spPr/>
      <dgm:t>
        <a:bodyPr/>
        <a:lstStyle/>
        <a:p>
          <a:endParaRPr lang="en-US"/>
        </a:p>
      </dgm:t>
    </dgm:pt>
    <dgm:pt modelId="{42C18C40-B4AA-446C-B562-40C2969136A5}" type="pres">
      <dgm:prSet presAssocID="{73692DD7-5A4E-48BB-B470-C5A4DA4EC749}" presName="text0" presStyleLbl="node1" presStyleIdx="5" presStyleCnt="8" custScaleX="155970" custRadScaleRad="117096" custRadScaleInc="38811">
        <dgm:presLayoutVars>
          <dgm:bulletEnabled val="1"/>
        </dgm:presLayoutVars>
      </dgm:prSet>
      <dgm:spPr/>
      <dgm:t>
        <a:bodyPr/>
        <a:lstStyle/>
        <a:p>
          <a:endParaRPr lang="en-US"/>
        </a:p>
      </dgm:t>
    </dgm:pt>
    <dgm:pt modelId="{B5E74FB8-825C-4828-9A1C-A241752DC65C}" type="pres">
      <dgm:prSet presAssocID="{6D930E7D-F4CB-4AC6-8B6C-E671E00D2CDA}" presName="Name56" presStyleLbl="parChTrans1D2" presStyleIdx="5" presStyleCnt="7"/>
      <dgm:spPr/>
      <dgm:t>
        <a:bodyPr/>
        <a:lstStyle/>
        <a:p>
          <a:endParaRPr lang="en-US"/>
        </a:p>
      </dgm:t>
    </dgm:pt>
    <dgm:pt modelId="{946220FF-E030-4205-92BF-46A67B7F2879}" type="pres">
      <dgm:prSet presAssocID="{CDB2F97C-D222-4B7B-AD17-9B1FCACAE65F}" presName="text0" presStyleLbl="node1" presStyleIdx="6" presStyleCnt="8" custScaleX="165621" custScaleY="109122" custRadScaleRad="145767" custRadScaleInc="12981">
        <dgm:presLayoutVars>
          <dgm:bulletEnabled val="1"/>
        </dgm:presLayoutVars>
      </dgm:prSet>
      <dgm:spPr/>
      <dgm:t>
        <a:bodyPr/>
        <a:lstStyle/>
        <a:p>
          <a:endParaRPr lang="en-US"/>
        </a:p>
      </dgm:t>
    </dgm:pt>
    <dgm:pt modelId="{FB5C7847-0F50-42C0-A98F-6F92FFC53D0B}" type="pres">
      <dgm:prSet presAssocID="{4231E3A6-8236-41B8-8CD9-63D77671A4C8}" presName="Name56" presStyleLbl="parChTrans1D2" presStyleIdx="6" presStyleCnt="7"/>
      <dgm:spPr/>
      <dgm:t>
        <a:bodyPr/>
        <a:lstStyle/>
        <a:p>
          <a:endParaRPr lang="en-US"/>
        </a:p>
      </dgm:t>
    </dgm:pt>
    <dgm:pt modelId="{47177BF1-5F2D-48EF-8497-21FE3FD9FE79}" type="pres">
      <dgm:prSet presAssocID="{4C1B39BF-F010-4321-A742-3FBC32925276}" presName="text0" presStyleLbl="node1" presStyleIdx="7" presStyleCnt="8" custScaleX="153082" custRadScaleRad="146455" custRadScaleInc="-31541">
        <dgm:presLayoutVars>
          <dgm:bulletEnabled val="1"/>
        </dgm:presLayoutVars>
      </dgm:prSet>
      <dgm:spPr/>
      <dgm:t>
        <a:bodyPr/>
        <a:lstStyle/>
        <a:p>
          <a:endParaRPr lang="en-US"/>
        </a:p>
      </dgm:t>
    </dgm:pt>
  </dgm:ptLst>
  <dgm:cxnLst>
    <dgm:cxn modelId="{86581E74-C593-4A2D-BD5E-CE1BC5CC7E25}" srcId="{20BE8E71-F497-468A-8BCF-867CD172525E}" destId="{8F9A3036-4F59-4DA9-BC69-9C65CC5FF756}" srcOrd="2" destOrd="0" parTransId="{2CAD2807-D227-4017-ADAE-4A618EC18CA1}" sibTransId="{37768D46-5764-48A9-B061-92B3238D2032}"/>
    <dgm:cxn modelId="{26F7855D-5015-4F58-ADC8-48ABC6F68CC6}" type="presOf" srcId="{CDB2F97C-D222-4B7B-AD17-9B1FCACAE65F}" destId="{946220FF-E030-4205-92BF-46A67B7F2879}" srcOrd="0" destOrd="0" presId="urn:microsoft.com/office/officeart/2008/layout/RadialCluster"/>
    <dgm:cxn modelId="{3315D23B-2CFF-4564-8C5B-949FBD8DF287}" type="presOf" srcId="{4C1B39BF-F010-4321-A742-3FBC32925276}" destId="{47177BF1-5F2D-48EF-8497-21FE3FD9FE79}" srcOrd="0" destOrd="0" presId="urn:microsoft.com/office/officeart/2008/layout/RadialCluster"/>
    <dgm:cxn modelId="{6A2E968B-2B00-4302-9A51-BA269571DA50}" type="presOf" srcId="{8E16C110-46DD-418E-B68B-41176C7363CB}" destId="{0B933785-8F10-4908-A031-95865622E3A9}" srcOrd="0" destOrd="0" presId="urn:microsoft.com/office/officeart/2008/layout/RadialCluster"/>
    <dgm:cxn modelId="{0BB6BE93-6D07-4673-BD6D-65D3ADF9CEC3}" type="presOf" srcId="{2F4CBA2C-CAAA-42CF-B78F-87DEEF1B277A}" destId="{F3FFE5E4-1BC0-4B54-81AE-AA579CAF2653}" srcOrd="0" destOrd="0" presId="urn:microsoft.com/office/officeart/2008/layout/RadialCluster"/>
    <dgm:cxn modelId="{A3229B7A-98F5-4A02-B1BC-20C1B2FD93E3}" srcId="{20BE8E71-F497-468A-8BCF-867CD172525E}" destId="{CDB2F97C-D222-4B7B-AD17-9B1FCACAE65F}" srcOrd="5" destOrd="0" parTransId="{6D930E7D-F4CB-4AC6-8B6C-E671E00D2CDA}" sibTransId="{3DB89215-6E3B-42AE-A1CB-3027719161AB}"/>
    <dgm:cxn modelId="{CBD0D219-0D1F-4AD5-9833-EB8FF4BB68DE}" type="presOf" srcId="{A582B7BA-4838-4A95-B337-9DB7268116E5}" destId="{6A9A5629-B80C-4D13-8A9A-8E0030CA29C6}" srcOrd="0" destOrd="0" presId="urn:microsoft.com/office/officeart/2008/layout/RadialCluster"/>
    <dgm:cxn modelId="{93F051FE-4DAD-4282-B99F-B0F7FF420B95}" srcId="{20BE8E71-F497-468A-8BCF-867CD172525E}" destId="{73692DD7-5A4E-48BB-B470-C5A4DA4EC749}" srcOrd="4" destOrd="0" parTransId="{8E16C110-46DD-418E-B68B-41176C7363CB}" sibTransId="{F993AD63-E991-4E38-8297-04B334507A7E}"/>
    <dgm:cxn modelId="{F93764F6-6CF4-486A-B088-61AFCBE74DDC}" type="presOf" srcId="{4231E3A6-8236-41B8-8CD9-63D77671A4C8}" destId="{FB5C7847-0F50-42C0-A98F-6F92FFC53D0B}" srcOrd="0" destOrd="0" presId="urn:microsoft.com/office/officeart/2008/layout/RadialCluster"/>
    <dgm:cxn modelId="{8C68F102-B0A2-4886-87E1-F9FB7D1B138B}" srcId="{20BE8E71-F497-468A-8BCF-867CD172525E}" destId="{BD98ED33-66DC-415F-9A6F-2546BAAF3B3D}" srcOrd="1" destOrd="0" parTransId="{14D5249F-26A5-4564-AB2D-600D54F71173}" sibTransId="{33D01D21-955E-4F24-A18E-4041C0D6DE2B}"/>
    <dgm:cxn modelId="{9801DC9E-87CA-482B-BEFD-C61AA9E8153B}" type="presOf" srcId="{8F9A3036-4F59-4DA9-BC69-9C65CC5FF756}" destId="{4F1D4343-F068-4E09-A4D6-84538D008E3A}" srcOrd="0" destOrd="0" presId="urn:microsoft.com/office/officeart/2008/layout/RadialCluster"/>
    <dgm:cxn modelId="{592CB8F0-757C-454F-820C-9ECAD0BA8C6C}" type="presOf" srcId="{23159B30-BD23-4DDD-8C73-F4E0AA557D76}" destId="{52F0F047-BCCC-42EF-9CAE-76E3CB0C88BA}" srcOrd="0" destOrd="0" presId="urn:microsoft.com/office/officeart/2008/layout/RadialCluster"/>
    <dgm:cxn modelId="{C2859883-5757-46E9-8E4F-5E8DE07FE54E}" srcId="{20BE8E71-F497-468A-8BCF-867CD172525E}" destId="{4C1B39BF-F010-4321-A742-3FBC32925276}" srcOrd="6" destOrd="0" parTransId="{4231E3A6-8236-41B8-8CD9-63D77671A4C8}" sibTransId="{5200D3A7-3CAD-44FB-B8C1-9407EA7D36E6}"/>
    <dgm:cxn modelId="{122508DC-A576-4A03-83E4-985FEF1A8B82}" srcId="{20BE8E71-F497-468A-8BCF-867CD172525E}" destId="{A582B7BA-4838-4A95-B337-9DB7268116E5}" srcOrd="3" destOrd="0" parTransId="{36786B02-748A-4748-B2D4-5874F7413149}" sibTransId="{4C297DF1-AEBE-4A83-A484-A60056753F8A}"/>
    <dgm:cxn modelId="{C5384FD1-877F-4593-8247-FA395F924F75}" type="presOf" srcId="{14D5249F-26A5-4564-AB2D-600D54F71173}" destId="{B84AF4A8-3947-45EA-8993-17FEB967E4E7}" srcOrd="0" destOrd="0" presId="urn:microsoft.com/office/officeart/2008/layout/RadialCluster"/>
    <dgm:cxn modelId="{37D790B7-A6B2-486C-AC56-3F127FDFC93D}" type="presOf" srcId="{2CAD2807-D227-4017-ADAE-4A618EC18CA1}" destId="{3C9F8E07-2750-4F18-8439-C39435BC2A48}" srcOrd="0" destOrd="0" presId="urn:microsoft.com/office/officeart/2008/layout/RadialCluster"/>
    <dgm:cxn modelId="{84A1FB9D-2A24-4CE0-84DB-F1DA371028CC}" srcId="{2F4CBA2C-CAAA-42CF-B78F-87DEEF1B277A}" destId="{20BE8E71-F497-468A-8BCF-867CD172525E}" srcOrd="0" destOrd="0" parTransId="{10E7CD52-C70D-4B0D-BA73-39E7D6E0C441}" sibTransId="{C709E9FE-A76B-44F6-BBD4-8043D15198BD}"/>
    <dgm:cxn modelId="{CB4208AA-8711-4B6B-B368-C5B8083D375F}" type="presOf" srcId="{6D930E7D-F4CB-4AC6-8B6C-E671E00D2CDA}" destId="{B5E74FB8-825C-4828-9A1C-A241752DC65C}" srcOrd="0" destOrd="0" presId="urn:microsoft.com/office/officeart/2008/layout/RadialCluster"/>
    <dgm:cxn modelId="{0E26857C-86C4-4BCD-9F66-26E63A1CA80C}" type="presOf" srcId="{BD98ED33-66DC-415F-9A6F-2546BAAF3B3D}" destId="{323636B3-28E9-4D84-9B24-4CA99FA81ACE}" srcOrd="0" destOrd="0" presId="urn:microsoft.com/office/officeart/2008/layout/RadialCluster"/>
    <dgm:cxn modelId="{61CD37EC-E091-4684-BA08-16DEF43099BB}" type="presOf" srcId="{7EA5189C-8A82-4E31-B8DE-1A2F0B8D4C54}" destId="{C2CB6F57-0576-413F-A293-A0E78B21B9F8}" srcOrd="0" destOrd="0" presId="urn:microsoft.com/office/officeart/2008/layout/RadialCluster"/>
    <dgm:cxn modelId="{985F22C7-0E7D-42A9-953C-A246EBC99718}" srcId="{20BE8E71-F497-468A-8BCF-867CD172525E}" destId="{23159B30-BD23-4DDD-8C73-F4E0AA557D76}" srcOrd="0" destOrd="0" parTransId="{7EA5189C-8A82-4E31-B8DE-1A2F0B8D4C54}" sibTransId="{F4542481-DB3E-488C-ACCA-3E4EB5875099}"/>
    <dgm:cxn modelId="{137A4AF1-06F5-4D8A-8F96-21F19B99C142}" type="presOf" srcId="{73692DD7-5A4E-48BB-B470-C5A4DA4EC749}" destId="{42C18C40-B4AA-446C-B562-40C2969136A5}" srcOrd="0" destOrd="0" presId="urn:microsoft.com/office/officeart/2008/layout/RadialCluster"/>
    <dgm:cxn modelId="{687A8EDA-2547-4B66-A2DF-5F77F1D17C87}" type="presOf" srcId="{20BE8E71-F497-468A-8BCF-867CD172525E}" destId="{EA7B28CB-2911-4779-869A-AEC78C5F1671}" srcOrd="0" destOrd="0" presId="urn:microsoft.com/office/officeart/2008/layout/RadialCluster"/>
    <dgm:cxn modelId="{9AA18266-4943-45ED-A460-D5F91AC5B52E}" type="presOf" srcId="{36786B02-748A-4748-B2D4-5874F7413149}" destId="{F3A44B51-B4D8-4EB5-89F7-4849638C9113}" srcOrd="0" destOrd="0" presId="urn:microsoft.com/office/officeart/2008/layout/RadialCluster"/>
    <dgm:cxn modelId="{BFFCAA7A-7A50-4032-9C89-D6620E9AD265}" type="presParOf" srcId="{F3FFE5E4-1BC0-4B54-81AE-AA579CAF2653}" destId="{B22068D3-DDED-4F7A-869F-113F94CC087D}" srcOrd="0" destOrd="0" presId="urn:microsoft.com/office/officeart/2008/layout/RadialCluster"/>
    <dgm:cxn modelId="{22E76D57-FA4B-4090-8D7B-637F59289991}" type="presParOf" srcId="{B22068D3-DDED-4F7A-869F-113F94CC087D}" destId="{EA7B28CB-2911-4779-869A-AEC78C5F1671}" srcOrd="0" destOrd="0" presId="urn:microsoft.com/office/officeart/2008/layout/RadialCluster"/>
    <dgm:cxn modelId="{C4FCDBE5-0DDD-44F7-B65C-D908399031A9}" type="presParOf" srcId="{B22068D3-DDED-4F7A-869F-113F94CC087D}" destId="{C2CB6F57-0576-413F-A293-A0E78B21B9F8}" srcOrd="1" destOrd="0" presId="urn:microsoft.com/office/officeart/2008/layout/RadialCluster"/>
    <dgm:cxn modelId="{4EDCCB4B-7872-4070-8FD3-DC50588ED886}" type="presParOf" srcId="{B22068D3-DDED-4F7A-869F-113F94CC087D}" destId="{52F0F047-BCCC-42EF-9CAE-76E3CB0C88BA}" srcOrd="2" destOrd="0" presId="urn:microsoft.com/office/officeart/2008/layout/RadialCluster"/>
    <dgm:cxn modelId="{E68CB6B2-9DAC-496F-B222-682F0516667A}" type="presParOf" srcId="{B22068D3-DDED-4F7A-869F-113F94CC087D}" destId="{B84AF4A8-3947-45EA-8993-17FEB967E4E7}" srcOrd="3" destOrd="0" presId="urn:microsoft.com/office/officeart/2008/layout/RadialCluster"/>
    <dgm:cxn modelId="{C4D22EE7-9228-4478-9D3F-EB9F1BBC685B}" type="presParOf" srcId="{B22068D3-DDED-4F7A-869F-113F94CC087D}" destId="{323636B3-28E9-4D84-9B24-4CA99FA81ACE}" srcOrd="4" destOrd="0" presId="urn:microsoft.com/office/officeart/2008/layout/RadialCluster"/>
    <dgm:cxn modelId="{55CF8C40-8655-4457-8BC3-2CD030039BFA}" type="presParOf" srcId="{B22068D3-DDED-4F7A-869F-113F94CC087D}" destId="{3C9F8E07-2750-4F18-8439-C39435BC2A48}" srcOrd="5" destOrd="0" presId="urn:microsoft.com/office/officeart/2008/layout/RadialCluster"/>
    <dgm:cxn modelId="{EDB7710A-0FA3-4AE7-BD79-4776D3339402}" type="presParOf" srcId="{B22068D3-DDED-4F7A-869F-113F94CC087D}" destId="{4F1D4343-F068-4E09-A4D6-84538D008E3A}" srcOrd="6" destOrd="0" presId="urn:microsoft.com/office/officeart/2008/layout/RadialCluster"/>
    <dgm:cxn modelId="{D09925EE-373B-4256-9D6A-6B789FA26D47}" type="presParOf" srcId="{B22068D3-DDED-4F7A-869F-113F94CC087D}" destId="{F3A44B51-B4D8-4EB5-89F7-4849638C9113}" srcOrd="7" destOrd="0" presId="urn:microsoft.com/office/officeart/2008/layout/RadialCluster"/>
    <dgm:cxn modelId="{22A573CE-DF49-483E-B744-1B5874400F16}" type="presParOf" srcId="{B22068D3-DDED-4F7A-869F-113F94CC087D}" destId="{6A9A5629-B80C-4D13-8A9A-8E0030CA29C6}" srcOrd="8" destOrd="0" presId="urn:microsoft.com/office/officeart/2008/layout/RadialCluster"/>
    <dgm:cxn modelId="{58A3207A-BC8E-4E2E-8020-CBD13C35B6A2}" type="presParOf" srcId="{B22068D3-DDED-4F7A-869F-113F94CC087D}" destId="{0B933785-8F10-4908-A031-95865622E3A9}" srcOrd="9" destOrd="0" presId="urn:microsoft.com/office/officeart/2008/layout/RadialCluster"/>
    <dgm:cxn modelId="{21B07C9A-7717-4B2D-9B4B-32306C52ADE7}" type="presParOf" srcId="{B22068D3-DDED-4F7A-869F-113F94CC087D}" destId="{42C18C40-B4AA-446C-B562-40C2969136A5}" srcOrd="10" destOrd="0" presId="urn:microsoft.com/office/officeart/2008/layout/RadialCluster"/>
    <dgm:cxn modelId="{2EA3566C-C96F-40AA-96AD-AC42E5F99229}" type="presParOf" srcId="{B22068D3-DDED-4F7A-869F-113F94CC087D}" destId="{B5E74FB8-825C-4828-9A1C-A241752DC65C}" srcOrd="11" destOrd="0" presId="urn:microsoft.com/office/officeart/2008/layout/RadialCluster"/>
    <dgm:cxn modelId="{6117824B-DA0A-45ED-B16A-4875C75AC843}" type="presParOf" srcId="{B22068D3-DDED-4F7A-869F-113F94CC087D}" destId="{946220FF-E030-4205-92BF-46A67B7F2879}" srcOrd="12" destOrd="0" presId="urn:microsoft.com/office/officeart/2008/layout/RadialCluster"/>
    <dgm:cxn modelId="{65424DE5-4936-4084-8572-612CF432C106}" type="presParOf" srcId="{B22068D3-DDED-4F7A-869F-113F94CC087D}" destId="{FB5C7847-0F50-42C0-A98F-6F92FFC53D0B}" srcOrd="13" destOrd="0" presId="urn:microsoft.com/office/officeart/2008/layout/RadialCluster"/>
    <dgm:cxn modelId="{7DDF0BA3-4F49-4C6B-AE33-B96E541DB10B}" type="presParOf" srcId="{B22068D3-DDED-4F7A-869F-113F94CC087D}" destId="{47177BF1-5F2D-48EF-8497-21FE3FD9FE79}" srcOrd="14"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B28CB-2911-4779-869A-AEC78C5F1671}">
      <dsp:nvSpPr>
        <dsp:cNvPr id="0" name=""/>
        <dsp:cNvSpPr/>
      </dsp:nvSpPr>
      <dsp:spPr>
        <a:xfrm>
          <a:off x="2566179" y="1672552"/>
          <a:ext cx="2219755" cy="16900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dirty="0" smtClean="0"/>
            <a:t>Self Balancing Unicycle</a:t>
          </a:r>
          <a:endParaRPr lang="en-US" sz="3200" kern="1200" dirty="0"/>
        </a:p>
      </dsp:txBody>
      <dsp:txXfrm>
        <a:off x="2648679" y="1755052"/>
        <a:ext cx="2054755" cy="1525014"/>
      </dsp:txXfrm>
    </dsp:sp>
    <dsp:sp modelId="{C2CB6F57-0576-413F-A293-A0E78B21B9F8}">
      <dsp:nvSpPr>
        <dsp:cNvPr id="0" name=""/>
        <dsp:cNvSpPr/>
      </dsp:nvSpPr>
      <dsp:spPr>
        <a:xfrm rot="16200000">
          <a:off x="3336832" y="1333327"/>
          <a:ext cx="678449" cy="0"/>
        </a:xfrm>
        <a:custGeom>
          <a:avLst/>
          <a:gdLst/>
          <a:ahLst/>
          <a:cxnLst/>
          <a:rect l="0" t="0" r="0" b="0"/>
          <a:pathLst>
            <a:path>
              <a:moveTo>
                <a:pt x="0" y="0"/>
              </a:moveTo>
              <a:lnTo>
                <a:pt x="67844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F0F047-BCCC-42EF-9CAE-76E3CB0C88BA}">
      <dsp:nvSpPr>
        <dsp:cNvPr id="0" name=""/>
        <dsp:cNvSpPr/>
      </dsp:nvSpPr>
      <dsp:spPr>
        <a:xfrm>
          <a:off x="2871075" y="3655"/>
          <a:ext cx="1609962"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t>Non-linear system</a:t>
          </a:r>
          <a:endParaRPr lang="en-US" sz="2500" kern="1200" dirty="0"/>
        </a:p>
      </dsp:txBody>
      <dsp:txXfrm>
        <a:off x="2919425" y="52005"/>
        <a:ext cx="1513262" cy="893747"/>
      </dsp:txXfrm>
    </dsp:sp>
    <dsp:sp modelId="{B84AF4A8-3947-45EA-8993-17FEB967E4E7}">
      <dsp:nvSpPr>
        <dsp:cNvPr id="0" name=""/>
        <dsp:cNvSpPr/>
      </dsp:nvSpPr>
      <dsp:spPr>
        <a:xfrm rot="19918502">
          <a:off x="4729479" y="1700587"/>
          <a:ext cx="962924" cy="0"/>
        </a:xfrm>
        <a:custGeom>
          <a:avLst/>
          <a:gdLst/>
          <a:ahLst/>
          <a:cxnLst/>
          <a:rect l="0" t="0" r="0" b="0"/>
          <a:pathLst>
            <a:path>
              <a:moveTo>
                <a:pt x="0" y="0"/>
              </a:moveTo>
              <a:lnTo>
                <a:pt x="96292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3636B3-28E9-4D84-9B24-4CA99FA81ACE}">
      <dsp:nvSpPr>
        <dsp:cNvPr id="0" name=""/>
        <dsp:cNvSpPr/>
      </dsp:nvSpPr>
      <dsp:spPr>
        <a:xfrm>
          <a:off x="5635949" y="615952"/>
          <a:ext cx="1364698"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smtClean="0"/>
            <a:t>Feedback </a:t>
          </a:r>
          <a:endParaRPr lang="en-US" sz="2300" kern="1200" dirty="0"/>
        </a:p>
      </dsp:txBody>
      <dsp:txXfrm>
        <a:off x="5684299" y="664302"/>
        <a:ext cx="1267998" cy="893747"/>
      </dsp:txXfrm>
    </dsp:sp>
    <dsp:sp modelId="{3C9F8E07-2750-4F18-8439-C39435BC2A48}">
      <dsp:nvSpPr>
        <dsp:cNvPr id="0" name=""/>
        <dsp:cNvSpPr/>
      </dsp:nvSpPr>
      <dsp:spPr>
        <a:xfrm rot="669289">
          <a:off x="4777399" y="2823814"/>
          <a:ext cx="903574" cy="0"/>
        </a:xfrm>
        <a:custGeom>
          <a:avLst/>
          <a:gdLst/>
          <a:ahLst/>
          <a:cxnLst/>
          <a:rect l="0" t="0" r="0" b="0"/>
          <a:pathLst>
            <a:path>
              <a:moveTo>
                <a:pt x="0" y="0"/>
              </a:moveTo>
              <a:lnTo>
                <a:pt x="90357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D4343-F068-4E09-A4D6-84538D008E3A}">
      <dsp:nvSpPr>
        <dsp:cNvPr id="0" name=""/>
        <dsp:cNvSpPr/>
      </dsp:nvSpPr>
      <dsp:spPr>
        <a:xfrm>
          <a:off x="5672438" y="2556193"/>
          <a:ext cx="1718961" cy="10490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Real-Time operation</a:t>
          </a:r>
          <a:endParaRPr lang="en-US" sz="2800" kern="1200" dirty="0"/>
        </a:p>
      </dsp:txBody>
      <dsp:txXfrm>
        <a:off x="5723646" y="2607401"/>
        <a:ext cx="1616545" cy="946586"/>
      </dsp:txXfrm>
    </dsp:sp>
    <dsp:sp modelId="{F3A44B51-B4D8-4EB5-89F7-4849638C9113}">
      <dsp:nvSpPr>
        <dsp:cNvPr id="0" name=""/>
        <dsp:cNvSpPr/>
      </dsp:nvSpPr>
      <dsp:spPr>
        <a:xfrm rot="2754439">
          <a:off x="4412172" y="3557465"/>
          <a:ext cx="542732" cy="0"/>
        </a:xfrm>
        <a:custGeom>
          <a:avLst/>
          <a:gdLst/>
          <a:ahLst/>
          <a:cxnLst/>
          <a:rect l="0" t="0" r="0" b="0"/>
          <a:pathLst>
            <a:path>
              <a:moveTo>
                <a:pt x="0" y="0"/>
              </a:moveTo>
              <a:lnTo>
                <a:pt x="54273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9A5629-B80C-4D13-8A9A-8E0030CA29C6}">
      <dsp:nvSpPr>
        <dsp:cNvPr id="0" name=""/>
        <dsp:cNvSpPr/>
      </dsp:nvSpPr>
      <dsp:spPr>
        <a:xfrm>
          <a:off x="4712018" y="3752364"/>
          <a:ext cx="1459275" cy="11752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kern="1200" dirty="0" smtClean="0"/>
            <a:t>Dynamically unstable</a:t>
          </a:r>
          <a:endParaRPr lang="en-US" sz="1900" kern="1200" dirty="0"/>
        </a:p>
      </dsp:txBody>
      <dsp:txXfrm>
        <a:off x="4769388" y="3809734"/>
        <a:ext cx="1344535" cy="1060495"/>
      </dsp:txXfrm>
    </dsp:sp>
    <dsp:sp modelId="{0B933785-8F10-4908-A031-95865622E3A9}">
      <dsp:nvSpPr>
        <dsp:cNvPr id="0" name=""/>
        <dsp:cNvSpPr/>
      </dsp:nvSpPr>
      <dsp:spPr>
        <a:xfrm rot="7545836">
          <a:off x="2506442" y="3649859"/>
          <a:ext cx="708114" cy="0"/>
        </a:xfrm>
        <a:custGeom>
          <a:avLst/>
          <a:gdLst/>
          <a:ahLst/>
          <a:cxnLst/>
          <a:rect l="0" t="0" r="0" b="0"/>
          <a:pathLst>
            <a:path>
              <a:moveTo>
                <a:pt x="0" y="0"/>
              </a:moveTo>
              <a:lnTo>
                <a:pt x="70811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18C40-B4AA-446C-B562-40C2969136A5}">
      <dsp:nvSpPr>
        <dsp:cNvPr id="0" name=""/>
        <dsp:cNvSpPr/>
      </dsp:nvSpPr>
      <dsp:spPr>
        <a:xfrm>
          <a:off x="1524477" y="3937152"/>
          <a:ext cx="1544801"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Discrete time</a:t>
          </a:r>
          <a:endParaRPr lang="en-US" sz="2700" kern="1200" dirty="0"/>
        </a:p>
      </dsp:txBody>
      <dsp:txXfrm>
        <a:off x="1572827" y="3985502"/>
        <a:ext cx="1448101" cy="893747"/>
      </dsp:txXfrm>
    </dsp:sp>
    <dsp:sp modelId="{B5E74FB8-825C-4828-9A1C-A241752DC65C}">
      <dsp:nvSpPr>
        <dsp:cNvPr id="0" name=""/>
        <dsp:cNvSpPr/>
      </dsp:nvSpPr>
      <dsp:spPr>
        <a:xfrm rot="10219785">
          <a:off x="1633717" y="2785557"/>
          <a:ext cx="939134" cy="0"/>
        </a:xfrm>
        <a:custGeom>
          <a:avLst/>
          <a:gdLst/>
          <a:ahLst/>
          <a:cxnLst/>
          <a:rect l="0" t="0" r="0" b="0"/>
          <a:pathLst>
            <a:path>
              <a:moveTo>
                <a:pt x="0" y="0"/>
              </a:moveTo>
              <a:lnTo>
                <a:pt x="93913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6220FF-E030-4205-92BF-46A67B7F2879}">
      <dsp:nvSpPr>
        <dsp:cNvPr id="0" name=""/>
        <dsp:cNvSpPr/>
      </dsp:nvSpPr>
      <dsp:spPr>
        <a:xfrm>
          <a:off x="0" y="2463796"/>
          <a:ext cx="1640389" cy="10807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smtClean="0"/>
            <a:t>Autonomous</a:t>
          </a:r>
          <a:endParaRPr lang="en-US" sz="2100" kern="1200" dirty="0"/>
        </a:p>
      </dsp:txBody>
      <dsp:txXfrm>
        <a:off x="52760" y="2516556"/>
        <a:ext cx="1534869" cy="975276"/>
      </dsp:txXfrm>
    </dsp:sp>
    <dsp:sp modelId="{FB5C7847-0F50-42C0-A98F-6F92FFC53D0B}">
      <dsp:nvSpPr>
        <dsp:cNvPr id="0" name=""/>
        <dsp:cNvSpPr/>
      </dsp:nvSpPr>
      <dsp:spPr>
        <a:xfrm rot="12627653">
          <a:off x="1831285" y="1664725"/>
          <a:ext cx="789369" cy="0"/>
        </a:xfrm>
        <a:custGeom>
          <a:avLst/>
          <a:gdLst/>
          <a:ahLst/>
          <a:cxnLst/>
          <a:rect l="0" t="0" r="0" b="0"/>
          <a:pathLst>
            <a:path>
              <a:moveTo>
                <a:pt x="0" y="0"/>
              </a:moveTo>
              <a:lnTo>
                <a:pt x="78936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177BF1-5F2D-48EF-8497-21FE3FD9FE79}">
      <dsp:nvSpPr>
        <dsp:cNvPr id="0" name=""/>
        <dsp:cNvSpPr/>
      </dsp:nvSpPr>
      <dsp:spPr>
        <a:xfrm>
          <a:off x="369564" y="523559"/>
          <a:ext cx="1516196"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Controllable system</a:t>
          </a:r>
          <a:endParaRPr lang="en-US" sz="2000" kern="1200" dirty="0"/>
        </a:p>
      </dsp:txBody>
      <dsp:txXfrm>
        <a:off x="417914" y="571909"/>
        <a:ext cx="1419496" cy="89374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B4CB2-A7E2-428B-B79F-A839B2C82A65}" type="datetimeFigureOut">
              <a:rPr lang="en-US" smtClean="0"/>
              <a:t>10/17/2012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18CE-2326-4E90-83DF-11ED7A461FE5}" type="slidenum">
              <a:rPr lang="en-US" smtClean="0"/>
              <a:t>‹#›</a:t>
            </a:fld>
            <a:endParaRPr lang="en-US"/>
          </a:p>
        </p:txBody>
      </p:sp>
    </p:spTree>
    <p:extLst>
      <p:ext uri="{BB962C8B-B14F-4D97-AF65-F5344CB8AC3E}">
        <p14:creationId xmlns:p14="http://schemas.microsoft.com/office/powerpoint/2010/main" val="414893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a:t>
            </a:fld>
            <a:endParaRPr lang="en-US"/>
          </a:p>
        </p:txBody>
      </p:sp>
    </p:spTree>
    <p:extLst>
      <p:ext uri="{BB962C8B-B14F-4D97-AF65-F5344CB8AC3E}">
        <p14:creationId xmlns:p14="http://schemas.microsoft.com/office/powerpoint/2010/main" val="266511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a:t>
            </a:r>
            <a:r>
              <a:rPr lang="en-US" baseline="0" dirty="0" smtClean="0"/>
              <a:t> we have all of the electrical components, we will build</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10</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11</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12</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13</a:t>
            </a:fld>
            <a:endParaRPr lang="en-US"/>
          </a:p>
        </p:txBody>
      </p:sp>
    </p:spTree>
    <p:extLst>
      <p:ext uri="{BB962C8B-B14F-4D97-AF65-F5344CB8AC3E}">
        <p14:creationId xmlns:p14="http://schemas.microsoft.com/office/powerpoint/2010/main" val="2552622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14</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15</a:t>
            </a:fld>
            <a:endParaRPr lang="en-US"/>
          </a:p>
        </p:txBody>
      </p:sp>
    </p:spTree>
    <p:extLst>
      <p:ext uri="{BB962C8B-B14F-4D97-AF65-F5344CB8AC3E}">
        <p14:creationId xmlns:p14="http://schemas.microsoft.com/office/powerpoint/2010/main" val="852002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16</a:t>
            </a:fld>
            <a:endParaRPr lang="en-US"/>
          </a:p>
        </p:txBody>
      </p:sp>
    </p:spTree>
    <p:extLst>
      <p:ext uri="{BB962C8B-B14F-4D97-AF65-F5344CB8AC3E}">
        <p14:creationId xmlns:p14="http://schemas.microsoft.com/office/powerpoint/2010/main" val="577387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p>
          <a:p>
            <a:r>
              <a:rPr lang="en-US" sz="1200" kern="1200" dirty="0" smtClean="0">
                <a:solidFill>
                  <a:schemeClr val="tx1"/>
                </a:solidFill>
                <a:effectLst/>
                <a:latin typeface="+mn-lt"/>
                <a:ea typeface="+mn-ea"/>
                <a:cs typeface="+mn-cs"/>
              </a:rPr>
              <a:t>Includes 3 moving joints, all motorized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Balanced Placement of components</a:t>
            </a:r>
          </a:p>
          <a:p>
            <a:r>
              <a:rPr lang="en-US" sz="1200" kern="1200" dirty="0" smtClean="0">
                <a:solidFill>
                  <a:schemeClr val="tx1"/>
                </a:solidFill>
                <a:effectLst/>
                <a:latin typeface="+mn-lt"/>
                <a:ea typeface="+mn-ea"/>
                <a:cs typeface="+mn-cs"/>
              </a:rPr>
              <a:t>High degree of symmetry</a:t>
            </a:r>
          </a:p>
          <a:p>
            <a:r>
              <a:rPr lang="en-US" sz="1200" kern="1200" dirty="0" smtClean="0">
                <a:solidFill>
                  <a:schemeClr val="tx1"/>
                </a:solidFill>
                <a:effectLst/>
                <a:latin typeface="+mn-lt"/>
                <a:ea typeface="+mn-ea"/>
                <a:cs typeface="+mn-cs"/>
              </a:rPr>
              <a:t>Center of gravity in the middle</a:t>
            </a:r>
          </a:p>
        </p:txBody>
      </p:sp>
      <p:sp>
        <p:nvSpPr>
          <p:cNvPr id="4" name="Slide Number Placeholder 3"/>
          <p:cNvSpPr>
            <a:spLocks noGrp="1"/>
          </p:cNvSpPr>
          <p:nvPr>
            <p:ph type="sldNum" sz="quarter" idx="10"/>
          </p:nvPr>
        </p:nvSpPr>
        <p:spPr/>
        <p:txBody>
          <a:bodyPr/>
          <a:lstStyle/>
          <a:p>
            <a:fld id="{774118CE-2326-4E90-83DF-11ED7A461FE5}" type="slidenum">
              <a:rPr lang="en-US" smtClean="0"/>
              <a:t>17</a:t>
            </a:fld>
            <a:endParaRPr lang="en-US"/>
          </a:p>
        </p:txBody>
      </p:sp>
    </p:spTree>
    <p:extLst>
      <p:ext uri="{BB962C8B-B14F-4D97-AF65-F5344CB8AC3E}">
        <p14:creationId xmlns:p14="http://schemas.microsoft.com/office/powerpoint/2010/main" val="3810573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p>
          <a:p>
            <a:r>
              <a:rPr lang="en-US" sz="1200" kern="1200" dirty="0" smtClean="0">
                <a:solidFill>
                  <a:schemeClr val="tx1"/>
                </a:solidFill>
                <a:effectLst/>
                <a:latin typeface="+mn-lt"/>
                <a:ea typeface="+mn-ea"/>
                <a:cs typeface="+mn-cs"/>
              </a:rPr>
              <a:t>Robot is displaced by an external force</a:t>
            </a:r>
          </a:p>
          <a:p>
            <a:r>
              <a:rPr lang="en-US" sz="1200" kern="1200" dirty="0" smtClean="0">
                <a:solidFill>
                  <a:schemeClr val="tx1"/>
                </a:solidFill>
                <a:effectLst/>
                <a:latin typeface="+mn-lt"/>
                <a:ea typeface="+mn-ea"/>
                <a:cs typeface="+mn-cs"/>
              </a:rPr>
              <a:t>Robot tilts off in the Y direction</a:t>
            </a:r>
          </a:p>
          <a:p>
            <a:r>
              <a:rPr lang="en-US" sz="1200" kern="1200" dirty="0" smtClean="0">
                <a:solidFill>
                  <a:schemeClr val="tx1"/>
                </a:solidFill>
                <a:effectLst/>
                <a:latin typeface="+mn-lt"/>
                <a:ea typeface="+mn-ea"/>
                <a:cs typeface="+mn-cs"/>
              </a:rPr>
              <a:t>IMU reads this displacement of side to side motion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system control</a:t>
            </a:r>
          </a:p>
          <a:p>
            <a:r>
              <a:rPr lang="en-US" sz="1200" kern="1200" dirty="0" smtClean="0">
                <a:solidFill>
                  <a:schemeClr val="tx1"/>
                </a:solidFill>
                <a:effectLst/>
                <a:latin typeface="+mn-lt"/>
                <a:ea typeface="+mn-ea"/>
                <a:cs typeface="+mn-cs"/>
              </a:rPr>
              <a:t>Torsion motor turns the gyro clockwise</a:t>
            </a:r>
          </a:p>
          <a:p>
            <a:r>
              <a:rPr lang="en-US" sz="1200" kern="1200" dirty="0" smtClean="0">
                <a:solidFill>
                  <a:schemeClr val="tx1"/>
                </a:solidFill>
                <a:effectLst/>
                <a:latin typeface="+mn-lt"/>
                <a:ea typeface="+mn-ea"/>
                <a:cs typeface="+mn-cs"/>
              </a:rPr>
              <a:t>This torques the bottom frame counter clockwise</a:t>
            </a:r>
          </a:p>
          <a:p>
            <a:r>
              <a:rPr lang="en-US" sz="1200" kern="1200" dirty="0" smtClean="0">
                <a:solidFill>
                  <a:schemeClr val="tx1"/>
                </a:solidFill>
                <a:effectLst/>
                <a:latin typeface="+mn-lt"/>
                <a:ea typeface="+mn-ea"/>
                <a:cs typeface="+mn-cs"/>
              </a:rPr>
              <a:t>This continues until the IMU is displaced only in the forward and backward frame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system control</a:t>
            </a:r>
          </a:p>
          <a:p>
            <a:r>
              <a:rPr lang="en-US" sz="1200" kern="1200" dirty="0" smtClean="0">
                <a:solidFill>
                  <a:schemeClr val="tx1"/>
                </a:solidFill>
                <a:effectLst/>
                <a:latin typeface="+mn-lt"/>
                <a:ea typeface="+mn-ea"/>
                <a:cs typeface="+mn-cs"/>
              </a:rPr>
              <a:t>Then once the robot has resumed a single plane of displacement </a:t>
            </a:r>
          </a:p>
          <a:p>
            <a:r>
              <a:rPr lang="en-US" sz="1200" kern="1200" dirty="0" smtClean="0">
                <a:solidFill>
                  <a:schemeClr val="tx1"/>
                </a:solidFill>
                <a:effectLst/>
                <a:latin typeface="+mn-lt"/>
                <a:ea typeface="+mn-ea"/>
                <a:cs typeface="+mn-cs"/>
              </a:rPr>
              <a:t>parallel with the drive wheel</a:t>
            </a:r>
          </a:p>
          <a:p>
            <a:r>
              <a:rPr lang="en-US" sz="1200" kern="1200" dirty="0" smtClean="0">
                <a:solidFill>
                  <a:schemeClr val="tx1"/>
                </a:solidFill>
                <a:effectLst/>
                <a:latin typeface="+mn-lt"/>
                <a:ea typeface="+mn-ea"/>
                <a:cs typeface="+mn-cs"/>
              </a:rPr>
              <a:t>the system acts an inverted pendulum and proceeds to balance forward and backward</a:t>
            </a:r>
          </a:p>
        </p:txBody>
      </p:sp>
      <p:sp>
        <p:nvSpPr>
          <p:cNvPr id="4" name="Slide Number Placeholder 3"/>
          <p:cNvSpPr>
            <a:spLocks noGrp="1"/>
          </p:cNvSpPr>
          <p:nvPr>
            <p:ph type="sldNum" sz="quarter" idx="10"/>
          </p:nvPr>
        </p:nvSpPr>
        <p:spPr/>
        <p:txBody>
          <a:bodyPr/>
          <a:lstStyle/>
          <a:p>
            <a:fld id="{774118CE-2326-4E90-83DF-11ED7A461FE5}" type="slidenum">
              <a:rPr lang="en-US" smtClean="0"/>
              <a:t>18</a:t>
            </a:fld>
            <a:endParaRPr lang="en-US"/>
          </a:p>
        </p:txBody>
      </p:sp>
    </p:spTree>
    <p:extLst>
      <p:ext uri="{BB962C8B-B14F-4D97-AF65-F5344CB8AC3E}">
        <p14:creationId xmlns:p14="http://schemas.microsoft.com/office/powerpoint/2010/main" val="1148962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p>
          <a:p>
            <a:r>
              <a:rPr lang="en-US" sz="1200" kern="1200" dirty="0" smtClean="0">
                <a:solidFill>
                  <a:schemeClr val="tx1"/>
                </a:solidFill>
                <a:effectLst/>
                <a:latin typeface="+mn-lt"/>
                <a:ea typeface="+mn-ea"/>
                <a:cs typeface="+mn-cs"/>
              </a:rPr>
              <a:t>Basic part placement</a:t>
            </a:r>
          </a:p>
        </p:txBody>
      </p:sp>
      <p:sp>
        <p:nvSpPr>
          <p:cNvPr id="4" name="Slide Number Placeholder 3"/>
          <p:cNvSpPr>
            <a:spLocks noGrp="1"/>
          </p:cNvSpPr>
          <p:nvPr>
            <p:ph type="sldNum" sz="quarter" idx="10"/>
          </p:nvPr>
        </p:nvSpPr>
        <p:spPr/>
        <p:txBody>
          <a:bodyPr/>
          <a:lstStyle/>
          <a:p>
            <a:fld id="{774118CE-2326-4E90-83DF-11ED7A461FE5}" type="slidenum">
              <a:rPr lang="en-US" smtClean="0"/>
              <a:t>19</a:t>
            </a:fld>
            <a:endParaRPr lang="en-US"/>
          </a:p>
        </p:txBody>
      </p:sp>
    </p:spTree>
    <p:extLst>
      <p:ext uri="{BB962C8B-B14F-4D97-AF65-F5344CB8AC3E}">
        <p14:creationId xmlns:p14="http://schemas.microsoft.com/office/powerpoint/2010/main" val="680175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been asked by national instruments to design and build a self balancing unicycle robot to showcase NI’s newest robotics toolkit.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National Instruments has developed a full solution to solving challenging controls problems with real time components, and this project is meant to show how a challenging controls problem can be solved using their components.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task is to develop a self balancing, autonomous unicycle style robot that can withstand disturbances such as light pushing.  It does not have to navigate to a specific point or move at all, it only needs to balance </a:t>
            </a:r>
            <a:r>
              <a:rPr lang="en-US" baseline="0" dirty="0" err="1" smtClean="0"/>
              <a:t>independantly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a:t>
            </a:fld>
            <a:endParaRPr lang="en-US"/>
          </a:p>
        </p:txBody>
      </p:sp>
    </p:spTree>
    <p:extLst>
      <p:ext uri="{BB962C8B-B14F-4D97-AF65-F5344CB8AC3E}">
        <p14:creationId xmlns:p14="http://schemas.microsoft.com/office/powerpoint/2010/main" val="19584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Labview</a:t>
            </a:r>
            <a:r>
              <a:rPr lang="en-US" sz="1200" kern="1200" dirty="0" smtClean="0">
                <a:solidFill>
                  <a:schemeClr val="tx1"/>
                </a:solidFill>
                <a:effectLst/>
                <a:latin typeface="+mn-lt"/>
                <a:ea typeface="+mn-ea"/>
                <a:cs typeface="+mn-cs"/>
              </a:rPr>
              <a:t> Robotics Simulation Builder</a:t>
            </a:r>
          </a:p>
          <a:p>
            <a:r>
              <a:rPr lang="en-US" sz="1200" kern="1200" dirty="0" smtClean="0">
                <a:solidFill>
                  <a:schemeClr val="tx1"/>
                </a:solidFill>
                <a:effectLst/>
                <a:latin typeface="+mn-lt"/>
                <a:ea typeface="+mn-ea"/>
                <a:cs typeface="+mn-cs"/>
              </a:rPr>
              <a:t>With actuator and sensors</a:t>
            </a:r>
          </a:p>
          <a:p>
            <a:r>
              <a:rPr lang="en-US" sz="1200" kern="1200" dirty="0" smtClean="0">
                <a:solidFill>
                  <a:schemeClr val="tx1"/>
                </a:solidFill>
                <a:effectLst/>
                <a:latin typeface="+mn-lt"/>
                <a:ea typeface="+mn-ea"/>
                <a:cs typeface="+mn-cs"/>
              </a:rPr>
              <a:t>Build levels of complexity</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20</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21</a:t>
            </a:fld>
            <a:endParaRPr lang="en-US"/>
          </a:p>
        </p:txBody>
      </p:sp>
    </p:spTree>
    <p:extLst>
      <p:ext uri="{BB962C8B-B14F-4D97-AF65-F5344CB8AC3E}">
        <p14:creationId xmlns:p14="http://schemas.microsoft.com/office/powerpoint/2010/main" val="2943447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legend/number</a:t>
            </a:r>
            <a:r>
              <a:rPr lang="en-US" baseline="0" dirty="0" smtClean="0"/>
              <a:t> representation for all </a:t>
            </a:r>
            <a:r>
              <a:rPr lang="en-US" baseline="0" dirty="0" err="1" smtClean="0"/>
              <a:t>compenents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27D58EE-67B4-4A6A-9592-FE128C12152A}" type="slidenum">
              <a:rPr lang="en-US" smtClean="0"/>
              <a:t>22</a:t>
            </a:fld>
            <a:endParaRPr lang="en-US"/>
          </a:p>
        </p:txBody>
      </p:sp>
    </p:spTree>
    <p:extLst>
      <p:ext uri="{BB962C8B-B14F-4D97-AF65-F5344CB8AC3E}">
        <p14:creationId xmlns:p14="http://schemas.microsoft.com/office/powerpoint/2010/main" val="48337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basic approach to the project is broken up into 4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start by modeling the system in the </a:t>
            </a:r>
            <a:r>
              <a:rPr lang="en-US" baseline="0" dirty="0" err="1" smtClean="0"/>
              <a:t>labview</a:t>
            </a:r>
            <a:r>
              <a:rPr lang="en-US" baseline="0" dirty="0" smtClean="0"/>
              <a:t> robotics environment simulator, and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an accurate model, we will develop our control algorithms within </a:t>
            </a:r>
            <a:r>
              <a:rPr lang="en-US" baseline="0" dirty="0" err="1" smtClean="0"/>
              <a:t>labview</a:t>
            </a:r>
            <a:r>
              <a:rPr lang="en-US" baseline="0" dirty="0" smtClean="0"/>
              <a:t> using the simulator.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we are confident in our control algorithms, we will build a physical robot using a </a:t>
            </a:r>
            <a:r>
              <a:rPr lang="en-US" baseline="0" dirty="0" err="1" smtClean="0"/>
              <a:t>cRIO</a:t>
            </a:r>
            <a:r>
              <a:rPr lang="en-US" baseline="0" dirty="0" smtClean="0"/>
              <a:t> real time controller to control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 physical prototype, there will need to be a lot of debugging.  As we can already tell, the simulation environment is great, but may not produce the most accurate models, so there will need to be a lot of time at the end for fine tuning our control algorithms.</a:t>
            </a: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you can see our project plan.  The green line represents</a:t>
            </a:r>
            <a:r>
              <a:rPr lang="en-US" baseline="0" dirty="0" smtClean="0"/>
              <a:t> our current position in the plan, the checkboxes representing what has been accomplished.  The fall has been and will continue to be primarily laying the groundwork for our project.  We would like to have all of our components and make sure that we understand how they work and how to use them effectively.  Then next quarter, we will be able to quickly and efficiently develop a control algorithm and build a physical model that will hopefully result in a working prototype by the end of the quarter.  Then spring quarter is left entirely for debugging and final documentation.</a:t>
            </a:r>
          </a:p>
        </p:txBody>
      </p:sp>
      <p:sp>
        <p:nvSpPr>
          <p:cNvPr id="4" name="Slide Number Placeholder 3"/>
          <p:cNvSpPr>
            <a:spLocks noGrp="1"/>
          </p:cNvSpPr>
          <p:nvPr>
            <p:ph type="sldNum" sz="quarter" idx="10"/>
          </p:nvPr>
        </p:nvSpPr>
        <p:spPr/>
        <p:txBody>
          <a:bodyPr/>
          <a:lstStyle/>
          <a:p>
            <a:fld id="{774118CE-2326-4E90-83DF-11ED7A461FE5}" type="slidenum">
              <a:rPr lang="en-US" smtClean="0"/>
              <a:t>4</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p>
        </p:txBody>
      </p:sp>
      <p:sp>
        <p:nvSpPr>
          <p:cNvPr id="4" name="Slide Number Placeholder 3"/>
          <p:cNvSpPr>
            <a:spLocks noGrp="1"/>
          </p:cNvSpPr>
          <p:nvPr>
            <p:ph type="sldNum" sz="quarter" idx="10"/>
          </p:nvPr>
        </p:nvSpPr>
        <p:spPr/>
        <p:txBody>
          <a:bodyPr/>
          <a:lstStyle/>
          <a:p>
            <a:fld id="{774118CE-2326-4E90-83DF-11ED7A461FE5}" type="slidenum">
              <a:rPr lang="en-US" smtClean="0"/>
              <a:t>5</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6</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7</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8</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9</a:t>
            </a:fld>
            <a:endParaRPr lang="en-US"/>
          </a:p>
        </p:txBody>
      </p:sp>
    </p:spTree>
    <p:extLst>
      <p:ext uri="{BB962C8B-B14F-4D97-AF65-F5344CB8AC3E}">
        <p14:creationId xmlns:p14="http://schemas.microsoft.com/office/powerpoint/2010/main" val="207680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94909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51271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89932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0454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038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9817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987CB-E26A-4EC0-A105-6ACC1F4A0C54}" type="datetimeFigureOut">
              <a:rPr lang="en-US" smtClean="0"/>
              <a:t>10/17/2012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873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987CB-E26A-4EC0-A105-6ACC1F4A0C54}" type="datetimeFigureOut">
              <a:rPr lang="en-US" smtClean="0"/>
              <a:t>10/17/2012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5512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987CB-E26A-4EC0-A105-6ACC1F4A0C54}" type="datetimeFigureOut">
              <a:rPr lang="en-US" smtClean="0"/>
              <a:t>10/17/2012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4792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6748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4708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987CB-E26A-4EC0-A105-6ACC1F4A0C54}" type="datetimeFigureOut">
              <a:rPr lang="en-US" smtClean="0"/>
              <a:t>10/17/2012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6B804-2125-4A2D-9D79-7DA1898EB2F7}" type="slidenum">
              <a:rPr lang="en-US" smtClean="0"/>
              <a:t>‹#›</a:t>
            </a:fld>
            <a:endParaRPr lang="en-US"/>
          </a:p>
        </p:txBody>
      </p:sp>
    </p:spTree>
    <p:extLst>
      <p:ext uri="{BB962C8B-B14F-4D97-AF65-F5344CB8AC3E}">
        <p14:creationId xmlns:p14="http://schemas.microsoft.com/office/powerpoint/2010/main" val="3184163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23.png"/><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3.png"/><Relationship Id="rId7"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0.jpeg"/><Relationship Id="rId11" Type="http://schemas.openxmlformats.org/officeDocument/2006/relationships/image" Target="../media/image33.jpeg"/><Relationship Id="rId5" Type="http://schemas.openxmlformats.org/officeDocument/2006/relationships/image" Target="../media/image8.jpeg"/><Relationship Id="rId10" Type="http://schemas.openxmlformats.org/officeDocument/2006/relationships/image" Target="../media/image9.jpeg"/><Relationship Id="rId4" Type="http://schemas.openxmlformats.org/officeDocument/2006/relationships/image" Target="../media/image6.jpeg"/><Relationship Id="rId9"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 name="Title 1"/>
          <p:cNvSpPr>
            <a:spLocks noGrp="1"/>
          </p:cNvSpPr>
          <p:nvPr>
            <p:ph type="ctrTitle"/>
          </p:nvPr>
        </p:nvSpPr>
        <p:spPr>
          <a:xfrm>
            <a:off x="1066800" y="1676400"/>
            <a:ext cx="8077200" cy="936625"/>
          </a:xfrm>
        </p:spPr>
        <p:txBody>
          <a:bodyPr>
            <a:normAutofit/>
          </a:bodyPr>
          <a:lstStyle/>
          <a:p>
            <a:r>
              <a:rPr lang="en-US" sz="4100" dirty="0" smtClean="0"/>
              <a:t>Self-Balancing Autonomous Unicycle</a:t>
            </a:r>
            <a:endParaRPr lang="en-US" sz="4100" dirty="0"/>
          </a:p>
        </p:txBody>
      </p:sp>
      <p:sp>
        <p:nvSpPr>
          <p:cNvPr id="11" name="Title 1"/>
          <p:cNvSpPr txBox="1">
            <a:spLocks/>
          </p:cNvSpPr>
          <p:nvPr/>
        </p:nvSpPr>
        <p:spPr>
          <a:xfrm>
            <a:off x="1066800" y="4114800"/>
            <a:ext cx="6858000" cy="2743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Client:		Andy Chang (National Instruments)</a:t>
            </a:r>
          </a:p>
          <a:p>
            <a:pPr algn="l"/>
            <a:r>
              <a:rPr lang="en-US" sz="2800" dirty="0" smtClean="0"/>
              <a:t>Supervisor:	Dr. Robert Throne</a:t>
            </a:r>
          </a:p>
          <a:p>
            <a:pPr algn="l"/>
            <a:r>
              <a:rPr lang="en-US" sz="2800" dirty="0" smtClean="0"/>
              <a:t>Leader:	Kevin Collins</a:t>
            </a:r>
          </a:p>
          <a:p>
            <a:pPr algn="l"/>
            <a:r>
              <a:rPr lang="en-US" sz="2800" dirty="0" smtClean="0"/>
              <a:t>Members:	Spencer Carver</a:t>
            </a:r>
          </a:p>
          <a:p>
            <a:pPr algn="l"/>
            <a:r>
              <a:rPr lang="en-US" sz="2800" dirty="0"/>
              <a:t>	</a:t>
            </a:r>
            <a:r>
              <a:rPr lang="en-US" sz="2800" dirty="0" smtClean="0"/>
              <a:t>	Ander Solorzano</a:t>
            </a:r>
          </a:p>
          <a:p>
            <a:pPr algn="l"/>
            <a:r>
              <a:rPr lang="en-US" sz="2800" dirty="0"/>
              <a:t>	</a:t>
            </a:r>
            <a:r>
              <a:rPr lang="en-US" sz="2800" dirty="0" smtClean="0"/>
              <a:t>	Ruffin White-Magner</a:t>
            </a:r>
            <a:endParaRPr lang="en-US" sz="2800" dirty="0"/>
          </a:p>
        </p:txBody>
      </p:sp>
      <p:sp>
        <p:nvSpPr>
          <p:cNvPr id="12" name="Title 1"/>
          <p:cNvSpPr txBox="1">
            <a:spLocks/>
          </p:cNvSpPr>
          <p:nvPr/>
        </p:nvSpPr>
        <p:spPr>
          <a:xfrm>
            <a:off x="7467600" y="5387975"/>
            <a:ext cx="1676400" cy="1470025"/>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t>Team</a:t>
            </a:r>
          </a:p>
          <a:p>
            <a:r>
              <a:rPr lang="en-US" sz="20200" dirty="0"/>
              <a:t>G</a:t>
            </a:r>
          </a:p>
        </p:txBody>
      </p:sp>
    </p:spTree>
    <p:extLst>
      <p:ext uri="{BB962C8B-B14F-4D97-AF65-F5344CB8AC3E}">
        <p14:creationId xmlns:p14="http://schemas.microsoft.com/office/powerpoint/2010/main" val="41336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Structural Components</a:t>
            </a:r>
            <a:endParaRPr lang="en-US" sz="2800" dirty="0"/>
          </a:p>
        </p:txBody>
      </p:sp>
      <p:pic>
        <p:nvPicPr>
          <p:cNvPr id="17" name="Picture 5" descr="C:\Users\collinka\Desktop\51AHKwFQaNL._SL500_AA3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600200"/>
            <a:ext cx="2514600" cy="2514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71600" y="1779538"/>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Plan to use Aluminum Extrusion</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The material is very easy to use, sturdy, and relatively inexpensive</a:t>
            </a:r>
          </a:p>
        </p:txBody>
      </p:sp>
      <p:grpSp>
        <p:nvGrpSpPr>
          <p:cNvPr id="3" name="Group 2"/>
          <p:cNvGrpSpPr/>
          <p:nvPr/>
        </p:nvGrpSpPr>
        <p:grpSpPr>
          <a:xfrm>
            <a:off x="1902512" y="4267200"/>
            <a:ext cx="6631888" cy="2308324"/>
            <a:chOff x="1902512" y="4267200"/>
            <a:chExt cx="6631888" cy="2308324"/>
          </a:xfrm>
        </p:grpSpPr>
        <p:pic>
          <p:nvPicPr>
            <p:cNvPr id="18" name="Picture 4" descr="C:\Users\collinka\Desktop\enclosur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2512" y="4267200"/>
              <a:ext cx="2138575" cy="215528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495800" y="4267200"/>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Very adaptable for future changes and adjustments</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Brackets will also be necessary to construct the frame</a:t>
              </a:r>
            </a:p>
          </p:txBody>
        </p:sp>
      </p:grpSp>
    </p:spTree>
    <p:extLst>
      <p:ext uri="{BB962C8B-B14F-4D97-AF65-F5344CB8AC3E}">
        <p14:creationId xmlns:p14="http://schemas.microsoft.com/office/powerpoint/2010/main" val="76918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Progress</a:t>
            </a:r>
            <a:endParaRPr lang="en-US" sz="2800" dirty="0"/>
          </a:p>
        </p:txBody>
      </p:sp>
      <p:sp>
        <p:nvSpPr>
          <p:cNvPr id="6" name="TextBox 5"/>
          <p:cNvSpPr txBox="1"/>
          <p:nvPr/>
        </p:nvSpPr>
        <p:spPr>
          <a:xfrm>
            <a:off x="1295400" y="2240340"/>
            <a:ext cx="7391400" cy="1569660"/>
          </a:xfrm>
          <a:prstGeom prst="rect">
            <a:avLst/>
          </a:prstGeom>
          <a:noFill/>
        </p:spPr>
        <p:txBody>
          <a:bodyPr wrap="square" rtlCol="0">
            <a:spAutoFit/>
          </a:bodyPr>
          <a:lstStyle/>
          <a:p>
            <a:r>
              <a:rPr lang="en-US" sz="2400" dirty="0" smtClean="0"/>
              <a:t>According to our flow chart, the current tasks are:</a:t>
            </a:r>
          </a:p>
          <a:p>
            <a:r>
              <a:rPr lang="en-US" sz="2400" b="1" dirty="0"/>
              <a:t>	</a:t>
            </a:r>
            <a:r>
              <a:rPr lang="en-US" sz="2400" b="1" dirty="0" smtClean="0"/>
              <a:t>Interface w/ Sensors</a:t>
            </a:r>
          </a:p>
          <a:p>
            <a:r>
              <a:rPr lang="en-US" sz="2400" b="1" dirty="0"/>
              <a:t>	</a:t>
            </a:r>
            <a:r>
              <a:rPr lang="en-US" sz="2400" b="1" dirty="0" smtClean="0"/>
              <a:t>Unit Testing</a:t>
            </a:r>
          </a:p>
          <a:p>
            <a:r>
              <a:rPr lang="en-US" sz="2400" b="1" dirty="0"/>
              <a:t>	</a:t>
            </a:r>
            <a:r>
              <a:rPr lang="en-US" sz="2400" b="1" dirty="0" smtClean="0"/>
              <a:t>Receive Parts</a:t>
            </a:r>
            <a:endParaRPr lang="en-US" sz="2400" b="1" dirty="0"/>
          </a:p>
        </p:txBody>
      </p:sp>
      <p:sp>
        <p:nvSpPr>
          <p:cNvPr id="18" name="TextBox 17"/>
          <p:cNvSpPr txBox="1"/>
          <p:nvPr/>
        </p:nvSpPr>
        <p:spPr>
          <a:xfrm>
            <a:off x="1295400" y="4572000"/>
            <a:ext cx="7391400" cy="1200329"/>
          </a:xfrm>
          <a:prstGeom prst="rect">
            <a:avLst/>
          </a:prstGeom>
          <a:noFill/>
        </p:spPr>
        <p:txBody>
          <a:bodyPr wrap="square" rtlCol="0">
            <a:spAutoFit/>
          </a:bodyPr>
          <a:lstStyle/>
          <a:p>
            <a:r>
              <a:rPr lang="en-US" sz="2400" dirty="0" smtClean="0"/>
              <a:t>Our parts arrived just before fall break, and we are currently in the process of interfacing with them and testing with the systems we have been exploring</a:t>
            </a:r>
            <a:endParaRPr lang="en-US" sz="2400" b="1" dirty="0"/>
          </a:p>
        </p:txBody>
      </p:sp>
    </p:spTree>
    <p:extLst>
      <p:ext uri="{BB962C8B-B14F-4D97-AF65-F5344CB8AC3E}">
        <p14:creationId xmlns:p14="http://schemas.microsoft.com/office/powerpoint/2010/main" val="300303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Team Progress</a:t>
            </a:r>
            <a:endParaRPr lang="en-US" sz="2800" dirty="0"/>
          </a:p>
        </p:txBody>
      </p:sp>
      <p:grpSp>
        <p:nvGrpSpPr>
          <p:cNvPr id="3" name="Group 2"/>
          <p:cNvGrpSpPr/>
          <p:nvPr/>
        </p:nvGrpSpPr>
        <p:grpSpPr>
          <a:xfrm>
            <a:off x="1295400" y="1524000"/>
            <a:ext cx="7391400" cy="1680865"/>
            <a:chOff x="1295400" y="1600200"/>
            <a:chExt cx="7391400" cy="1680865"/>
          </a:xfrm>
        </p:grpSpPr>
        <p:grpSp>
          <p:nvGrpSpPr>
            <p:cNvPr id="2" name="Group 1"/>
            <p:cNvGrpSpPr/>
            <p:nvPr/>
          </p:nvGrpSpPr>
          <p:grpSpPr>
            <a:xfrm>
              <a:off x="1295400" y="1600200"/>
              <a:ext cx="7391400" cy="1376065"/>
              <a:chOff x="1295400" y="2052935"/>
              <a:chExt cx="7391400" cy="1376065"/>
            </a:xfrm>
          </p:grpSpPr>
          <p:sp>
            <p:nvSpPr>
              <p:cNvPr id="6" name="TextBox 5"/>
              <p:cNvSpPr txBox="1"/>
              <p:nvPr/>
            </p:nvSpPr>
            <p:spPr>
              <a:xfrm>
                <a:off x="1295400" y="2052935"/>
                <a:ext cx="7391400" cy="461665"/>
              </a:xfrm>
              <a:prstGeom prst="rect">
                <a:avLst/>
              </a:prstGeom>
              <a:noFill/>
            </p:spPr>
            <p:txBody>
              <a:bodyPr wrap="square" rtlCol="0">
                <a:spAutoFit/>
              </a:bodyPr>
              <a:lstStyle/>
              <a:p>
                <a:r>
                  <a:rPr lang="en-US" sz="2400" dirty="0" smtClean="0"/>
                  <a:t>Hours spent on project as of 10/15/2012:	</a:t>
                </a:r>
                <a:r>
                  <a:rPr lang="en-US" sz="2400" b="1" dirty="0" smtClean="0"/>
                  <a:t>165</a:t>
                </a:r>
                <a:endParaRPr lang="en-US" sz="2400" b="1" dirty="0"/>
              </a:p>
            </p:txBody>
          </p:sp>
          <p:sp>
            <p:nvSpPr>
              <p:cNvPr id="11" name="TextBox 10"/>
              <p:cNvSpPr txBox="1"/>
              <p:nvPr/>
            </p:nvSpPr>
            <p:spPr>
              <a:xfrm>
                <a:off x="1295400" y="2357735"/>
                <a:ext cx="7391400" cy="461665"/>
              </a:xfrm>
              <a:prstGeom prst="rect">
                <a:avLst/>
              </a:prstGeom>
              <a:noFill/>
            </p:spPr>
            <p:txBody>
              <a:bodyPr wrap="square" rtlCol="0">
                <a:spAutoFit/>
              </a:bodyPr>
              <a:lstStyle/>
              <a:p>
                <a:r>
                  <a:rPr lang="en-US" sz="2400" dirty="0" smtClean="0"/>
                  <a:t>	Spencer Carver:			  34</a:t>
                </a:r>
                <a:endParaRPr lang="en-US" sz="2400" dirty="0"/>
              </a:p>
            </p:txBody>
          </p:sp>
          <p:sp>
            <p:nvSpPr>
              <p:cNvPr id="15" name="TextBox 14"/>
              <p:cNvSpPr txBox="1"/>
              <p:nvPr/>
            </p:nvSpPr>
            <p:spPr>
              <a:xfrm>
                <a:off x="1295400" y="2662535"/>
                <a:ext cx="7391400" cy="461665"/>
              </a:xfrm>
              <a:prstGeom prst="rect">
                <a:avLst/>
              </a:prstGeom>
              <a:noFill/>
            </p:spPr>
            <p:txBody>
              <a:bodyPr wrap="square" rtlCol="0">
                <a:spAutoFit/>
              </a:bodyPr>
              <a:lstStyle/>
              <a:p>
                <a:r>
                  <a:rPr lang="en-US" sz="2400" dirty="0" smtClean="0"/>
                  <a:t>	Kevin Collins:				  40</a:t>
                </a:r>
                <a:endParaRPr lang="en-US" sz="2400" dirty="0"/>
              </a:p>
            </p:txBody>
          </p:sp>
          <p:sp>
            <p:nvSpPr>
              <p:cNvPr id="16" name="TextBox 15"/>
              <p:cNvSpPr txBox="1"/>
              <p:nvPr/>
            </p:nvSpPr>
            <p:spPr>
              <a:xfrm>
                <a:off x="1295400" y="2967335"/>
                <a:ext cx="7391400" cy="461665"/>
              </a:xfrm>
              <a:prstGeom prst="rect">
                <a:avLst/>
              </a:prstGeom>
              <a:noFill/>
            </p:spPr>
            <p:txBody>
              <a:bodyPr wrap="square" rtlCol="0">
                <a:spAutoFit/>
              </a:bodyPr>
              <a:lstStyle/>
              <a:p>
                <a:r>
                  <a:rPr lang="en-US" sz="2400" dirty="0" smtClean="0"/>
                  <a:t>	Ander Solorzano:		</a:t>
                </a:r>
                <a:r>
                  <a:rPr lang="en-US" sz="2400" dirty="0"/>
                  <a:t> </a:t>
                </a:r>
                <a:r>
                  <a:rPr lang="en-US" sz="2400" dirty="0" smtClean="0"/>
                  <a:t>           37.5</a:t>
                </a:r>
                <a:endParaRPr lang="en-US" sz="2400" dirty="0"/>
              </a:p>
            </p:txBody>
          </p:sp>
        </p:grpSp>
        <p:sp>
          <p:nvSpPr>
            <p:cNvPr id="17" name="TextBox 16"/>
            <p:cNvSpPr txBox="1"/>
            <p:nvPr/>
          </p:nvSpPr>
          <p:spPr>
            <a:xfrm>
              <a:off x="1295400" y="2819400"/>
              <a:ext cx="7391400" cy="461665"/>
            </a:xfrm>
            <a:prstGeom prst="rect">
              <a:avLst/>
            </a:prstGeom>
            <a:noFill/>
          </p:spPr>
          <p:txBody>
            <a:bodyPr wrap="square" rtlCol="0">
              <a:spAutoFit/>
            </a:bodyPr>
            <a:lstStyle/>
            <a:p>
              <a:r>
                <a:rPr lang="en-US" sz="2400" dirty="0" smtClean="0"/>
                <a:t>	Ruffin White-Magner:		</a:t>
              </a:r>
              <a:r>
                <a:rPr lang="en-US" sz="2400" dirty="0"/>
                <a:t> </a:t>
              </a:r>
              <a:r>
                <a:rPr lang="en-US" sz="2400" dirty="0" smtClean="0"/>
                <a:t>           53.5</a:t>
              </a:r>
              <a:endParaRPr lang="en-US" sz="2400" dirty="0"/>
            </a:p>
          </p:txBody>
        </p:sp>
      </p:grpSp>
      <p:grpSp>
        <p:nvGrpSpPr>
          <p:cNvPr id="7" name="Group 6"/>
          <p:cNvGrpSpPr/>
          <p:nvPr/>
        </p:nvGrpSpPr>
        <p:grpSpPr>
          <a:xfrm>
            <a:off x="1295400" y="3352800"/>
            <a:ext cx="7696200" cy="1219200"/>
            <a:chOff x="1295400" y="3733800"/>
            <a:chExt cx="7696200" cy="1219200"/>
          </a:xfrm>
        </p:grpSpPr>
        <p:sp>
          <p:nvSpPr>
            <p:cNvPr id="12" name="TextBox 11"/>
            <p:cNvSpPr txBox="1"/>
            <p:nvPr/>
          </p:nvSpPr>
          <p:spPr>
            <a:xfrm>
              <a:off x="1295400" y="3733800"/>
              <a:ext cx="7391400" cy="461665"/>
            </a:xfrm>
            <a:prstGeom prst="rect">
              <a:avLst/>
            </a:prstGeom>
            <a:noFill/>
          </p:spPr>
          <p:txBody>
            <a:bodyPr wrap="square" rtlCol="0">
              <a:spAutoFit/>
            </a:bodyPr>
            <a:lstStyle/>
            <a:p>
              <a:r>
                <a:rPr lang="en-US" sz="2400" u="sng" dirty="0" smtClean="0"/>
                <a:t>Tasks Recently Completed</a:t>
              </a:r>
              <a:r>
                <a:rPr lang="en-US" sz="2400" dirty="0" smtClean="0"/>
                <a:t>:</a:t>
              </a:r>
              <a:endParaRPr lang="en-US" sz="2400" b="1" dirty="0"/>
            </a:p>
          </p:txBody>
        </p:sp>
        <p:sp>
          <p:nvSpPr>
            <p:cNvPr id="13" name="TextBox 12"/>
            <p:cNvSpPr txBox="1"/>
            <p:nvPr/>
          </p:nvSpPr>
          <p:spPr>
            <a:xfrm>
              <a:off x="1295400" y="4114800"/>
              <a:ext cx="7696200" cy="461665"/>
            </a:xfrm>
            <a:prstGeom prst="rect">
              <a:avLst/>
            </a:prstGeom>
            <a:noFill/>
          </p:spPr>
          <p:txBody>
            <a:bodyPr wrap="square" rtlCol="0">
              <a:spAutoFit/>
            </a:bodyPr>
            <a:lstStyle/>
            <a:p>
              <a:r>
                <a:rPr lang="en-US" sz="2400" b="1" dirty="0" smtClean="0"/>
                <a:t>Mechanical Model </a:t>
              </a:r>
              <a:r>
                <a:rPr lang="en-US" sz="2400" dirty="0" smtClean="0"/>
                <a:t>– Kevin Collins &amp; Ruffin White-Magner</a:t>
              </a:r>
              <a:endParaRPr lang="en-US" sz="2400" b="1" dirty="0"/>
            </a:p>
          </p:txBody>
        </p:sp>
        <p:sp>
          <p:nvSpPr>
            <p:cNvPr id="20" name="TextBox 19"/>
            <p:cNvSpPr txBox="1"/>
            <p:nvPr/>
          </p:nvSpPr>
          <p:spPr>
            <a:xfrm>
              <a:off x="1295400" y="4491335"/>
              <a:ext cx="7696200" cy="461665"/>
            </a:xfrm>
            <a:prstGeom prst="rect">
              <a:avLst/>
            </a:prstGeom>
            <a:noFill/>
          </p:spPr>
          <p:txBody>
            <a:bodyPr wrap="square" rtlCol="0">
              <a:spAutoFit/>
            </a:bodyPr>
            <a:lstStyle/>
            <a:p>
              <a:r>
                <a:rPr lang="en-US" sz="2400" b="1" dirty="0" smtClean="0"/>
                <a:t>Receive Parts</a:t>
              </a:r>
              <a:r>
                <a:rPr lang="en-US" sz="2400" dirty="0" smtClean="0"/>
                <a:t>– Ander Solorzano</a:t>
              </a:r>
              <a:endParaRPr lang="en-US" sz="2400" b="1" dirty="0"/>
            </a:p>
          </p:txBody>
        </p:sp>
      </p:grpSp>
      <p:grpSp>
        <p:nvGrpSpPr>
          <p:cNvPr id="10" name="Group 9"/>
          <p:cNvGrpSpPr/>
          <p:nvPr/>
        </p:nvGrpSpPr>
        <p:grpSpPr>
          <a:xfrm>
            <a:off x="1295400" y="4724400"/>
            <a:ext cx="7696200" cy="1985665"/>
            <a:chOff x="1295400" y="4872335"/>
            <a:chExt cx="7696200" cy="1985665"/>
          </a:xfrm>
        </p:grpSpPr>
        <p:sp>
          <p:nvSpPr>
            <p:cNvPr id="18" name="TextBox 17"/>
            <p:cNvSpPr txBox="1"/>
            <p:nvPr/>
          </p:nvSpPr>
          <p:spPr>
            <a:xfrm>
              <a:off x="1295400" y="5253335"/>
              <a:ext cx="7696200" cy="461665"/>
            </a:xfrm>
            <a:prstGeom prst="rect">
              <a:avLst/>
            </a:prstGeom>
            <a:noFill/>
          </p:spPr>
          <p:txBody>
            <a:bodyPr wrap="square" rtlCol="0">
              <a:spAutoFit/>
            </a:bodyPr>
            <a:lstStyle/>
            <a:p>
              <a:r>
                <a:rPr lang="en-US" sz="2400" b="1" dirty="0" smtClean="0"/>
                <a:t>Simulation </a:t>
              </a:r>
              <a:r>
                <a:rPr lang="en-US" sz="2400" dirty="0" smtClean="0"/>
                <a:t>– Kevin Collins &amp; Ruffin White-Magner</a:t>
              </a:r>
              <a:endParaRPr lang="en-US" sz="2400" b="1" dirty="0"/>
            </a:p>
          </p:txBody>
        </p:sp>
        <p:sp>
          <p:nvSpPr>
            <p:cNvPr id="19" name="TextBox 18"/>
            <p:cNvSpPr txBox="1"/>
            <p:nvPr/>
          </p:nvSpPr>
          <p:spPr>
            <a:xfrm>
              <a:off x="1295400" y="4872335"/>
              <a:ext cx="7391400" cy="461665"/>
            </a:xfrm>
            <a:prstGeom prst="rect">
              <a:avLst/>
            </a:prstGeom>
            <a:noFill/>
          </p:spPr>
          <p:txBody>
            <a:bodyPr wrap="square" rtlCol="0">
              <a:spAutoFit/>
            </a:bodyPr>
            <a:lstStyle/>
            <a:p>
              <a:r>
                <a:rPr lang="en-US" sz="2400" u="sng" dirty="0" smtClean="0"/>
                <a:t>Tasks Currently In Progress</a:t>
              </a:r>
              <a:r>
                <a:rPr lang="en-US" sz="2400" dirty="0" smtClean="0"/>
                <a:t>:</a:t>
              </a:r>
              <a:endParaRPr lang="en-US" sz="2400" b="1" dirty="0"/>
            </a:p>
          </p:txBody>
        </p:sp>
        <p:sp>
          <p:nvSpPr>
            <p:cNvPr id="21" name="TextBox 20"/>
            <p:cNvSpPr txBox="1"/>
            <p:nvPr/>
          </p:nvSpPr>
          <p:spPr>
            <a:xfrm>
              <a:off x="1295400" y="6396335"/>
              <a:ext cx="7696200" cy="461665"/>
            </a:xfrm>
            <a:prstGeom prst="rect">
              <a:avLst/>
            </a:prstGeom>
            <a:noFill/>
          </p:spPr>
          <p:txBody>
            <a:bodyPr wrap="square" rtlCol="0">
              <a:spAutoFit/>
            </a:bodyPr>
            <a:lstStyle/>
            <a:p>
              <a:r>
                <a:rPr lang="en-US" sz="2400" b="1" dirty="0" smtClean="0"/>
                <a:t>Research Real-Time VIs </a:t>
              </a:r>
              <a:r>
                <a:rPr lang="en-US" sz="2400" dirty="0" smtClean="0"/>
                <a:t>– Spencer Carver &amp; Ander Solorzano</a:t>
              </a:r>
              <a:endParaRPr lang="en-US" sz="2400" b="1" dirty="0"/>
            </a:p>
          </p:txBody>
        </p:sp>
        <p:sp>
          <p:nvSpPr>
            <p:cNvPr id="22" name="TextBox 21"/>
            <p:cNvSpPr txBox="1"/>
            <p:nvPr/>
          </p:nvSpPr>
          <p:spPr>
            <a:xfrm>
              <a:off x="1295400" y="5634335"/>
              <a:ext cx="7696200" cy="830997"/>
            </a:xfrm>
            <a:prstGeom prst="rect">
              <a:avLst/>
            </a:prstGeom>
            <a:noFill/>
          </p:spPr>
          <p:txBody>
            <a:bodyPr wrap="square" rtlCol="0">
              <a:spAutoFit/>
            </a:bodyPr>
            <a:lstStyle/>
            <a:p>
              <a:r>
                <a:rPr lang="en-US" sz="2400" b="1" dirty="0" smtClean="0"/>
                <a:t>Interface w/ Sensors </a:t>
              </a:r>
              <a:r>
                <a:rPr lang="en-US" sz="2400" dirty="0" smtClean="0"/>
                <a:t>– Spencer Carver, Ander Solorzano, &amp; Ruffin White-Magner</a:t>
              </a:r>
              <a:endParaRPr lang="en-US" sz="2400" b="1" dirty="0"/>
            </a:p>
          </p:txBody>
        </p:sp>
      </p:grpSp>
    </p:spTree>
    <p:extLst>
      <p:ext uri="{BB962C8B-B14F-4D97-AF65-F5344CB8AC3E}">
        <p14:creationId xmlns:p14="http://schemas.microsoft.com/office/powerpoint/2010/main" val="2196313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Strategy</a:t>
            </a:r>
          </a:p>
        </p:txBody>
      </p:sp>
      <p:graphicFrame>
        <p:nvGraphicFramePr>
          <p:cNvPr id="10" name="Diagram 9"/>
          <p:cNvGraphicFramePr/>
          <p:nvPr>
            <p:extLst>
              <p:ext uri="{D42A27DB-BD31-4B8C-83A1-F6EECF244321}">
                <p14:modId xmlns:p14="http://schemas.microsoft.com/office/powerpoint/2010/main" val="3330216319"/>
              </p:ext>
            </p:extLst>
          </p:nvPr>
        </p:nvGraphicFramePr>
        <p:xfrm>
          <a:off x="1371600" y="1549400"/>
          <a:ext cx="739140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5996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 – Mathematical Model</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Tree>
    <p:extLst>
      <p:ext uri="{BB962C8B-B14F-4D97-AF65-F5344CB8AC3E}">
        <p14:creationId xmlns:p14="http://schemas.microsoft.com/office/powerpoint/2010/main" val="537769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Strategies - </a:t>
            </a:r>
            <a:r>
              <a:rPr lang="en-US" sz="2800" dirty="0" err="1" smtClean="0"/>
              <a:t>LabVIEW</a:t>
            </a:r>
            <a:endParaRPr lang="en-US" sz="2800" dirty="0"/>
          </a:p>
        </p:txBody>
      </p:sp>
      <p:grpSp>
        <p:nvGrpSpPr>
          <p:cNvPr id="2" name="Group 1"/>
          <p:cNvGrpSpPr/>
          <p:nvPr/>
        </p:nvGrpSpPr>
        <p:grpSpPr>
          <a:xfrm>
            <a:off x="1085850" y="1371600"/>
            <a:ext cx="7753350" cy="3038475"/>
            <a:chOff x="1085850" y="1371600"/>
            <a:chExt cx="7753350" cy="3038475"/>
          </a:xfrm>
        </p:grpSpPr>
        <p:sp>
          <p:nvSpPr>
            <p:cNvPr id="17" name="TextBox 16"/>
            <p:cNvSpPr txBox="1"/>
            <p:nvPr/>
          </p:nvSpPr>
          <p:spPr>
            <a:xfrm>
              <a:off x="4488196" y="1905000"/>
              <a:ext cx="4351004" cy="1200329"/>
            </a:xfrm>
            <a:prstGeom prst="rect">
              <a:avLst/>
            </a:prstGeom>
            <a:noFill/>
          </p:spPr>
          <p:txBody>
            <a:bodyPr wrap="square" rtlCol="0">
              <a:spAutoFit/>
            </a:bodyPr>
            <a:lstStyle/>
            <a:p>
              <a:pPr marL="342900" indent="-342900">
                <a:buFont typeface="+mj-lt"/>
                <a:buAutoNum type="arabicPeriod"/>
              </a:pPr>
              <a:r>
                <a:rPr lang="en-US" dirty="0" smtClean="0"/>
                <a:t>State Vectors A,B,C,D</a:t>
              </a:r>
            </a:p>
            <a:p>
              <a:pPr marL="342900" indent="-342900">
                <a:buFont typeface="+mj-lt"/>
                <a:buAutoNum type="arabicPeriod"/>
              </a:pPr>
              <a:r>
                <a:rPr lang="en-US" dirty="0" smtClean="0"/>
                <a:t>Dynamic Analysis computes poles</a:t>
              </a:r>
            </a:p>
            <a:p>
              <a:pPr marL="342900" indent="-342900">
                <a:buFont typeface="+mj-lt"/>
                <a:buAutoNum type="arabicPeriod"/>
              </a:pPr>
              <a:r>
                <a:rPr lang="en-US" dirty="0" smtClean="0"/>
                <a:t>Determines controller gain based on desired poles</a:t>
              </a:r>
              <a:endParaRPr lang="en-US" dirty="0"/>
            </a:p>
          </p:txBody>
        </p:sp>
        <p:pic>
          <p:nvPicPr>
            <p:cNvPr id="18" name="Picture 3" descr="C:\Users\solorzaa\Documents\RHIT\RHIT SR\Fall Term\ROBO 460\Research Memos\LabVIEW State Vectors Inpu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1371600"/>
              <a:ext cx="3486150" cy="3038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524000" y="3590925"/>
            <a:ext cx="7620000" cy="3267075"/>
            <a:chOff x="1524000" y="3590925"/>
            <a:chExt cx="7620000" cy="3267075"/>
          </a:xfrm>
        </p:grpSpPr>
        <p:sp>
          <p:nvSpPr>
            <p:cNvPr id="19" name="TextBox 18"/>
            <p:cNvSpPr txBox="1"/>
            <p:nvPr/>
          </p:nvSpPr>
          <p:spPr>
            <a:xfrm>
              <a:off x="1524000" y="4445675"/>
              <a:ext cx="2590800" cy="2031325"/>
            </a:xfrm>
            <a:prstGeom prst="rect">
              <a:avLst/>
            </a:prstGeom>
            <a:noFill/>
          </p:spPr>
          <p:txBody>
            <a:bodyPr wrap="square" rtlCol="0">
              <a:spAutoFit/>
            </a:bodyPr>
            <a:lstStyle/>
            <a:p>
              <a:pPr marL="342900" indent="-342900">
                <a:buFont typeface="+mj-lt"/>
                <a:buAutoNum type="arabicPeriod" startAt="4"/>
              </a:pPr>
              <a:r>
                <a:rPr lang="en-US" dirty="0" smtClean="0"/>
                <a:t>Set initial conditions</a:t>
              </a:r>
            </a:p>
            <a:p>
              <a:pPr marL="342900" indent="-342900">
                <a:buFont typeface="+mj-lt"/>
                <a:buAutoNum type="arabicPeriod" startAt="4"/>
              </a:pPr>
              <a:r>
                <a:rPr lang="en-US" dirty="0" smtClean="0"/>
                <a:t>Alter pole placement</a:t>
              </a:r>
            </a:p>
            <a:p>
              <a:pPr marL="342900" indent="-342900">
                <a:buFont typeface="+mj-lt"/>
                <a:buAutoNum type="arabicPeriod" startAt="4"/>
              </a:pPr>
              <a:r>
                <a:rPr lang="en-US" dirty="0" smtClean="0"/>
                <a:t>Apply prefilter</a:t>
              </a:r>
            </a:p>
            <a:p>
              <a:pPr marL="342900" indent="-342900">
                <a:buFont typeface="+mj-lt"/>
                <a:buAutoNum type="arabicPeriod" startAt="4"/>
              </a:pPr>
              <a:r>
                <a:rPr lang="en-US" dirty="0" smtClean="0"/>
                <a:t>Compute controller feedback output</a:t>
              </a:r>
            </a:p>
            <a:p>
              <a:pPr marL="342900" indent="-342900">
                <a:buFont typeface="+mj-lt"/>
                <a:buAutoNum type="arabicPeriod" startAt="4"/>
              </a:pPr>
              <a:r>
                <a:rPr lang="en-US" dirty="0" smtClean="0"/>
                <a:t>Implement model in state-space form</a:t>
              </a:r>
            </a:p>
          </p:txBody>
        </p:sp>
        <p:pic>
          <p:nvPicPr>
            <p:cNvPr id="20" name="Picture 5" descr="C:\Users\solorzaa\Documents\RHIT\RHIT SR\Fall Term\ROBO 460\Research Memos\LabVIEW State Vectors Linearizati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8196" y="3590925"/>
              <a:ext cx="4655804" cy="3267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857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7772400" cy="523220"/>
          </a:xfrm>
          <a:prstGeom prst="rect">
            <a:avLst/>
          </a:prstGeom>
          <a:noFill/>
        </p:spPr>
        <p:txBody>
          <a:bodyPr wrap="square" rtlCol="0">
            <a:spAutoFit/>
          </a:bodyPr>
          <a:lstStyle/>
          <a:p>
            <a:r>
              <a:rPr lang="en-US" sz="2800" dirty="0" smtClean="0"/>
              <a:t>Control Strategies – LabVIEW Front Panel Example</a:t>
            </a:r>
            <a:endParaRPr lang="en-US" sz="2800" dirty="0"/>
          </a:p>
        </p:txBody>
      </p:sp>
      <p:pic>
        <p:nvPicPr>
          <p:cNvPr id="12" name="Picture 3" descr="C:\Users\solorzaa\Documents\RHIT\RHIT SR\Fall Term\ROBO 460\Research Memos\LabVIEW Front Panel Simulation Examp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481" y="1476022"/>
            <a:ext cx="4171244" cy="29483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solorzaa\Documents\RHIT\RHIT SR\Fall Term\ROBO 460\Research Memos\LabVIEW Front Panel Placing Poles Examp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426" y="4630446"/>
            <a:ext cx="2989974" cy="17706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solorzaa\Documents\RHIT\RHIT SR\Fall Term\ROBO 460\Research Memos\LabVIEW Front Panel Placing Plant Mode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613102"/>
            <a:ext cx="3038475" cy="180409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599289" y="1639082"/>
            <a:ext cx="3429000" cy="1754326"/>
          </a:xfrm>
          <a:prstGeom prst="rect">
            <a:avLst/>
          </a:prstGeom>
          <a:noFill/>
        </p:spPr>
        <p:txBody>
          <a:bodyPr wrap="square" rtlCol="0">
            <a:spAutoFit/>
          </a:bodyPr>
          <a:lstStyle/>
          <a:p>
            <a:pPr marL="342900" indent="-342900">
              <a:buFont typeface="+mj-lt"/>
              <a:buAutoNum type="arabicPeriod"/>
            </a:pPr>
            <a:r>
              <a:rPr lang="en-US" dirty="0" smtClean="0"/>
              <a:t>System model</a:t>
            </a:r>
          </a:p>
          <a:p>
            <a:pPr marL="342900" indent="-342900">
              <a:buFont typeface="+mj-lt"/>
              <a:buAutoNum type="arabicPeriod"/>
            </a:pPr>
            <a:r>
              <a:rPr lang="en-US" dirty="0" smtClean="0"/>
              <a:t>Alter system’s position</a:t>
            </a:r>
          </a:p>
          <a:p>
            <a:pPr marL="342900" indent="-342900">
              <a:buFont typeface="+mj-lt"/>
              <a:buAutoNum type="arabicPeriod"/>
            </a:pPr>
            <a:r>
              <a:rPr lang="en-US" dirty="0" smtClean="0"/>
              <a:t>Set initial conditions</a:t>
            </a:r>
          </a:p>
          <a:p>
            <a:pPr marL="342900" indent="-342900">
              <a:buFont typeface="+mj-lt"/>
              <a:buAutoNum type="arabicPeriod"/>
            </a:pPr>
            <a:r>
              <a:rPr lang="en-US" dirty="0" smtClean="0"/>
              <a:t>Position (x) and pole angle (Theta) real-time outputs</a:t>
            </a:r>
          </a:p>
          <a:p>
            <a:pPr marL="342900" indent="-342900">
              <a:buFont typeface="+mj-lt"/>
              <a:buAutoNum type="arabicPeriod"/>
            </a:pPr>
            <a:r>
              <a:rPr lang="en-US" dirty="0" smtClean="0"/>
              <a:t>Plot of system output</a:t>
            </a:r>
            <a:endParaRPr lang="en-US" dirty="0"/>
          </a:p>
        </p:txBody>
      </p:sp>
      <p:sp>
        <p:nvSpPr>
          <p:cNvPr id="16" name="TextBox 15"/>
          <p:cNvSpPr txBox="1"/>
          <p:nvPr/>
        </p:nvSpPr>
        <p:spPr>
          <a:xfrm>
            <a:off x="1335120" y="6401134"/>
            <a:ext cx="3227040" cy="369332"/>
          </a:xfrm>
          <a:prstGeom prst="rect">
            <a:avLst/>
          </a:prstGeom>
          <a:noFill/>
        </p:spPr>
        <p:txBody>
          <a:bodyPr wrap="square" rtlCol="0">
            <a:spAutoFit/>
          </a:bodyPr>
          <a:lstStyle/>
          <a:p>
            <a:pPr algn="ctr"/>
            <a:r>
              <a:rPr lang="en-US" dirty="0" smtClean="0"/>
              <a:t>Placing Poles in the system</a:t>
            </a:r>
            <a:endParaRPr lang="en-US" dirty="0"/>
          </a:p>
        </p:txBody>
      </p:sp>
      <p:sp>
        <p:nvSpPr>
          <p:cNvPr id="21" name="TextBox 20"/>
          <p:cNvSpPr txBox="1"/>
          <p:nvPr/>
        </p:nvSpPr>
        <p:spPr>
          <a:xfrm>
            <a:off x="5419725" y="6417198"/>
            <a:ext cx="2876550" cy="369332"/>
          </a:xfrm>
          <a:prstGeom prst="rect">
            <a:avLst/>
          </a:prstGeom>
          <a:noFill/>
        </p:spPr>
        <p:txBody>
          <a:bodyPr wrap="square" rtlCol="0">
            <a:spAutoFit/>
          </a:bodyPr>
          <a:lstStyle/>
          <a:p>
            <a:pPr algn="ctr"/>
            <a:r>
              <a:rPr lang="en-US" dirty="0" smtClean="0"/>
              <a:t>Modify the plant model</a:t>
            </a:r>
            <a:endParaRPr lang="en-US" dirty="0"/>
          </a:p>
        </p:txBody>
      </p:sp>
    </p:spTree>
    <p:extLst>
      <p:ext uri="{BB962C8B-B14F-4D97-AF65-F5344CB8AC3E}">
        <p14:creationId xmlns:p14="http://schemas.microsoft.com/office/powerpoint/2010/main" val="2282512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3"/>
          <p:cNvPicPr>
            <a:picLocks noChangeAspect="1"/>
          </p:cNvPicPr>
          <p:nvPr/>
        </p:nvPicPr>
        <p:blipFill rotWithShape="1">
          <a:blip r:embed="rId4" cstate="print">
            <a:extLst>
              <a:ext uri="{28A0092B-C50C-407E-A947-70E740481C1C}">
                <a14:useLocalDpi xmlns:a14="http://schemas.microsoft.com/office/drawing/2010/main" val="0"/>
              </a:ext>
            </a:extLst>
          </a:blip>
          <a:srcRect l="13257" r="21735"/>
          <a:stretch/>
        </p:blipFill>
        <p:spPr>
          <a:xfrm>
            <a:off x="1066800" y="0"/>
            <a:ext cx="8085103" cy="6847703"/>
          </a:xfrm>
          <a:prstGeom prst="rect">
            <a:avLst/>
          </a:prstGeom>
        </p:spPr>
      </p:pic>
      <p:sp>
        <p:nvSpPr>
          <p:cNvPr id="7" name="TextBox 6"/>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a:t>
            </a:r>
            <a:endParaRPr lang="en-US" sz="2800" dirty="0"/>
          </a:p>
        </p:txBody>
      </p:sp>
    </p:spTree>
    <p:extLst>
      <p:ext uri="{BB962C8B-B14F-4D97-AF65-F5344CB8AC3E}">
        <p14:creationId xmlns:p14="http://schemas.microsoft.com/office/powerpoint/2010/main" val="265522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4" name="TextBox 13"/>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Proposed Balancing Mechanism</a:t>
            </a:r>
            <a:endParaRPr lang="en-US" sz="2800"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1981200"/>
            <a:ext cx="7358062" cy="41910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spTree>
    <p:extLst>
      <p:ext uri="{BB962C8B-B14F-4D97-AF65-F5344CB8AC3E}">
        <p14:creationId xmlns:p14="http://schemas.microsoft.com/office/powerpoint/2010/main" val="310859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4" name="TextBox 13"/>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Part Locations</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27264" r="38435"/>
          <a:stretch/>
        </p:blipFill>
        <p:spPr>
          <a:xfrm>
            <a:off x="3482452" y="1532165"/>
            <a:ext cx="3053123" cy="5069809"/>
          </a:xfrm>
          <a:prstGeom prst="rect">
            <a:avLst/>
          </a:prstGeom>
        </p:spPr>
      </p:pic>
      <p:pic>
        <p:nvPicPr>
          <p:cNvPr id="16" name="Picture 15" descr="http://sine.ni.com/images/products/us/crio-9024_l.jpg"/>
          <p:cNvPicPr>
            <a:picLocks noChangeAspect="1" noChangeArrowheads="1"/>
          </p:cNvPicPr>
          <p:nvPr/>
        </p:nvPicPr>
        <p:blipFill rotWithShape="1">
          <a:blip r:embed="rId5">
            <a:extLst>
              <a:ext uri="{28A0092B-C50C-407E-A947-70E740481C1C}">
                <a14:useLocalDpi xmlns:a14="http://schemas.microsoft.com/office/drawing/2010/main" val="0"/>
              </a:ext>
            </a:extLst>
          </a:blip>
          <a:srcRect l="13223" t="4817" r="16365" b="7120"/>
          <a:stretch/>
        </p:blipFill>
        <p:spPr bwMode="auto">
          <a:xfrm>
            <a:off x="7408666" y="4442449"/>
            <a:ext cx="1289761" cy="11735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robotbox.net/sites/default/files/imagecache/normal/part_pics/roboteq-motor-controler/roboteq.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5398" y="2257031"/>
            <a:ext cx="1401549" cy="737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2991" y="3522577"/>
            <a:ext cx="1192268" cy="9366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1497086" y="5045017"/>
            <a:ext cx="998171" cy="13470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http://www.seattlerobotics.org/encoder/200610/article3/IMU%20Odometry,%20by%20David%20Anderson_files/3dmgx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9437" y="2484457"/>
            <a:ext cx="1447499" cy="109791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7" idx="3"/>
          </p:cNvCxnSpPr>
          <p:nvPr/>
        </p:nvCxnSpPr>
        <p:spPr>
          <a:xfrm>
            <a:off x="2696947" y="2625639"/>
            <a:ext cx="838200" cy="9242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 name="Straight Arrow Connector 6"/>
          <p:cNvCxnSpPr>
            <a:stCxn id="18" idx="3"/>
          </p:cNvCxnSpPr>
          <p:nvPr/>
        </p:nvCxnSpPr>
        <p:spPr>
          <a:xfrm>
            <a:off x="2495259" y="3990893"/>
            <a:ext cx="890144" cy="35250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flipH="1">
            <a:off x="6248401" y="3033414"/>
            <a:ext cx="1160265" cy="8527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 name="Straight Arrow Connector 21"/>
          <p:cNvCxnSpPr/>
          <p:nvPr/>
        </p:nvCxnSpPr>
        <p:spPr>
          <a:xfrm flipH="1" flipV="1">
            <a:off x="6324600" y="4554980"/>
            <a:ext cx="1084066" cy="55042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3" name="Straight Arrow Connector 22"/>
          <p:cNvCxnSpPr/>
          <p:nvPr/>
        </p:nvCxnSpPr>
        <p:spPr>
          <a:xfrm flipV="1">
            <a:off x="2495259" y="5615950"/>
            <a:ext cx="1039888" cy="10259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738889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345049"/>
            <a:ext cx="1752600" cy="1169551"/>
          </a:xfrm>
          <a:prstGeom prst="rect">
            <a:avLst/>
          </a:prstGeom>
          <a:noFill/>
        </p:spPr>
        <p:txBody>
          <a:bodyPr wrap="square" rtlCol="0">
            <a:spAutoFit/>
          </a:bodyPr>
          <a:lstStyle/>
          <a:p>
            <a:r>
              <a:rPr lang="en-US" sz="1400" dirty="0" smtClean="0">
                <a:solidFill>
                  <a:schemeClr val="bg1"/>
                </a:solidFill>
              </a:rPr>
              <a:t>Project Plan</a:t>
            </a:r>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10" name="TextBox 9"/>
          <p:cNvSpPr txBox="1"/>
          <p:nvPr/>
        </p:nvSpPr>
        <p:spPr>
          <a:xfrm>
            <a:off x="76200" y="762000"/>
            <a:ext cx="6705600" cy="523220"/>
          </a:xfrm>
          <a:prstGeom prst="rect">
            <a:avLst/>
          </a:prstGeom>
          <a:noFill/>
        </p:spPr>
        <p:txBody>
          <a:bodyPr wrap="square" rtlCol="0">
            <a:spAutoFit/>
          </a:bodyPr>
          <a:lstStyle/>
          <a:p>
            <a:r>
              <a:rPr lang="en-US" sz="2800" dirty="0" smtClean="0"/>
              <a:t>Project Overview</a:t>
            </a:r>
            <a:endParaRPr lang="en-US" sz="2800" dirty="0"/>
          </a:p>
        </p:txBody>
      </p:sp>
      <p:sp>
        <p:nvSpPr>
          <p:cNvPr id="4" name="TextBox 3"/>
          <p:cNvSpPr txBox="1"/>
          <p:nvPr/>
        </p:nvSpPr>
        <p:spPr>
          <a:xfrm>
            <a:off x="1066799" y="3360003"/>
            <a:ext cx="8068627" cy="830997"/>
          </a:xfrm>
          <a:prstGeom prst="rect">
            <a:avLst/>
          </a:prstGeom>
          <a:noFill/>
        </p:spPr>
        <p:txBody>
          <a:bodyPr wrap="square" rtlCol="0">
            <a:spAutoFit/>
          </a:bodyPr>
          <a:lstStyle/>
          <a:p>
            <a:pPr algn="ctr"/>
            <a:r>
              <a:rPr lang="en-US" sz="2400" b="1" dirty="0" smtClean="0"/>
              <a:t>Build a self-balancing robotic unicycle for National Instruments (NI), using as many NI components as possible</a:t>
            </a:r>
            <a:endParaRPr lang="en-US" sz="2400" b="1" dirty="0"/>
          </a:p>
        </p:txBody>
      </p:sp>
    </p:spTree>
    <p:extLst>
      <p:ext uri="{BB962C8B-B14F-4D97-AF65-F5344CB8AC3E}">
        <p14:creationId xmlns:p14="http://schemas.microsoft.com/office/powerpoint/2010/main" val="419492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4" name="TextBox 23"/>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 Simulation</a:t>
            </a:r>
            <a:endParaRPr lang="en-US" sz="2800"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1553337"/>
            <a:ext cx="6778958" cy="4922969"/>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6400" y="1551966"/>
            <a:ext cx="6781800" cy="4925034"/>
          </a:xfrm>
          <a:prstGeom prst="rect">
            <a:avLst/>
          </a:prstGeom>
        </p:spPr>
      </p:pic>
    </p:spTree>
    <p:extLst>
      <p:ext uri="{BB962C8B-B14F-4D97-AF65-F5344CB8AC3E}">
        <p14:creationId xmlns:p14="http://schemas.microsoft.com/office/powerpoint/2010/main" val="86501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457200"/>
            <a:ext cx="5486400" cy="1169551"/>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Solution A</a:t>
            </a:r>
          </a:p>
          <a:p>
            <a:r>
              <a:rPr lang="en-US" sz="1400" dirty="0" smtClean="0">
                <a:solidFill>
                  <a:schemeClr val="bg1">
                    <a:lumMod val="50000"/>
                  </a:schemeClr>
                </a:solidFill>
              </a:rPr>
              <a:t>Solution B</a:t>
            </a:r>
          </a:p>
          <a:p>
            <a:r>
              <a:rPr lang="en-US" sz="1400" dirty="0" smtClean="0">
                <a:solidFill>
                  <a:schemeClr val="bg1">
                    <a:lumMod val="50000"/>
                  </a:schemeClr>
                </a:solidFill>
              </a:rPr>
              <a:t>Solution C</a:t>
            </a:r>
          </a:p>
          <a:p>
            <a:r>
              <a:rPr lang="en-US" sz="1400" dirty="0" smtClean="0">
                <a:solidFill>
                  <a:schemeClr val="bg1">
                    <a:lumMod val="50000"/>
                  </a:schemeClr>
                </a:solidFill>
              </a:rPr>
              <a:t>Solution D</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Conclusion - Questions</a:t>
            </a:r>
            <a:endParaRPr lang="en-US" sz="2800" dirty="0"/>
          </a:p>
        </p:txBody>
      </p:sp>
    </p:spTree>
    <p:extLst>
      <p:ext uri="{BB962C8B-B14F-4D97-AF65-F5344CB8AC3E}">
        <p14:creationId xmlns:p14="http://schemas.microsoft.com/office/powerpoint/2010/main" val="934008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7264" r="38435"/>
          <a:stretch/>
        </p:blipFill>
        <p:spPr>
          <a:xfrm>
            <a:off x="2138638" y="115245"/>
            <a:ext cx="3962485" cy="6579834"/>
          </a:xfrm>
          <a:prstGeom prst="rect">
            <a:avLst/>
          </a:prstGeom>
        </p:spPr>
      </p:pic>
      <p:pic>
        <p:nvPicPr>
          <p:cNvPr id="5"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3715065"/>
            <a:ext cx="1673912" cy="15230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robotbox.net/sites/default/files/imagecache/normal/part_pics/roboteq-motor-controler/roboteq.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8" y="2274773"/>
            <a:ext cx="2090613" cy="10996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http://www.itcelectronics.com/images/Power%20Sonic%20PS-1270F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65933" y="5217937"/>
            <a:ext cx="2133600" cy="1486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4397" y="3581400"/>
            <a:ext cx="1547381" cy="12156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609600" y="4926328"/>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787922" y="152400"/>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nebots P80 Gearbox: Standard Shaft, CIM Mount, 12:1"/>
          <p:cNvPicPr>
            <a:picLocks noChangeAspect="1" noChangeArrowheads="1"/>
          </p:cNvPicPr>
          <p:nvPr/>
        </p:nvPicPr>
        <p:blipFill rotWithShape="1">
          <a:blip r:embed="rId9">
            <a:extLst>
              <a:ext uri="{28A0092B-C50C-407E-A947-70E740481C1C}">
                <a14:useLocalDpi xmlns:a14="http://schemas.microsoft.com/office/drawing/2010/main" val="0"/>
              </a:ext>
            </a:extLst>
          </a:blip>
          <a:srcRect t="11950" b="33798"/>
          <a:stretch/>
        </p:blipFill>
        <p:spPr bwMode="auto">
          <a:xfrm>
            <a:off x="6488210" y="1324730"/>
            <a:ext cx="1912314" cy="10374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www.seattlerobotics.org/encoder/200610/article3/IMU%20Odometry,%20by%20David%20Anderson_files/3dmgx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9284" y="2362200"/>
            <a:ext cx="1878631" cy="1424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5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1069" y="152400"/>
            <a:ext cx="1207267" cy="1207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260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Overview</a:t>
            </a:r>
            <a:endParaRPr lang="en-US" sz="2800" dirty="0"/>
          </a:p>
        </p:txBody>
      </p:sp>
      <p:sp>
        <p:nvSpPr>
          <p:cNvPr id="6" name="TextBox 5"/>
          <p:cNvSpPr txBox="1"/>
          <p:nvPr/>
        </p:nvSpPr>
        <p:spPr>
          <a:xfrm>
            <a:off x="1066799" y="1371600"/>
            <a:ext cx="8068627" cy="461665"/>
          </a:xfrm>
          <a:prstGeom prst="rect">
            <a:avLst/>
          </a:prstGeom>
          <a:noFill/>
        </p:spPr>
        <p:txBody>
          <a:bodyPr wrap="square" rtlCol="0">
            <a:spAutoFit/>
          </a:bodyPr>
          <a:lstStyle/>
          <a:p>
            <a:r>
              <a:rPr lang="en-US" sz="2400" dirty="0" smtClean="0"/>
              <a:t>Approach the build in stages:</a:t>
            </a:r>
            <a:endParaRPr lang="en-US" sz="2400" dirty="0"/>
          </a:p>
        </p:txBody>
      </p:sp>
      <p:sp>
        <p:nvSpPr>
          <p:cNvPr id="10" name="TextBox 9"/>
          <p:cNvSpPr txBox="1"/>
          <p:nvPr/>
        </p:nvSpPr>
        <p:spPr>
          <a:xfrm>
            <a:off x="1066800" y="2052935"/>
            <a:ext cx="8068627" cy="461665"/>
          </a:xfrm>
          <a:prstGeom prst="rect">
            <a:avLst/>
          </a:prstGeom>
          <a:noFill/>
        </p:spPr>
        <p:txBody>
          <a:bodyPr wrap="square" rtlCol="0">
            <a:spAutoFit/>
          </a:bodyPr>
          <a:lstStyle/>
          <a:p>
            <a:r>
              <a:rPr lang="en-US" sz="2400" b="1" dirty="0" smtClean="0"/>
              <a:t>STAGE 1</a:t>
            </a:r>
            <a:r>
              <a:rPr lang="en-US" sz="2400" dirty="0" smtClean="0"/>
              <a:t>: Robotics Environment Simulator</a:t>
            </a:r>
            <a:endParaRPr lang="en-US" sz="2400" dirty="0"/>
          </a:p>
        </p:txBody>
      </p:sp>
      <p:sp>
        <p:nvSpPr>
          <p:cNvPr id="12" name="TextBox 11"/>
          <p:cNvSpPr txBox="1"/>
          <p:nvPr/>
        </p:nvSpPr>
        <p:spPr>
          <a:xfrm>
            <a:off x="1066798" y="3198167"/>
            <a:ext cx="8068627" cy="461665"/>
          </a:xfrm>
          <a:prstGeom prst="rect">
            <a:avLst/>
          </a:prstGeom>
          <a:noFill/>
        </p:spPr>
        <p:txBody>
          <a:bodyPr wrap="square" rtlCol="0">
            <a:spAutoFit/>
          </a:bodyPr>
          <a:lstStyle/>
          <a:p>
            <a:r>
              <a:rPr lang="en-US" sz="2400" b="1" dirty="0" smtClean="0"/>
              <a:t>STAGE 2</a:t>
            </a:r>
            <a:r>
              <a:rPr lang="en-US" sz="2400" dirty="0" smtClean="0"/>
              <a:t>: State Space Control Design</a:t>
            </a:r>
            <a:endParaRPr lang="en-US" sz="2400" dirty="0"/>
          </a:p>
        </p:txBody>
      </p:sp>
      <p:sp>
        <p:nvSpPr>
          <p:cNvPr id="13" name="TextBox 12"/>
          <p:cNvSpPr txBox="1"/>
          <p:nvPr/>
        </p:nvSpPr>
        <p:spPr>
          <a:xfrm>
            <a:off x="1066800" y="4410669"/>
            <a:ext cx="8068627" cy="461665"/>
          </a:xfrm>
          <a:prstGeom prst="rect">
            <a:avLst/>
          </a:prstGeom>
          <a:noFill/>
        </p:spPr>
        <p:txBody>
          <a:bodyPr wrap="square" rtlCol="0">
            <a:spAutoFit/>
          </a:bodyPr>
          <a:lstStyle/>
          <a:p>
            <a:r>
              <a:rPr lang="en-US" sz="2400" b="1" dirty="0" smtClean="0"/>
              <a:t>STAGE 3</a:t>
            </a:r>
            <a:r>
              <a:rPr lang="en-US" sz="2400" dirty="0" smtClean="0"/>
              <a:t>: </a:t>
            </a:r>
            <a:r>
              <a:rPr lang="en-US" sz="2400" dirty="0"/>
              <a:t>NI </a:t>
            </a:r>
            <a:r>
              <a:rPr lang="en-US" sz="2400" dirty="0" err="1"/>
              <a:t>CompactRIO</a:t>
            </a:r>
            <a:r>
              <a:rPr lang="en-US" sz="2400" dirty="0"/>
              <a:t> Real-Time Controller</a:t>
            </a:r>
          </a:p>
        </p:txBody>
      </p:sp>
      <p:sp>
        <p:nvSpPr>
          <p:cNvPr id="14" name="TextBox 13"/>
          <p:cNvSpPr txBox="1"/>
          <p:nvPr/>
        </p:nvSpPr>
        <p:spPr>
          <a:xfrm>
            <a:off x="1066800" y="5715000"/>
            <a:ext cx="8068627" cy="461665"/>
          </a:xfrm>
          <a:prstGeom prst="rect">
            <a:avLst/>
          </a:prstGeom>
          <a:noFill/>
        </p:spPr>
        <p:txBody>
          <a:bodyPr wrap="square" rtlCol="0">
            <a:spAutoFit/>
          </a:bodyPr>
          <a:lstStyle/>
          <a:p>
            <a:r>
              <a:rPr lang="en-US" sz="2400" b="1" dirty="0" smtClean="0"/>
              <a:t>STAGE 4</a:t>
            </a:r>
            <a:r>
              <a:rPr lang="en-US" sz="2400" dirty="0" smtClean="0"/>
              <a:t>: Integration &amp; Debugging</a:t>
            </a:r>
            <a:endParaRPr lang="en-US" sz="2400" dirty="0"/>
          </a:p>
        </p:txBody>
      </p:sp>
    </p:spTree>
    <p:extLst>
      <p:ext uri="{BB962C8B-B14F-4D97-AF65-F5344CB8AC3E}">
        <p14:creationId xmlns:p14="http://schemas.microsoft.com/office/powerpoint/2010/main" val="3283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Planning Flow Chart</a:t>
            </a:r>
            <a:endParaRPr lang="en-US" sz="28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9914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10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6705600" cy="523220"/>
          </a:xfrm>
          <a:prstGeom prst="rect">
            <a:avLst/>
          </a:prstGeom>
          <a:noFill/>
        </p:spPr>
        <p:txBody>
          <a:bodyPr wrap="square" rtlCol="0">
            <a:spAutoFit/>
          </a:bodyPr>
          <a:lstStyle/>
          <a:p>
            <a:r>
              <a:rPr lang="en-US" sz="2800" dirty="0" smtClean="0"/>
              <a:t>Project Plan – Decision Matrices: Overview</a:t>
            </a:r>
            <a:endParaRPr lang="en-US" sz="28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09800"/>
            <a:ext cx="7289164" cy="324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6214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Project Plan – Decision Matrices: Weights</a:t>
            </a:r>
            <a:endParaRPr lang="en-US" sz="2800" dirty="0"/>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6313" y="2057400"/>
            <a:ext cx="7249539" cy="386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5032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7467600" cy="523220"/>
          </a:xfrm>
          <a:prstGeom prst="rect">
            <a:avLst/>
          </a:prstGeom>
          <a:noFill/>
        </p:spPr>
        <p:txBody>
          <a:bodyPr wrap="square" rtlCol="0">
            <a:spAutoFit/>
          </a:bodyPr>
          <a:lstStyle/>
          <a:p>
            <a:r>
              <a:rPr lang="en-US" sz="2800" dirty="0" smtClean="0"/>
              <a:t>Project Plan – Decision Matrices: Evaluation</a:t>
            </a:r>
            <a:endParaRPr lang="en-US" sz="28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73342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955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Budget</a:t>
            </a:r>
            <a:endParaRPr lang="en-US" sz="2800" dirty="0"/>
          </a:p>
        </p:txBody>
      </p:sp>
      <p:graphicFrame>
        <p:nvGraphicFramePr>
          <p:cNvPr id="11" name="Chart 10"/>
          <p:cNvGraphicFramePr>
            <a:graphicFrameLocks/>
          </p:cNvGraphicFramePr>
          <p:nvPr>
            <p:extLst>
              <p:ext uri="{D42A27DB-BD31-4B8C-83A1-F6EECF244321}">
                <p14:modId xmlns:p14="http://schemas.microsoft.com/office/powerpoint/2010/main" val="3677042638"/>
              </p:ext>
            </p:extLst>
          </p:nvPr>
        </p:nvGraphicFramePr>
        <p:xfrm>
          <a:off x="601028" y="1412298"/>
          <a:ext cx="8534399" cy="4724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93971895"/>
              </p:ext>
            </p:extLst>
          </p:nvPr>
        </p:nvGraphicFramePr>
        <p:xfrm>
          <a:off x="1295400" y="1447800"/>
          <a:ext cx="7086600" cy="4718222"/>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p:cNvSpPr txBox="1"/>
          <p:nvPr/>
        </p:nvSpPr>
        <p:spPr>
          <a:xfrm>
            <a:off x="5410200" y="5965967"/>
            <a:ext cx="2514600" cy="400110"/>
          </a:xfrm>
          <a:prstGeom prst="rect">
            <a:avLst/>
          </a:prstGeom>
          <a:noFill/>
        </p:spPr>
        <p:txBody>
          <a:bodyPr wrap="square" rtlCol="0">
            <a:spAutoFit/>
          </a:bodyPr>
          <a:lstStyle/>
          <a:p>
            <a:r>
              <a:rPr lang="en-US" sz="2000" b="1" dirty="0" smtClean="0"/>
              <a:t>Total Cost: $27,740</a:t>
            </a:r>
            <a:endParaRPr lang="en-US" sz="2000" baseline="30000" dirty="0"/>
          </a:p>
        </p:txBody>
      </p:sp>
    </p:spTree>
    <p:extLst>
      <p:ext uri="{BB962C8B-B14F-4D97-AF65-F5344CB8AC3E}">
        <p14:creationId xmlns:p14="http://schemas.microsoft.com/office/powerpoint/2010/main" val="259827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fade">
                                      <p:cBhvr>
                                        <p:cTn id="9" dur="500"/>
                                        <p:tgtEl>
                                          <p:spTgt spid="14"/>
                                        </p:tgtEl>
                                      </p:cBhvr>
                                    </p:animEffect>
                                  </p:childTnLst>
                                </p:cTn>
                              </p:par>
                              <p:par>
                                <p:cTn id="10" presetID="1" presetClass="exit"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4" grpId="0">
        <p:bldAsOne/>
      </p:bldGraphic>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3" name="TextBox 22"/>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Electrical Components</a:t>
            </a:r>
            <a:endParaRPr lang="en-US" sz="2800" dirty="0"/>
          </a:p>
        </p:txBody>
      </p:sp>
      <p:grpSp>
        <p:nvGrpSpPr>
          <p:cNvPr id="3" name="Group 2"/>
          <p:cNvGrpSpPr/>
          <p:nvPr/>
        </p:nvGrpSpPr>
        <p:grpSpPr>
          <a:xfrm>
            <a:off x="2362200" y="1402142"/>
            <a:ext cx="6248400" cy="1802613"/>
            <a:chOff x="2362200" y="1402142"/>
            <a:chExt cx="6248400" cy="1802613"/>
          </a:xfrm>
        </p:grpSpPr>
        <p:sp>
          <p:nvSpPr>
            <p:cNvPr id="2" name="TextBox 1"/>
            <p:cNvSpPr txBox="1"/>
            <p:nvPr/>
          </p:nvSpPr>
          <p:spPr>
            <a:xfrm>
              <a:off x="2362200" y="2072615"/>
              <a:ext cx="5181600" cy="461665"/>
            </a:xfrm>
            <a:prstGeom prst="rect">
              <a:avLst/>
            </a:prstGeom>
            <a:noFill/>
          </p:spPr>
          <p:txBody>
            <a:bodyPr wrap="square" rtlCol="0">
              <a:spAutoFit/>
            </a:bodyPr>
            <a:lstStyle/>
            <a:p>
              <a:r>
                <a:rPr lang="en-US" sz="2400" dirty="0" err="1" smtClean="0"/>
                <a:t>CompactRIO</a:t>
              </a:r>
              <a:r>
                <a:rPr lang="en-US" sz="2400" dirty="0" smtClean="0"/>
                <a:t> Real-Time Controller</a:t>
              </a:r>
              <a:endParaRPr lang="en-US" sz="2400" dirty="0"/>
            </a:p>
          </p:txBody>
        </p:sp>
        <p:pic>
          <p:nvPicPr>
            <p:cNvPr id="11"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1402142"/>
              <a:ext cx="1981200" cy="18026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143000" y="2514600"/>
            <a:ext cx="6128747" cy="2100854"/>
            <a:chOff x="1110253" y="2552815"/>
            <a:chExt cx="6128747" cy="2100854"/>
          </a:xfrm>
        </p:grpSpPr>
        <p:pic>
          <p:nvPicPr>
            <p:cNvPr id="12" name="Picture 6" descr="http://www.hubmotors.com/media/catalog/product/cache/10/image/9df78eab33525d08d6e5fb8d27136e95/2/8/280-1368m_1.jpg"/>
            <p:cNvPicPr>
              <a:picLocks noChangeAspect="1" noChangeArrowheads="1"/>
            </p:cNvPicPr>
            <p:nvPr/>
          </p:nvPicPr>
          <p:blipFill rotWithShape="1">
            <a:blip r:embed="rId5">
              <a:extLst>
                <a:ext uri="{28A0092B-C50C-407E-A947-70E740481C1C}">
                  <a14:useLocalDpi xmlns:a14="http://schemas.microsoft.com/office/drawing/2010/main" val="0"/>
                </a:ext>
              </a:extLst>
            </a:blip>
            <a:srcRect l="18672" t="4179" r="13351" b="4084"/>
            <a:stretch/>
          </p:blipFill>
          <p:spPr bwMode="auto">
            <a:xfrm>
              <a:off x="1110253" y="2552815"/>
              <a:ext cx="1556747" cy="21008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90800" y="3372409"/>
              <a:ext cx="4648200" cy="461665"/>
            </a:xfrm>
            <a:prstGeom prst="rect">
              <a:avLst/>
            </a:prstGeom>
            <a:noFill/>
          </p:spPr>
          <p:txBody>
            <a:bodyPr wrap="square" rtlCol="0">
              <a:spAutoFit/>
            </a:bodyPr>
            <a:lstStyle/>
            <a:p>
              <a:r>
                <a:rPr lang="en-US" sz="2400" dirty="0" smtClean="0"/>
                <a:t>In-Hub Motors</a:t>
              </a:r>
              <a:endParaRPr lang="en-US" sz="2400" dirty="0"/>
            </a:p>
          </p:txBody>
        </p:sp>
      </p:grpSp>
      <p:grpSp>
        <p:nvGrpSpPr>
          <p:cNvPr id="15" name="Group 14"/>
          <p:cNvGrpSpPr/>
          <p:nvPr/>
        </p:nvGrpSpPr>
        <p:grpSpPr>
          <a:xfrm>
            <a:off x="4114800" y="3936091"/>
            <a:ext cx="5029200" cy="1474109"/>
            <a:chOff x="4114800" y="3097019"/>
            <a:chExt cx="5029200" cy="1474109"/>
          </a:xfrm>
        </p:grpSpPr>
        <p:pic>
          <p:nvPicPr>
            <p:cNvPr id="13" name="Picture 10" descr="http://robotbox.net/sites/default/files/imagecache/normal/part_pics/roboteq-motor-controler/roboteq.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1512" y="3097019"/>
              <a:ext cx="2802488" cy="14741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114800" y="3603240"/>
              <a:ext cx="4648200" cy="461665"/>
            </a:xfrm>
            <a:prstGeom prst="rect">
              <a:avLst/>
            </a:prstGeom>
            <a:noFill/>
          </p:spPr>
          <p:txBody>
            <a:bodyPr wrap="square" rtlCol="0">
              <a:spAutoFit/>
            </a:bodyPr>
            <a:lstStyle/>
            <a:p>
              <a:r>
                <a:rPr lang="en-US" sz="2400" dirty="0" smtClean="0"/>
                <a:t>Motor Controllers</a:t>
              </a:r>
              <a:endParaRPr lang="en-US" sz="2400" dirty="0"/>
            </a:p>
          </p:txBody>
        </p:sp>
      </p:grpSp>
      <p:grpSp>
        <p:nvGrpSpPr>
          <p:cNvPr id="19" name="Group 18"/>
          <p:cNvGrpSpPr/>
          <p:nvPr/>
        </p:nvGrpSpPr>
        <p:grpSpPr>
          <a:xfrm>
            <a:off x="1163799" y="5357866"/>
            <a:ext cx="5999001" cy="1271534"/>
            <a:chOff x="1239999" y="4953000"/>
            <a:chExt cx="5999001" cy="1271534"/>
          </a:xfrm>
        </p:grpSpPr>
        <p:pic>
          <p:nvPicPr>
            <p:cNvPr id="16" name="Picture 8" descr="http://www.seattlerobotics.org/encoder/200610/article3/IMU%20Odometry,%20by%20David%20Anderson_files/3dmgx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999" y="4953000"/>
              <a:ext cx="1676400" cy="127153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590800" y="5357934"/>
              <a:ext cx="4648200" cy="461665"/>
            </a:xfrm>
            <a:prstGeom prst="rect">
              <a:avLst/>
            </a:prstGeom>
            <a:noFill/>
          </p:spPr>
          <p:txBody>
            <a:bodyPr wrap="square" rtlCol="0">
              <a:spAutoFit/>
            </a:bodyPr>
            <a:lstStyle/>
            <a:p>
              <a:r>
                <a:rPr lang="en-US" sz="2400" dirty="0" smtClean="0"/>
                <a:t>Inertial Measurement Unit (IMU)</a:t>
              </a:r>
              <a:endParaRPr lang="en-US" sz="2400" dirty="0"/>
            </a:p>
          </p:txBody>
        </p:sp>
      </p:grpSp>
    </p:spTree>
    <p:extLst>
      <p:ext uri="{BB962C8B-B14F-4D97-AF65-F5344CB8AC3E}">
        <p14:creationId xmlns:p14="http://schemas.microsoft.com/office/powerpoint/2010/main" val="25273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TotalTime>
  <Words>1081</Words>
  <Application>Microsoft Office PowerPoint</Application>
  <PresentationFormat>On-screen Show (4:3)</PresentationFormat>
  <Paragraphs>352</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Self-Balancing Autonomous Unicycle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Carver</dc:creator>
  <cp:lastModifiedBy>Ruffin J White-Magner</cp:lastModifiedBy>
  <cp:revision>44</cp:revision>
  <dcterms:created xsi:type="dcterms:W3CDTF">2011-10-05T00:57:43Z</dcterms:created>
  <dcterms:modified xsi:type="dcterms:W3CDTF">2012-10-17T15:31:27Z</dcterms:modified>
</cp:coreProperties>
</file>