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315200" cy="96012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8278" autoAdjust="0"/>
  </p:normalViewPr>
  <p:slideViewPr>
    <p:cSldViewPr>
      <p:cViewPr>
        <p:scale>
          <a:sx n="20" d="100"/>
          <a:sy n="20" d="100"/>
        </p:scale>
        <p:origin x="-798" y="-174"/>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83E63E-09FA-41D7-AF21-C61317062C8C}" type="datetimeFigureOut">
              <a:rPr lang="en-US" smtClean="0"/>
              <a:t>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0DA57-DB54-492C-9260-DAE91626B944}" type="slidenum">
              <a:rPr lang="en-US" smtClean="0"/>
              <a:t>‹#›</a:t>
            </a:fld>
            <a:endParaRPr lang="en-US"/>
          </a:p>
        </p:txBody>
      </p:sp>
    </p:spTree>
    <p:extLst>
      <p:ext uri="{BB962C8B-B14F-4D97-AF65-F5344CB8AC3E}">
        <p14:creationId xmlns:p14="http://schemas.microsoft.com/office/powerpoint/2010/main" val="1980457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83E63E-09FA-41D7-AF21-C61317062C8C}" type="datetimeFigureOut">
              <a:rPr lang="en-US" smtClean="0"/>
              <a:t>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0DA57-DB54-492C-9260-DAE91626B944}" type="slidenum">
              <a:rPr lang="en-US" smtClean="0"/>
              <a:t>‹#›</a:t>
            </a:fld>
            <a:endParaRPr lang="en-US"/>
          </a:p>
        </p:txBody>
      </p:sp>
    </p:spTree>
    <p:extLst>
      <p:ext uri="{BB962C8B-B14F-4D97-AF65-F5344CB8AC3E}">
        <p14:creationId xmlns:p14="http://schemas.microsoft.com/office/powerpoint/2010/main" val="3292609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83E63E-09FA-41D7-AF21-C61317062C8C}" type="datetimeFigureOut">
              <a:rPr lang="en-US" smtClean="0"/>
              <a:t>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0DA57-DB54-492C-9260-DAE91626B944}" type="slidenum">
              <a:rPr lang="en-US" smtClean="0"/>
              <a:t>‹#›</a:t>
            </a:fld>
            <a:endParaRPr lang="en-US"/>
          </a:p>
        </p:txBody>
      </p:sp>
    </p:spTree>
    <p:extLst>
      <p:ext uri="{BB962C8B-B14F-4D97-AF65-F5344CB8AC3E}">
        <p14:creationId xmlns:p14="http://schemas.microsoft.com/office/powerpoint/2010/main" val="3167306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83E63E-09FA-41D7-AF21-C61317062C8C}" type="datetimeFigureOut">
              <a:rPr lang="en-US" smtClean="0"/>
              <a:t>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0DA57-DB54-492C-9260-DAE91626B944}" type="slidenum">
              <a:rPr lang="en-US" smtClean="0"/>
              <a:t>‹#›</a:t>
            </a:fld>
            <a:endParaRPr lang="en-US"/>
          </a:p>
        </p:txBody>
      </p:sp>
    </p:spTree>
    <p:extLst>
      <p:ext uri="{BB962C8B-B14F-4D97-AF65-F5344CB8AC3E}">
        <p14:creationId xmlns:p14="http://schemas.microsoft.com/office/powerpoint/2010/main" val="410347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83E63E-09FA-41D7-AF21-C61317062C8C}" type="datetimeFigureOut">
              <a:rPr lang="en-US" smtClean="0"/>
              <a:t>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0DA57-DB54-492C-9260-DAE91626B944}" type="slidenum">
              <a:rPr lang="en-US" smtClean="0"/>
              <a:t>‹#›</a:t>
            </a:fld>
            <a:endParaRPr lang="en-US"/>
          </a:p>
        </p:txBody>
      </p:sp>
    </p:spTree>
    <p:extLst>
      <p:ext uri="{BB962C8B-B14F-4D97-AF65-F5344CB8AC3E}">
        <p14:creationId xmlns:p14="http://schemas.microsoft.com/office/powerpoint/2010/main" val="1613226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83E63E-09FA-41D7-AF21-C61317062C8C}" type="datetimeFigureOut">
              <a:rPr lang="en-US" smtClean="0"/>
              <a:t>2/10/2013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00DA57-DB54-492C-9260-DAE91626B944}" type="slidenum">
              <a:rPr lang="en-US" smtClean="0"/>
              <a:t>‹#›</a:t>
            </a:fld>
            <a:endParaRPr lang="en-US"/>
          </a:p>
        </p:txBody>
      </p:sp>
    </p:spTree>
    <p:extLst>
      <p:ext uri="{BB962C8B-B14F-4D97-AF65-F5344CB8AC3E}">
        <p14:creationId xmlns:p14="http://schemas.microsoft.com/office/powerpoint/2010/main" val="197228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83E63E-09FA-41D7-AF21-C61317062C8C}" type="datetimeFigureOut">
              <a:rPr lang="en-US" smtClean="0"/>
              <a:t>2/10/2013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00DA57-DB54-492C-9260-DAE91626B944}" type="slidenum">
              <a:rPr lang="en-US" smtClean="0"/>
              <a:t>‹#›</a:t>
            </a:fld>
            <a:endParaRPr lang="en-US"/>
          </a:p>
        </p:txBody>
      </p:sp>
    </p:spTree>
    <p:extLst>
      <p:ext uri="{BB962C8B-B14F-4D97-AF65-F5344CB8AC3E}">
        <p14:creationId xmlns:p14="http://schemas.microsoft.com/office/powerpoint/2010/main" val="1286232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83E63E-09FA-41D7-AF21-C61317062C8C}" type="datetimeFigureOut">
              <a:rPr lang="en-US" smtClean="0"/>
              <a:t>2/10/2013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00DA57-DB54-492C-9260-DAE91626B944}" type="slidenum">
              <a:rPr lang="en-US" smtClean="0"/>
              <a:t>‹#›</a:t>
            </a:fld>
            <a:endParaRPr lang="en-US"/>
          </a:p>
        </p:txBody>
      </p:sp>
    </p:spTree>
    <p:extLst>
      <p:ext uri="{BB962C8B-B14F-4D97-AF65-F5344CB8AC3E}">
        <p14:creationId xmlns:p14="http://schemas.microsoft.com/office/powerpoint/2010/main" val="369894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83E63E-09FA-41D7-AF21-C61317062C8C}" type="datetimeFigureOut">
              <a:rPr lang="en-US" smtClean="0"/>
              <a:t>2/10/2013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00DA57-DB54-492C-9260-DAE91626B944}" type="slidenum">
              <a:rPr lang="en-US" smtClean="0"/>
              <a:t>‹#›</a:t>
            </a:fld>
            <a:endParaRPr lang="en-US"/>
          </a:p>
        </p:txBody>
      </p:sp>
    </p:spTree>
    <p:extLst>
      <p:ext uri="{BB962C8B-B14F-4D97-AF65-F5344CB8AC3E}">
        <p14:creationId xmlns:p14="http://schemas.microsoft.com/office/powerpoint/2010/main" val="3494624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83E63E-09FA-41D7-AF21-C61317062C8C}" type="datetimeFigureOut">
              <a:rPr lang="en-US" smtClean="0"/>
              <a:t>2/10/2013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00DA57-DB54-492C-9260-DAE91626B944}" type="slidenum">
              <a:rPr lang="en-US" smtClean="0"/>
              <a:t>‹#›</a:t>
            </a:fld>
            <a:endParaRPr lang="en-US"/>
          </a:p>
        </p:txBody>
      </p:sp>
    </p:spTree>
    <p:extLst>
      <p:ext uri="{BB962C8B-B14F-4D97-AF65-F5344CB8AC3E}">
        <p14:creationId xmlns:p14="http://schemas.microsoft.com/office/powerpoint/2010/main" val="3011926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83E63E-09FA-41D7-AF21-C61317062C8C}" type="datetimeFigureOut">
              <a:rPr lang="en-US" smtClean="0"/>
              <a:t>2/10/2013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00DA57-DB54-492C-9260-DAE91626B944}" type="slidenum">
              <a:rPr lang="en-US" smtClean="0"/>
              <a:t>‹#›</a:t>
            </a:fld>
            <a:endParaRPr lang="en-US"/>
          </a:p>
        </p:txBody>
      </p:sp>
    </p:spTree>
    <p:extLst>
      <p:ext uri="{BB962C8B-B14F-4D97-AF65-F5344CB8AC3E}">
        <p14:creationId xmlns:p14="http://schemas.microsoft.com/office/powerpoint/2010/main" val="4215132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283E63E-09FA-41D7-AF21-C61317062C8C}" type="datetimeFigureOut">
              <a:rPr lang="en-US" smtClean="0"/>
              <a:t>2/10/2013</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BE00DA57-DB54-492C-9260-DAE91626B944}" type="slidenum">
              <a:rPr lang="en-US" smtClean="0"/>
              <a:t>‹#›</a:t>
            </a:fld>
            <a:endParaRPr lang="en-US"/>
          </a:p>
        </p:txBody>
      </p:sp>
    </p:spTree>
    <p:extLst>
      <p:ext uri="{BB962C8B-B14F-4D97-AF65-F5344CB8AC3E}">
        <p14:creationId xmlns:p14="http://schemas.microsoft.com/office/powerpoint/2010/main" val="677303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wmf"/><Relationship Id="rId13" Type="http://schemas.microsoft.com/office/2007/relationships/hdphoto" Target="../media/hdphoto2.wdp"/><Relationship Id="rId18" Type="http://schemas.openxmlformats.org/officeDocument/2006/relationships/image" Target="../media/image13.png"/><Relationship Id="rId26" Type="http://schemas.openxmlformats.org/officeDocument/2006/relationships/image" Target="../media/image19.jpeg"/><Relationship Id="rId3" Type="http://schemas.microsoft.com/office/2007/relationships/hdphoto" Target="../media/hdphoto1.wdp"/><Relationship Id="rId21" Type="http://schemas.microsoft.com/office/2007/relationships/hdphoto" Target="../media/hdphoto5.wdp"/><Relationship Id="rId7" Type="http://schemas.openxmlformats.org/officeDocument/2006/relationships/image" Target="../media/image5.wmf"/><Relationship Id="rId12" Type="http://schemas.openxmlformats.org/officeDocument/2006/relationships/image" Target="../media/image10.png"/><Relationship Id="rId17" Type="http://schemas.microsoft.com/office/2007/relationships/hdphoto" Target="../media/hdphoto4.wdp"/><Relationship Id="rId25" Type="http://schemas.microsoft.com/office/2007/relationships/hdphoto" Target="../media/hdphoto6.wdp"/><Relationship Id="rId2" Type="http://schemas.openxmlformats.org/officeDocument/2006/relationships/image" Target="../media/image1.png"/><Relationship Id="rId16" Type="http://schemas.openxmlformats.org/officeDocument/2006/relationships/image" Target="../media/image12.png"/><Relationship Id="rId20"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wmf"/><Relationship Id="rId24" Type="http://schemas.openxmlformats.org/officeDocument/2006/relationships/image" Target="../media/image18.png"/><Relationship Id="rId5" Type="http://schemas.openxmlformats.org/officeDocument/2006/relationships/image" Target="../media/image3.jpg"/><Relationship Id="rId15" Type="http://schemas.microsoft.com/office/2007/relationships/hdphoto" Target="../media/hdphoto3.wdp"/><Relationship Id="rId23" Type="http://schemas.openxmlformats.org/officeDocument/2006/relationships/image" Target="../media/image17.jpeg"/><Relationship Id="rId28" Type="http://schemas.microsoft.com/office/2007/relationships/hdphoto" Target="../media/hdphoto7.wdp"/><Relationship Id="rId10" Type="http://schemas.openxmlformats.org/officeDocument/2006/relationships/image" Target="../media/image8.wmf"/><Relationship Id="rId19" Type="http://schemas.openxmlformats.org/officeDocument/2006/relationships/image" Target="../media/image14.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1.png"/><Relationship Id="rId22" Type="http://schemas.openxmlformats.org/officeDocument/2006/relationships/image" Target="../media/image16.jpeg"/><Relationship Id="rId27"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572000"/>
            <a:ext cx="43966558" cy="28346400"/>
          </a:xfrm>
          <a:prstGeom prst="rect">
            <a:avLst/>
          </a:prstGeom>
          <a:gradFill flip="none" rotWithShape="1">
            <a:gsLst>
              <a:gs pos="0">
                <a:srgbClr val="C00000"/>
              </a:gs>
              <a:gs pos="100000">
                <a:srgbClr val="8E0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ounded Rectangle 74"/>
          <p:cNvSpPr/>
          <p:nvPr/>
        </p:nvSpPr>
        <p:spPr>
          <a:xfrm>
            <a:off x="22020957" y="21793200"/>
            <a:ext cx="21489241" cy="1060546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29337000" y="7840757"/>
            <a:ext cx="14173199" cy="1311424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a:off x="450583" y="4978401"/>
            <a:ext cx="43059616" cy="2260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a:off x="14518142" y="7840757"/>
            <a:ext cx="14361658" cy="1311424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477270" y="457200"/>
            <a:ext cx="43032929" cy="373379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389909" y="21793200"/>
            <a:ext cx="20946091" cy="1060546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255" b="98627" l="7697" r="28180"/>
                    </a14:imgEffect>
                  </a14:imgLayer>
                </a14:imgProps>
              </a:ext>
              <a:ext uri="{28A0092B-C50C-407E-A947-70E740481C1C}">
                <a14:useLocalDpi xmlns:a14="http://schemas.microsoft.com/office/drawing/2010/main" val="0"/>
              </a:ext>
            </a:extLst>
          </a:blip>
          <a:srcRect r="62427"/>
          <a:stretch/>
        </p:blipFill>
        <p:spPr bwMode="auto">
          <a:xfrm>
            <a:off x="23153798" y="7735455"/>
            <a:ext cx="7250002" cy="12838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66400" y="10058400"/>
            <a:ext cx="6781800" cy="4925034"/>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908999" y="121433"/>
            <a:ext cx="9563101" cy="4059032"/>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7442" y="1129142"/>
            <a:ext cx="10683958" cy="2557435"/>
          </a:xfrm>
          <a:prstGeom prst="rect">
            <a:avLst/>
          </a:prstGeom>
        </p:spPr>
      </p:pic>
      <p:sp>
        <p:nvSpPr>
          <p:cNvPr id="45" name="TextBox 44"/>
          <p:cNvSpPr txBox="1"/>
          <p:nvPr/>
        </p:nvSpPr>
        <p:spPr>
          <a:xfrm>
            <a:off x="5659631" y="21793200"/>
            <a:ext cx="10189969" cy="1415772"/>
          </a:xfrm>
          <a:prstGeom prst="rect">
            <a:avLst/>
          </a:prstGeom>
          <a:noFill/>
        </p:spPr>
        <p:txBody>
          <a:bodyPr wrap="none" rtlCol="0">
            <a:spAutoFit/>
          </a:bodyPr>
          <a:lstStyle/>
          <a:p>
            <a:r>
              <a:rPr lang="en-US" dirty="0" smtClean="0"/>
              <a:t>Control System Design</a:t>
            </a:r>
            <a:endParaRPr lang="en-US" dirty="0"/>
          </a:p>
        </p:txBody>
      </p:sp>
      <p:sp>
        <p:nvSpPr>
          <p:cNvPr id="3" name="TextBox 2"/>
          <p:cNvSpPr txBox="1"/>
          <p:nvPr/>
        </p:nvSpPr>
        <p:spPr>
          <a:xfrm>
            <a:off x="14413170" y="838200"/>
            <a:ext cx="15215576" cy="1569660"/>
          </a:xfrm>
          <a:prstGeom prst="rect">
            <a:avLst/>
          </a:prstGeom>
          <a:noFill/>
        </p:spPr>
        <p:txBody>
          <a:bodyPr wrap="none" rtlCol="0">
            <a:spAutoFit/>
          </a:bodyPr>
          <a:lstStyle/>
          <a:p>
            <a:r>
              <a:rPr lang="en-US" sz="9600" b="1" dirty="0" smtClean="0"/>
              <a:t>Self Balancing Unicycle Robot</a:t>
            </a:r>
            <a:endParaRPr lang="en-US" sz="9600" b="1" dirty="0"/>
          </a:p>
        </p:txBody>
      </p:sp>
      <p:sp>
        <p:nvSpPr>
          <p:cNvPr id="4" name="TextBox 3"/>
          <p:cNvSpPr txBox="1"/>
          <p:nvPr/>
        </p:nvSpPr>
        <p:spPr>
          <a:xfrm>
            <a:off x="13955913" y="2286000"/>
            <a:ext cx="16018598" cy="769441"/>
          </a:xfrm>
          <a:prstGeom prst="rect">
            <a:avLst/>
          </a:prstGeom>
          <a:noFill/>
        </p:spPr>
        <p:txBody>
          <a:bodyPr wrap="square" rtlCol="0">
            <a:spAutoFit/>
          </a:bodyPr>
          <a:lstStyle/>
          <a:p>
            <a:r>
              <a:rPr lang="en-US" sz="4400" dirty="0" smtClean="0"/>
              <a:t>Kevin Collins, Spencer Carver, Ander Solorzano, Ruffin White-Magner</a:t>
            </a:r>
            <a:endParaRPr lang="en-US" sz="4400" dirty="0"/>
          </a:p>
        </p:txBody>
      </p:sp>
      <p:sp>
        <p:nvSpPr>
          <p:cNvPr id="46" name="TextBox 45"/>
          <p:cNvSpPr txBox="1"/>
          <p:nvPr/>
        </p:nvSpPr>
        <p:spPr>
          <a:xfrm>
            <a:off x="18211800" y="7880628"/>
            <a:ext cx="7201459" cy="1415772"/>
          </a:xfrm>
          <a:prstGeom prst="rect">
            <a:avLst/>
          </a:prstGeom>
          <a:noFill/>
        </p:spPr>
        <p:txBody>
          <a:bodyPr wrap="none" rtlCol="0">
            <a:spAutoFit/>
          </a:bodyPr>
          <a:lstStyle/>
          <a:p>
            <a:r>
              <a:rPr lang="en-US" dirty="0" smtClean="0"/>
              <a:t>Unicycle Design</a:t>
            </a:r>
            <a:endParaRPr lang="en-US" dirty="0"/>
          </a:p>
        </p:txBody>
      </p:sp>
      <p:sp>
        <p:nvSpPr>
          <p:cNvPr id="47" name="TextBox 46"/>
          <p:cNvSpPr txBox="1"/>
          <p:nvPr/>
        </p:nvSpPr>
        <p:spPr>
          <a:xfrm>
            <a:off x="34282528" y="7880628"/>
            <a:ext cx="4959371" cy="1415772"/>
          </a:xfrm>
          <a:prstGeom prst="rect">
            <a:avLst/>
          </a:prstGeom>
          <a:noFill/>
        </p:spPr>
        <p:txBody>
          <a:bodyPr wrap="none" rtlCol="0">
            <a:spAutoFit/>
          </a:bodyPr>
          <a:lstStyle/>
          <a:p>
            <a:r>
              <a:rPr lang="en-US" dirty="0" smtClean="0"/>
              <a:t>Simulation</a:t>
            </a:r>
            <a:endParaRPr lang="en-US" dirty="0"/>
          </a:p>
        </p:txBody>
      </p:sp>
      <p:sp>
        <p:nvSpPr>
          <p:cNvPr id="12" name="Rounded Rectangle 11"/>
          <p:cNvSpPr/>
          <p:nvPr/>
        </p:nvSpPr>
        <p:spPr>
          <a:xfrm>
            <a:off x="450583" y="7840757"/>
            <a:ext cx="13675858" cy="1311424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2892472" y="7848600"/>
            <a:ext cx="8845455" cy="1415772"/>
          </a:xfrm>
          <a:prstGeom prst="rect">
            <a:avLst/>
          </a:prstGeom>
          <a:noFill/>
        </p:spPr>
        <p:txBody>
          <a:bodyPr wrap="square" rtlCol="0">
            <a:spAutoFit/>
          </a:bodyPr>
          <a:lstStyle/>
          <a:p>
            <a:r>
              <a:rPr lang="en-US" dirty="0" smtClean="0"/>
              <a:t>Mechanical Design</a:t>
            </a:r>
            <a:endParaRPr lang="en-US" dirty="0"/>
          </a:p>
        </p:txBody>
      </p:sp>
      <p:grpSp>
        <p:nvGrpSpPr>
          <p:cNvPr id="18" name="Group 17"/>
          <p:cNvGrpSpPr/>
          <p:nvPr/>
        </p:nvGrpSpPr>
        <p:grpSpPr>
          <a:xfrm>
            <a:off x="7543800" y="9525000"/>
            <a:ext cx="6271292" cy="7012837"/>
            <a:chOff x="7543800" y="6113797"/>
            <a:chExt cx="6271292" cy="7012837"/>
          </a:xfrm>
        </p:grpSpPr>
        <p:pic>
          <p:nvPicPr>
            <p:cNvPr id="39" name="Picture 38"/>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43800" y="7485397"/>
              <a:ext cx="1019175" cy="190500"/>
            </a:xfrm>
            <a:prstGeom prst="rect">
              <a:avLst/>
            </a:prstGeom>
            <a:noFill/>
            <a:ln>
              <a:noFill/>
            </a:ln>
          </p:spPr>
        </p:pic>
        <p:pic>
          <p:nvPicPr>
            <p:cNvPr id="40" name="Picture 39"/>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43800" y="7866397"/>
              <a:ext cx="3352800" cy="209550"/>
            </a:xfrm>
            <a:prstGeom prst="rect">
              <a:avLst/>
            </a:prstGeom>
            <a:noFill/>
            <a:ln>
              <a:noFill/>
            </a:ln>
          </p:spPr>
        </p:pic>
        <p:sp>
          <p:nvSpPr>
            <p:cNvPr id="42" name="TextBox 41"/>
            <p:cNvSpPr txBox="1"/>
            <p:nvPr/>
          </p:nvSpPr>
          <p:spPr>
            <a:xfrm>
              <a:off x="7543800" y="6570997"/>
              <a:ext cx="3276600" cy="707886"/>
            </a:xfrm>
            <a:prstGeom prst="rect">
              <a:avLst/>
            </a:prstGeom>
            <a:noFill/>
          </p:spPr>
          <p:txBody>
            <a:bodyPr wrap="square" rtlCol="0">
              <a:spAutoFit/>
            </a:bodyPr>
            <a:lstStyle/>
            <a:p>
              <a:r>
                <a:rPr lang="en-US" sz="4000" dirty="0" smtClean="0"/>
                <a:t>Z-Y Direction</a:t>
              </a:r>
              <a:endParaRPr lang="en-US" sz="4000" dirty="0"/>
            </a:p>
          </p:txBody>
        </p:sp>
        <p:grpSp>
          <p:nvGrpSpPr>
            <p:cNvPr id="66" name="Group 65"/>
            <p:cNvGrpSpPr/>
            <p:nvPr/>
          </p:nvGrpSpPr>
          <p:grpSpPr>
            <a:xfrm>
              <a:off x="10591800" y="6113797"/>
              <a:ext cx="3223292" cy="7012837"/>
              <a:chOff x="10712750" y="10668000"/>
              <a:chExt cx="3223292" cy="7012837"/>
            </a:xfrm>
          </p:grpSpPr>
          <p:pic>
            <p:nvPicPr>
              <p:cNvPr id="41" name="Picture 40"/>
              <p:cNvPicPr>
                <a:picLocks noChangeAspect="1"/>
              </p:cNvPicPr>
              <p:nvPr/>
            </p:nvPicPr>
            <p:blipFill rotWithShape="1">
              <a:blip r:embed="rId9">
                <a:extLst>
                  <a:ext uri="{28A0092B-C50C-407E-A947-70E740481C1C}">
                    <a14:useLocalDpi xmlns:a14="http://schemas.microsoft.com/office/drawing/2010/main" val="0"/>
                  </a:ext>
                </a:extLst>
              </a:blip>
              <a:srcRect l="54550"/>
              <a:stretch/>
            </p:blipFill>
            <p:spPr>
              <a:xfrm rot="843993">
                <a:off x="10712750" y="11999058"/>
                <a:ext cx="2841720" cy="5681779"/>
              </a:xfrm>
              <a:prstGeom prst="rect">
                <a:avLst/>
              </a:prstGeom>
            </p:spPr>
          </p:pic>
          <p:cxnSp>
            <p:nvCxnSpPr>
              <p:cNvPr id="21" name="Straight Connector 20"/>
              <p:cNvCxnSpPr/>
              <p:nvPr/>
            </p:nvCxnSpPr>
            <p:spPr>
              <a:xfrm>
                <a:off x="11484592" y="10668000"/>
                <a:ext cx="0" cy="670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11484592" y="10834048"/>
                <a:ext cx="1676400" cy="6553200"/>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3551270" y="11514036"/>
                <a:ext cx="384772" cy="707886"/>
              </a:xfrm>
              <a:prstGeom prst="rect">
                <a:avLst/>
              </a:prstGeom>
              <a:noFill/>
            </p:spPr>
            <p:txBody>
              <a:bodyPr wrap="square" rtlCol="0">
                <a:spAutoFit/>
              </a:bodyPr>
              <a:lstStyle/>
              <a:p>
                <a:r>
                  <a:rPr lang="el-GR" sz="4000" dirty="0" smtClean="0"/>
                  <a:t>τ</a:t>
                </a:r>
                <a:endParaRPr lang="en-US" sz="4000" dirty="0"/>
              </a:p>
            </p:txBody>
          </p:sp>
          <p:sp>
            <p:nvSpPr>
              <p:cNvPr id="54" name="TextBox 53"/>
              <p:cNvSpPr txBox="1"/>
              <p:nvPr/>
            </p:nvSpPr>
            <p:spPr>
              <a:xfrm>
                <a:off x="11960221" y="10806150"/>
                <a:ext cx="526320" cy="707886"/>
              </a:xfrm>
              <a:prstGeom prst="rect">
                <a:avLst/>
              </a:prstGeom>
              <a:noFill/>
            </p:spPr>
            <p:txBody>
              <a:bodyPr wrap="square" rtlCol="0">
                <a:spAutoFit/>
              </a:bodyPr>
              <a:lstStyle/>
              <a:p>
                <a:r>
                  <a:rPr lang="el-GR" sz="4000" dirty="0" smtClean="0"/>
                  <a:t>θ</a:t>
                </a:r>
                <a:endParaRPr lang="en-US" sz="4000" dirty="0"/>
              </a:p>
            </p:txBody>
          </p:sp>
          <p:sp>
            <p:nvSpPr>
              <p:cNvPr id="55" name="Curved Down Arrow 54"/>
              <p:cNvSpPr/>
              <p:nvPr/>
            </p:nvSpPr>
            <p:spPr>
              <a:xfrm rot="1055557" flipH="1">
                <a:off x="11679536" y="11726622"/>
                <a:ext cx="2247900" cy="9906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17" name="Group 16"/>
          <p:cNvGrpSpPr/>
          <p:nvPr/>
        </p:nvGrpSpPr>
        <p:grpSpPr>
          <a:xfrm>
            <a:off x="609600" y="9144000"/>
            <a:ext cx="5653016" cy="6421420"/>
            <a:chOff x="609600" y="6430637"/>
            <a:chExt cx="5653016" cy="6421420"/>
          </a:xfrm>
        </p:grpSpPr>
        <p:pic>
          <p:nvPicPr>
            <p:cNvPr id="37" name="Picture 36"/>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5800" y="8234361"/>
              <a:ext cx="2743200" cy="390525"/>
            </a:xfrm>
            <a:prstGeom prst="rect">
              <a:avLst/>
            </a:prstGeom>
            <a:noFill/>
            <a:ln>
              <a:noFill/>
            </a:ln>
          </p:spPr>
        </p:pic>
        <p:pic>
          <p:nvPicPr>
            <p:cNvPr id="38" name="Picture 37"/>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47700" y="8735158"/>
              <a:ext cx="3695700" cy="523875"/>
            </a:xfrm>
            <a:prstGeom prst="rect">
              <a:avLst/>
            </a:prstGeom>
            <a:noFill/>
            <a:ln>
              <a:noFill/>
            </a:ln>
          </p:spPr>
        </p:pic>
        <p:sp>
          <p:nvSpPr>
            <p:cNvPr id="33" name="TextBox 32"/>
            <p:cNvSpPr txBox="1"/>
            <p:nvPr/>
          </p:nvSpPr>
          <p:spPr>
            <a:xfrm>
              <a:off x="609600" y="7304536"/>
              <a:ext cx="3276600" cy="707886"/>
            </a:xfrm>
            <a:prstGeom prst="rect">
              <a:avLst/>
            </a:prstGeom>
            <a:noFill/>
          </p:spPr>
          <p:txBody>
            <a:bodyPr wrap="square" rtlCol="0">
              <a:spAutoFit/>
            </a:bodyPr>
            <a:lstStyle/>
            <a:p>
              <a:r>
                <a:rPr lang="en-US" sz="4000" dirty="0" smtClean="0"/>
                <a:t>X-Y Direction</a:t>
              </a:r>
              <a:endParaRPr lang="en-US" sz="4000" dirty="0"/>
            </a:p>
          </p:txBody>
        </p:sp>
        <p:grpSp>
          <p:nvGrpSpPr>
            <p:cNvPr id="68" name="Group 67"/>
            <p:cNvGrpSpPr/>
            <p:nvPr/>
          </p:nvGrpSpPr>
          <p:grpSpPr>
            <a:xfrm>
              <a:off x="2318526" y="6430637"/>
              <a:ext cx="3944090" cy="6421420"/>
              <a:chOff x="3686981" y="6609834"/>
              <a:chExt cx="3944090" cy="6421420"/>
            </a:xfrm>
          </p:grpSpPr>
          <p:pic>
            <p:nvPicPr>
              <p:cNvPr id="36" name="Picture 35"/>
              <p:cNvPicPr>
                <a:picLocks noChangeAspect="1"/>
              </p:cNvPicPr>
              <p:nvPr/>
            </p:nvPicPr>
            <p:blipFill rotWithShape="1">
              <a:blip r:embed="rId9">
                <a:extLst>
                  <a:ext uri="{28A0092B-C50C-407E-A947-70E740481C1C}">
                    <a14:useLocalDpi xmlns:a14="http://schemas.microsoft.com/office/drawing/2010/main" val="0"/>
                  </a:ext>
                </a:extLst>
              </a:blip>
              <a:srcRect l="4232" r="54600"/>
              <a:stretch/>
            </p:blipFill>
            <p:spPr>
              <a:xfrm rot="1268608">
                <a:off x="5042010" y="7316254"/>
                <a:ext cx="2589061" cy="5715000"/>
              </a:xfrm>
              <a:prstGeom prst="rect">
                <a:avLst/>
              </a:prstGeom>
            </p:spPr>
          </p:pic>
          <p:grpSp>
            <p:nvGrpSpPr>
              <p:cNvPr id="67" name="Group 66"/>
              <p:cNvGrpSpPr/>
              <p:nvPr/>
            </p:nvGrpSpPr>
            <p:grpSpPr>
              <a:xfrm>
                <a:off x="3686981" y="6609834"/>
                <a:ext cx="3628219" cy="5845792"/>
                <a:chOff x="3686981" y="6609834"/>
                <a:chExt cx="3628219" cy="5845792"/>
              </a:xfrm>
            </p:grpSpPr>
            <p:sp>
              <p:nvSpPr>
                <p:cNvPr id="57" name="Curved Down Arrow 56"/>
                <p:cNvSpPr/>
                <p:nvPr/>
              </p:nvSpPr>
              <p:spPr>
                <a:xfrm rot="17534477">
                  <a:off x="3621558" y="10914775"/>
                  <a:ext cx="2091102" cy="9906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8" name="Straight Connector 57"/>
                <p:cNvCxnSpPr/>
                <p:nvPr/>
              </p:nvCxnSpPr>
              <p:spPr>
                <a:xfrm flipV="1">
                  <a:off x="5486400" y="7162800"/>
                  <a:ext cx="1828800" cy="4772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5486400" y="6609834"/>
                  <a:ext cx="0" cy="5298398"/>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5762005" y="7721738"/>
                  <a:ext cx="1277590" cy="707886"/>
                </a:xfrm>
                <a:prstGeom prst="rect">
                  <a:avLst/>
                </a:prstGeom>
                <a:noFill/>
              </p:spPr>
              <p:txBody>
                <a:bodyPr wrap="square" rtlCol="0">
                  <a:spAutoFit/>
                </a:bodyPr>
                <a:lstStyle/>
                <a:p>
                  <a:r>
                    <a:rPr lang="el-GR" sz="4000" dirty="0"/>
                    <a:t>α</a:t>
                  </a:r>
                  <a:endParaRPr lang="en-US" sz="4000" dirty="0"/>
                </a:p>
              </p:txBody>
            </p:sp>
            <p:sp>
              <p:nvSpPr>
                <p:cNvPr id="65" name="TextBox 64"/>
                <p:cNvSpPr txBox="1"/>
                <p:nvPr/>
              </p:nvSpPr>
              <p:spPr>
                <a:xfrm>
                  <a:off x="3686981" y="10702190"/>
                  <a:ext cx="439576" cy="707886"/>
                </a:xfrm>
                <a:prstGeom prst="rect">
                  <a:avLst/>
                </a:prstGeom>
                <a:noFill/>
              </p:spPr>
              <p:txBody>
                <a:bodyPr wrap="square" rtlCol="0">
                  <a:spAutoFit/>
                </a:bodyPr>
                <a:lstStyle/>
                <a:p>
                  <a:r>
                    <a:rPr lang="el-GR" sz="4000" dirty="0" smtClean="0"/>
                    <a:t>τ</a:t>
                  </a:r>
                  <a:endParaRPr lang="en-US" sz="4000" dirty="0"/>
                </a:p>
              </p:txBody>
            </p:sp>
          </p:grpSp>
        </p:grpSp>
      </p:grpSp>
      <p:sp>
        <p:nvSpPr>
          <p:cNvPr id="5" name="TextBox 4"/>
          <p:cNvSpPr txBox="1"/>
          <p:nvPr/>
        </p:nvSpPr>
        <p:spPr>
          <a:xfrm>
            <a:off x="28879800" y="21793200"/>
            <a:ext cx="7882414" cy="1415772"/>
          </a:xfrm>
          <a:prstGeom prst="rect">
            <a:avLst/>
          </a:prstGeom>
          <a:noFill/>
        </p:spPr>
        <p:txBody>
          <a:bodyPr wrap="none" rtlCol="0">
            <a:spAutoFit/>
          </a:bodyPr>
          <a:lstStyle/>
          <a:p>
            <a:r>
              <a:rPr lang="en-US" dirty="0" smtClean="0"/>
              <a:t>System Assembly</a:t>
            </a:r>
            <a:endParaRPr lang="en-US" dirty="0"/>
          </a:p>
        </p:txBody>
      </p:sp>
      <p:pic>
        <p:nvPicPr>
          <p:cNvPr id="26" name="Picture 4" descr="http://sine.ni.com/images/products/us/crio-9024_l.jpg"/>
          <p:cNvPicPr>
            <a:picLocks noChangeAspect="1" noChangeArrowheads="1"/>
          </p:cNvPicPr>
          <p:nvPr/>
        </p:nvPicPr>
        <p:blipFill rotWithShape="1">
          <a:blip r:embed="rId12">
            <a:extLst>
              <a:ext uri="{BEBA8EAE-BF5A-486C-A8C5-ECC9F3942E4B}">
                <a14:imgProps xmlns:a14="http://schemas.microsoft.com/office/drawing/2010/main">
                  <a14:imgLayer r:embed="rId13">
                    <a14:imgEffect>
                      <a14:backgroundRemoval t="6529" b="91753" l="16250" r="94250"/>
                    </a14:imgEffect>
                  </a14:imgLayer>
                </a14:imgProps>
              </a:ext>
              <a:ext uri="{28A0092B-C50C-407E-A947-70E740481C1C}">
                <a14:useLocalDpi xmlns:a14="http://schemas.microsoft.com/office/drawing/2010/main" val="0"/>
              </a:ext>
            </a:extLst>
          </a:blip>
          <a:srcRect l="13223" t="4817" r="16365" b="7120"/>
          <a:stretch/>
        </p:blipFill>
        <p:spPr bwMode="auto">
          <a:xfrm>
            <a:off x="22707600" y="22024574"/>
            <a:ext cx="4302949" cy="39150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solorzaa\Documents\GitHub\ROBO\Documentation\Pitchers\Sim Model 3 white.png"/>
          <p:cNvPicPr>
            <a:picLocks noChangeAspect="1" noChangeArrowheads="1"/>
          </p:cNvPicPr>
          <p:nvPr/>
        </p:nvPicPr>
        <p:blipFill rotWithShape="1">
          <a:blip r:embed="rId14">
            <a:extLst>
              <a:ext uri="{BEBA8EAE-BF5A-486C-A8C5-ECC9F3942E4B}">
                <a14:imgProps xmlns:a14="http://schemas.microsoft.com/office/drawing/2010/main">
                  <a14:imgLayer r:embed="rId15">
                    <a14:imgEffect>
                      <a14:backgroundRemoval t="7670" b="89678" l="37648" r="60140"/>
                    </a14:imgEffect>
                  </a14:imgLayer>
                </a14:imgProps>
              </a:ext>
              <a:ext uri="{28A0092B-C50C-407E-A947-70E740481C1C}">
                <a14:useLocalDpi xmlns:a14="http://schemas.microsoft.com/office/drawing/2010/main" val="0"/>
              </a:ext>
            </a:extLst>
          </a:blip>
          <a:srcRect l="34893" t="4076" r="36718" b="6682"/>
          <a:stretch/>
        </p:blipFill>
        <p:spPr bwMode="auto">
          <a:xfrm>
            <a:off x="29337000" y="13590299"/>
            <a:ext cx="4214866" cy="754642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16">
            <a:extLst>
              <a:ext uri="{BEBA8EAE-BF5A-486C-A8C5-ECC9F3942E4B}">
                <a14:imgProps xmlns:a14="http://schemas.microsoft.com/office/drawing/2010/main">
                  <a14:imgLayer r:embed="rId17">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1903224" y="23317200"/>
            <a:ext cx="7697976" cy="5244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201400" y="23088600"/>
            <a:ext cx="8917287" cy="6185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TextBox 55"/>
          <p:cNvSpPr txBox="1"/>
          <p:nvPr/>
        </p:nvSpPr>
        <p:spPr>
          <a:xfrm>
            <a:off x="12201427" y="3055440"/>
            <a:ext cx="19527569" cy="769441"/>
          </a:xfrm>
          <a:prstGeom prst="rect">
            <a:avLst/>
          </a:prstGeom>
          <a:noFill/>
        </p:spPr>
        <p:txBody>
          <a:bodyPr wrap="square" rtlCol="0">
            <a:spAutoFit/>
          </a:bodyPr>
          <a:lstStyle/>
          <a:p>
            <a:r>
              <a:rPr lang="en-US" sz="4400" b="1" dirty="0" smtClean="0"/>
              <a:t>Client: </a:t>
            </a:r>
            <a:r>
              <a:rPr lang="en-US" sz="4400" dirty="0" smtClean="0"/>
              <a:t>Andy Chang (National Instruments)                       </a:t>
            </a:r>
            <a:r>
              <a:rPr lang="en-US" sz="4400" b="1" dirty="0" smtClean="0"/>
              <a:t>Supervisor:</a:t>
            </a:r>
            <a:r>
              <a:rPr lang="en-US" sz="4400" b="1" dirty="0"/>
              <a:t> </a:t>
            </a:r>
            <a:r>
              <a:rPr lang="en-US" sz="4400" dirty="0" smtClean="0"/>
              <a:t>Dr. Robert Throne</a:t>
            </a:r>
          </a:p>
        </p:txBody>
      </p:sp>
      <p:sp>
        <p:nvSpPr>
          <p:cNvPr id="11" name="TextBox 10"/>
          <p:cNvSpPr txBox="1"/>
          <p:nvPr/>
        </p:nvSpPr>
        <p:spPr>
          <a:xfrm>
            <a:off x="857812" y="5105400"/>
            <a:ext cx="42195188" cy="2554545"/>
          </a:xfrm>
          <a:prstGeom prst="rect">
            <a:avLst/>
          </a:prstGeom>
          <a:noFill/>
        </p:spPr>
        <p:txBody>
          <a:bodyPr wrap="square" rtlCol="0">
            <a:spAutoFit/>
          </a:bodyPr>
          <a:lstStyle/>
          <a:p>
            <a:pPr algn="just"/>
            <a:r>
              <a:rPr lang="en-US" sz="3200" b="1" dirty="0" smtClean="0"/>
              <a:t>Problem Description: </a:t>
            </a:r>
            <a:r>
              <a:rPr lang="en-US" sz="3200" dirty="0" smtClean="0"/>
              <a:t>The goal of this </a:t>
            </a:r>
            <a:r>
              <a:rPr lang="en-US" sz="3200" dirty="0" smtClean="0"/>
              <a:t>project </a:t>
            </a:r>
            <a:r>
              <a:rPr lang="en-US" sz="3200" dirty="0" smtClean="0"/>
              <a:t>is to design and construct a robotic self-balancing unicycle for National Instruments (NI).  Using NI hardware and software, such as the Compact Rio Real-Time Controller and their </a:t>
            </a:r>
            <a:r>
              <a:rPr lang="en-US" sz="3200" dirty="0" err="1" smtClean="0"/>
              <a:t>LabVIEW</a:t>
            </a:r>
            <a:r>
              <a:rPr lang="en-US" sz="3200" dirty="0" smtClean="0"/>
              <a:t> software, this project is an effort to demonstrate NI’s real-time solutions and their Robotics Tool Kit as a viable solution for advanced robotic systems and controls.  In addition to the physical device, NI has also asked the team to utilize the Robotics Simulator within </a:t>
            </a:r>
            <a:r>
              <a:rPr lang="en-US" sz="3200" dirty="0" err="1" smtClean="0"/>
              <a:t>LabVIEW</a:t>
            </a:r>
            <a:r>
              <a:rPr lang="en-US" sz="3200" dirty="0" smtClean="0"/>
              <a:t> to model and program the unicycle, and ensure that the development environment is behaving appropriately.  This robotic prototype is being designed to serve  primarily as a demonstration for NI Week 2013, a convention held during the summer in Austin, TX where National Instruments showcases uses for their products and reveals new ones.</a:t>
            </a:r>
          </a:p>
          <a:p>
            <a:endParaRPr lang="en-US" sz="3200" dirty="0"/>
          </a:p>
        </p:txBody>
      </p:sp>
      <p:sp>
        <p:nvSpPr>
          <p:cNvPr id="22" name="TextBox 21"/>
          <p:cNvSpPr txBox="1"/>
          <p:nvPr/>
        </p:nvSpPr>
        <p:spPr>
          <a:xfrm>
            <a:off x="857813" y="15392400"/>
            <a:ext cx="9746536" cy="1077218"/>
          </a:xfrm>
          <a:prstGeom prst="rect">
            <a:avLst/>
          </a:prstGeom>
          <a:noFill/>
        </p:spPr>
        <p:txBody>
          <a:bodyPr wrap="square" rtlCol="0">
            <a:spAutoFit/>
          </a:bodyPr>
          <a:lstStyle/>
          <a:p>
            <a:r>
              <a:rPr lang="en-US" sz="3200" dirty="0" smtClean="0"/>
              <a:t>The modeling of the unicycle was done in two distinct portions, each with specific constraints to be optimized, </a:t>
            </a:r>
            <a:endParaRPr lang="en-US" sz="3200" dirty="0"/>
          </a:p>
        </p:txBody>
      </p:sp>
      <p:sp>
        <p:nvSpPr>
          <p:cNvPr id="23" name="TextBox 22"/>
          <p:cNvSpPr txBox="1"/>
          <p:nvPr/>
        </p:nvSpPr>
        <p:spPr>
          <a:xfrm>
            <a:off x="857812" y="16383000"/>
            <a:ext cx="12764894" cy="3539430"/>
          </a:xfrm>
          <a:prstGeom prst="rect">
            <a:avLst/>
          </a:prstGeom>
          <a:noFill/>
        </p:spPr>
        <p:txBody>
          <a:bodyPr wrap="square" rtlCol="0">
            <a:spAutoFit/>
          </a:bodyPr>
          <a:lstStyle/>
          <a:p>
            <a:pPr algn="just"/>
            <a:r>
              <a:rPr lang="en-US" sz="3200" dirty="0" smtClean="0"/>
              <a:t>and combined later on to fully define our model. The problem is most similar to that of an inverted pendulum, though this similarity is only true in the one-dimensional case, as our system can tip from side to side; a restriction normally present on inverted pendulums.  Originally, the design featured a torsion motor about the central axis of the robot, which added more possibilities to the design and caused the robot’s balance to more accurately resemble a human riding a unicycle, but overly complicated the</a:t>
            </a:r>
            <a:endParaRPr lang="en-US" sz="3200" dirty="0"/>
          </a:p>
        </p:txBody>
      </p:sp>
      <p:sp>
        <p:nvSpPr>
          <p:cNvPr id="77" name="TextBox 76"/>
          <p:cNvSpPr txBox="1"/>
          <p:nvPr/>
        </p:nvSpPr>
        <p:spPr>
          <a:xfrm>
            <a:off x="990600" y="29184600"/>
            <a:ext cx="8590988" cy="2554545"/>
          </a:xfrm>
          <a:prstGeom prst="rect">
            <a:avLst/>
          </a:prstGeom>
          <a:noFill/>
        </p:spPr>
        <p:txBody>
          <a:bodyPr wrap="square" rtlCol="0">
            <a:spAutoFit/>
          </a:bodyPr>
          <a:lstStyle/>
          <a:p>
            <a:pPr algn="just"/>
            <a:r>
              <a:rPr lang="en-US" sz="3200" dirty="0"/>
              <a:t>Our control design project faces some major obstacles. We are dealing with an autonomous non-linear system that will dynamically change while it runs. The advantages of our design are that it is a controllable system that we will </a:t>
            </a:r>
            <a:r>
              <a:rPr lang="en-US" sz="3200" dirty="0" smtClean="0"/>
              <a:t>control</a:t>
            </a:r>
            <a:endParaRPr lang="en-US" sz="3200" dirty="0"/>
          </a:p>
        </p:txBody>
      </p:sp>
      <p:sp>
        <p:nvSpPr>
          <p:cNvPr id="78" name="TextBox 77"/>
          <p:cNvSpPr txBox="1"/>
          <p:nvPr/>
        </p:nvSpPr>
        <p:spPr>
          <a:xfrm>
            <a:off x="11525812" y="29413200"/>
            <a:ext cx="8590988" cy="3046988"/>
          </a:xfrm>
          <a:prstGeom prst="rect">
            <a:avLst/>
          </a:prstGeom>
          <a:noFill/>
        </p:spPr>
        <p:txBody>
          <a:bodyPr wrap="square" rtlCol="0">
            <a:spAutoFit/>
          </a:bodyPr>
          <a:lstStyle/>
          <a:p>
            <a:pPr algn="just"/>
            <a:r>
              <a:rPr lang="en-US" sz="3200" dirty="0" smtClean="0"/>
              <a:t>Based </a:t>
            </a:r>
            <a:r>
              <a:rPr lang="en-US" sz="3200" dirty="0"/>
              <a:t>on the flow diagram of a basic discrete time state variable feedback system we can obtain the state variable equations. We will have to model the system’s plant, modify any initial conditions, place poles in the system, and allow the system to reach a stable balancing state.</a:t>
            </a:r>
          </a:p>
        </p:txBody>
      </p:sp>
      <p:sp>
        <p:nvSpPr>
          <p:cNvPr id="81" name="TextBox 80"/>
          <p:cNvSpPr txBox="1"/>
          <p:nvPr/>
        </p:nvSpPr>
        <p:spPr>
          <a:xfrm>
            <a:off x="27010549" y="24545442"/>
            <a:ext cx="4191000" cy="1077218"/>
          </a:xfrm>
          <a:prstGeom prst="rect">
            <a:avLst/>
          </a:prstGeom>
          <a:noFill/>
        </p:spPr>
        <p:txBody>
          <a:bodyPr wrap="square" rtlCol="0">
            <a:spAutoFit/>
          </a:bodyPr>
          <a:lstStyle/>
          <a:p>
            <a:r>
              <a:rPr lang="en-US" sz="3200" dirty="0" smtClean="0"/>
              <a:t>Compact </a:t>
            </a:r>
            <a:r>
              <a:rPr lang="en-US" sz="3200" dirty="0" smtClean="0"/>
              <a:t>RIO  used for real-time computation</a:t>
            </a:r>
            <a:endParaRPr lang="en-US" sz="3200" dirty="0"/>
          </a:p>
        </p:txBody>
      </p:sp>
      <p:sp>
        <p:nvSpPr>
          <p:cNvPr id="83" name="TextBox 82"/>
          <p:cNvSpPr txBox="1"/>
          <p:nvPr/>
        </p:nvSpPr>
        <p:spPr>
          <a:xfrm>
            <a:off x="25441834" y="29895731"/>
            <a:ext cx="3137431" cy="1077218"/>
          </a:xfrm>
          <a:prstGeom prst="rect">
            <a:avLst/>
          </a:prstGeom>
          <a:noFill/>
        </p:spPr>
        <p:txBody>
          <a:bodyPr wrap="square" rtlCol="0">
            <a:spAutoFit/>
          </a:bodyPr>
          <a:lstStyle/>
          <a:p>
            <a:r>
              <a:rPr lang="en-US" sz="3200" dirty="0" smtClean="0"/>
              <a:t>IMU 3DM-GX3-45 as gyroscope</a:t>
            </a:r>
            <a:endParaRPr lang="en-US" sz="3200" dirty="0"/>
          </a:p>
        </p:txBody>
      </p:sp>
      <p:sp>
        <p:nvSpPr>
          <p:cNvPr id="86" name="TextBox 85"/>
          <p:cNvSpPr txBox="1"/>
          <p:nvPr/>
        </p:nvSpPr>
        <p:spPr>
          <a:xfrm>
            <a:off x="15163800" y="9829800"/>
            <a:ext cx="8686800" cy="4524315"/>
          </a:xfrm>
          <a:prstGeom prst="rect">
            <a:avLst/>
          </a:prstGeom>
          <a:noFill/>
        </p:spPr>
        <p:txBody>
          <a:bodyPr wrap="square" rtlCol="0">
            <a:spAutoFit/>
          </a:bodyPr>
          <a:lstStyle/>
          <a:p>
            <a:pPr algn="just"/>
            <a:r>
              <a:rPr lang="en-US" sz="3200" dirty="0" smtClean="0"/>
              <a:t>Using the Inertial Measurement Unit (IMU) as a feedback sensor for the control system, the real-time controller calculates the direction and magnitude of the control effort necessary to maintain a balanced state. The motor controllers act upon the control effort to provide the required power to the hub motors, and also serve as a method for encoding the wheel’s position back to the real-time controller.  </a:t>
            </a:r>
            <a:endParaRPr lang="en-US" sz="3200" dirty="0"/>
          </a:p>
        </p:txBody>
      </p:sp>
      <p:sp>
        <p:nvSpPr>
          <p:cNvPr id="25" name="Rectangle 24"/>
          <p:cNvSpPr/>
          <p:nvPr/>
        </p:nvSpPr>
        <p:spPr>
          <a:xfrm>
            <a:off x="1219200" y="19812000"/>
            <a:ext cx="12115800" cy="584775"/>
          </a:xfrm>
          <a:prstGeom prst="rect">
            <a:avLst/>
          </a:prstGeom>
        </p:spPr>
        <p:txBody>
          <a:bodyPr wrap="square">
            <a:spAutoFit/>
          </a:bodyPr>
          <a:lstStyle/>
          <a:p>
            <a:pPr algn="just"/>
            <a:r>
              <a:rPr lang="en-US" sz="3200" dirty="0"/>
              <a:t>model and was ultimately changed to the current design for simplicity.</a:t>
            </a:r>
          </a:p>
        </p:txBody>
      </p:sp>
      <p:pic>
        <p:nvPicPr>
          <p:cNvPr id="6" name="Picture 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827934" y="23088600"/>
            <a:ext cx="11853466" cy="679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descr="C:\Users\solorzaa\Documents\GitHub\ROBO\Documentation\Pictures\comic 4.png"/>
          <p:cNvPicPr>
            <a:picLocks noChangeAspect="1" noChangeArrowheads="1"/>
          </p:cNvPicPr>
          <p:nvPr/>
        </p:nvPicPr>
        <p:blipFill rotWithShape="1">
          <a:blip r:embed="rId20">
            <a:extLst>
              <a:ext uri="{BEBA8EAE-BF5A-486C-A8C5-ECC9F3942E4B}">
                <a14:imgProps xmlns:a14="http://schemas.microsoft.com/office/drawing/2010/main">
                  <a14:imgLayer r:embed="rId21">
                    <a14:imgEffect>
                      <a14:brightnessContrast contrast="20000"/>
                    </a14:imgEffect>
                  </a14:imgLayer>
                </a14:imgProps>
              </a:ext>
              <a:ext uri="{28A0092B-C50C-407E-A947-70E740481C1C}">
                <a14:useLocalDpi xmlns:a14="http://schemas.microsoft.com/office/drawing/2010/main" val="0"/>
              </a:ext>
            </a:extLst>
          </a:blip>
          <a:srcRect l="2027" r="11728"/>
          <a:stretch/>
        </p:blipFill>
        <p:spPr bwMode="auto">
          <a:xfrm>
            <a:off x="33909000" y="15265679"/>
            <a:ext cx="8153400" cy="538452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79" name="TextBox 78"/>
          <p:cNvSpPr txBox="1"/>
          <p:nvPr/>
        </p:nvSpPr>
        <p:spPr>
          <a:xfrm>
            <a:off x="29908146" y="9677400"/>
            <a:ext cx="5753454" cy="4031873"/>
          </a:xfrm>
          <a:prstGeom prst="rect">
            <a:avLst/>
          </a:prstGeom>
          <a:noFill/>
        </p:spPr>
        <p:txBody>
          <a:bodyPr wrap="square" rtlCol="0">
            <a:spAutoFit/>
          </a:bodyPr>
          <a:lstStyle/>
          <a:p>
            <a:pPr algn="just"/>
            <a:r>
              <a:rPr lang="en-US" sz="3200" dirty="0" smtClean="0"/>
              <a:t>Using LabVIEW’s Robotic simulation toolkit, the </a:t>
            </a:r>
            <a:r>
              <a:rPr lang="en-US" sz="3200" dirty="0" err="1" smtClean="0"/>
              <a:t>Sketchup</a:t>
            </a:r>
            <a:r>
              <a:rPr lang="en-US" sz="3200" dirty="0" smtClean="0"/>
              <a:t> model is imported with its physical properties specified. Simulating all the robot’s actuators and sensors allows a development of initial control for feasible inverted stability.</a:t>
            </a:r>
            <a:endParaRPr lang="en-US" sz="3200" dirty="0"/>
          </a:p>
        </p:txBody>
      </p:sp>
      <p:pic>
        <p:nvPicPr>
          <p:cNvPr id="8" name="Picture 4" descr="C:\Users\solorzaa\Documents\GitHub\ROBO\Design Photos\UnicyclePhoto1.JPG"/>
          <p:cNvPicPr>
            <a:picLocks noChangeAspect="1" noChangeArrowheads="1"/>
          </p:cNvPicPr>
          <p:nvPr/>
        </p:nvPicPr>
        <p:blipFill rotWithShape="1">
          <a:blip r:embed="rId22" cstate="print">
            <a:extLst>
              <a:ext uri="{28A0092B-C50C-407E-A947-70E740481C1C}">
                <a14:useLocalDpi xmlns:a14="http://schemas.microsoft.com/office/drawing/2010/main" val="0"/>
              </a:ext>
            </a:extLst>
          </a:blip>
          <a:srcRect t="15526" b="7451"/>
          <a:stretch/>
        </p:blipFill>
        <p:spPr bwMode="auto">
          <a:xfrm>
            <a:off x="15346402" y="14608663"/>
            <a:ext cx="9544570" cy="551368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9" name="Picture 10" descr="http://robotbox.net/sites/default/files/imagecache/normal/part_pics/roboteq-motor-controler/roboteq.jp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800463" y="26276035"/>
            <a:ext cx="6743700" cy="3547188"/>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p:cNvSpPr txBox="1"/>
          <p:nvPr/>
        </p:nvSpPr>
        <p:spPr>
          <a:xfrm>
            <a:off x="22448857" y="25896647"/>
            <a:ext cx="5456756" cy="1077218"/>
          </a:xfrm>
          <a:prstGeom prst="rect">
            <a:avLst/>
          </a:prstGeom>
          <a:noFill/>
        </p:spPr>
        <p:txBody>
          <a:bodyPr wrap="square" rtlCol="0">
            <a:spAutoFit/>
          </a:bodyPr>
          <a:lstStyle/>
          <a:p>
            <a:r>
              <a:rPr lang="en-US" sz="3200" dirty="0" err="1" smtClean="0"/>
              <a:t>RoboteQ</a:t>
            </a:r>
            <a:r>
              <a:rPr lang="en-US" sz="3200" dirty="0"/>
              <a:t> </a:t>
            </a:r>
            <a:r>
              <a:rPr lang="en-US" sz="3200" dirty="0" smtClean="0"/>
              <a:t>HBL2350 dual channel 3-phase motor controller</a:t>
            </a:r>
            <a:endParaRPr lang="en-US" sz="3200" dirty="0"/>
          </a:p>
        </p:txBody>
      </p:sp>
      <p:pic>
        <p:nvPicPr>
          <p:cNvPr id="30" name="Picture 8" descr="http://www.seattlerobotics.org/encoder/200610/article3/IMU%20Odometry,%20by%20David%20Anderson_files/3dmgx1.jpg"/>
          <p:cNvPicPr>
            <a:picLocks noChangeAspect="1" noChangeArrowheads="1"/>
          </p:cNvPicPr>
          <p:nvPr/>
        </p:nvPicPr>
        <p:blipFill>
          <a:blip r:embed="rId24">
            <a:extLst>
              <a:ext uri="{BEBA8EAE-BF5A-486C-A8C5-ECC9F3942E4B}">
                <a14:imgProps xmlns:a14="http://schemas.microsoft.com/office/drawing/2010/main">
                  <a14:imgLayer r:embed="rId25">
                    <a14:imgEffect>
                      <a14:backgroundRemoval t="0" b="100000" l="9434" r="89434"/>
                    </a14:imgEffect>
                  </a14:imgLayer>
                </a14:imgProps>
              </a:ext>
              <a:ext uri="{28A0092B-C50C-407E-A947-70E740481C1C}">
                <a14:useLocalDpi xmlns:a14="http://schemas.microsoft.com/office/drawing/2010/main" val="0"/>
              </a:ext>
            </a:extLst>
          </a:blip>
          <a:srcRect/>
          <a:stretch>
            <a:fillRect/>
          </a:stretch>
        </p:blipFill>
        <p:spPr bwMode="auto">
          <a:xfrm>
            <a:off x="22020958" y="28879800"/>
            <a:ext cx="4194158" cy="3181231"/>
          </a:xfrm>
          <a:prstGeom prst="rect">
            <a:avLst/>
          </a:prstGeom>
          <a:noFill/>
          <a:extLst>
            <a:ext uri="{909E8E84-426E-40DD-AFC4-6F175D3DCCD1}">
              <a14:hiddenFill xmlns:a14="http://schemas.microsoft.com/office/drawing/2010/main">
                <a:solidFill>
                  <a:srgbClr val="FFFFFF"/>
                </a:solidFill>
              </a14:hiddenFill>
            </a:ext>
          </a:extLst>
        </p:spPr>
      </p:pic>
      <p:sp>
        <p:nvSpPr>
          <p:cNvPr id="84" name="TextBox 83"/>
          <p:cNvSpPr txBox="1"/>
          <p:nvPr/>
        </p:nvSpPr>
        <p:spPr>
          <a:xfrm>
            <a:off x="37985700" y="31145766"/>
            <a:ext cx="2554753" cy="1077218"/>
          </a:xfrm>
          <a:prstGeom prst="rect">
            <a:avLst/>
          </a:prstGeom>
          <a:noFill/>
        </p:spPr>
        <p:txBody>
          <a:bodyPr wrap="square" rtlCol="0">
            <a:spAutoFit/>
          </a:bodyPr>
          <a:lstStyle/>
          <a:p>
            <a:r>
              <a:rPr lang="en-US" sz="3200" dirty="0" smtClean="0"/>
              <a:t>3-phase 12V hub motor</a:t>
            </a:r>
            <a:endParaRPr lang="en-US" sz="3200" dirty="0"/>
          </a:p>
        </p:txBody>
      </p:sp>
      <p:sp>
        <p:nvSpPr>
          <p:cNvPr id="85" name="TextBox 84"/>
          <p:cNvSpPr txBox="1"/>
          <p:nvPr/>
        </p:nvSpPr>
        <p:spPr>
          <a:xfrm>
            <a:off x="32232599" y="30111831"/>
            <a:ext cx="2895601" cy="1077218"/>
          </a:xfrm>
          <a:prstGeom prst="rect">
            <a:avLst/>
          </a:prstGeom>
          <a:noFill/>
        </p:spPr>
        <p:txBody>
          <a:bodyPr wrap="square" rtlCol="0">
            <a:spAutoFit/>
          </a:bodyPr>
          <a:lstStyle/>
          <a:p>
            <a:r>
              <a:rPr lang="en-US" sz="3200" dirty="0" smtClean="0"/>
              <a:t>Emergency stop switch </a:t>
            </a:r>
            <a:endParaRPr lang="en-US" sz="3200" dirty="0"/>
          </a:p>
        </p:txBody>
      </p:sp>
      <p:pic>
        <p:nvPicPr>
          <p:cNvPr id="10" name="Picture 4" descr="Omron Electronics Inc-EMC Div A22E-MK-02"/>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29628745" y="29664810"/>
            <a:ext cx="2616275" cy="26162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p:cNvPicPr>
            <a:picLocks noChangeAspect="1" noChangeArrowheads="1"/>
          </p:cNvPicPr>
          <p:nvPr/>
        </p:nvPicPr>
        <p:blipFill>
          <a:blip r:embed="rId27">
            <a:extLst>
              <a:ext uri="{BEBA8EAE-BF5A-486C-A8C5-ECC9F3942E4B}">
                <a14:imgProps xmlns:a14="http://schemas.microsoft.com/office/drawing/2010/main">
                  <a14:imgLayer r:embed="rId28">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40309800" y="28357939"/>
            <a:ext cx="2989395" cy="4093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1295400" y="31546800"/>
            <a:ext cx="2870529" cy="584775"/>
          </a:xfrm>
          <a:prstGeom prst="rect">
            <a:avLst/>
          </a:prstGeom>
        </p:spPr>
        <p:txBody>
          <a:bodyPr wrap="none">
            <a:spAutoFit/>
          </a:bodyPr>
          <a:lstStyle/>
          <a:p>
            <a:pPr algn="just"/>
            <a:r>
              <a:rPr lang="en-US" sz="3200" dirty="0"/>
              <a:t>in discrete time.</a:t>
            </a:r>
            <a:endParaRPr lang="en-US" sz="3200" dirty="0"/>
          </a:p>
        </p:txBody>
      </p:sp>
    </p:spTree>
    <p:extLst>
      <p:ext uri="{BB962C8B-B14F-4D97-AF65-F5344CB8AC3E}">
        <p14:creationId xmlns:p14="http://schemas.microsoft.com/office/powerpoint/2010/main" val="4906566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633</TotalTime>
  <Words>544</Words>
  <Application>Microsoft Office PowerPoint</Application>
  <PresentationFormat>Custom</PresentationFormat>
  <Paragraphs>28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collinka</dc:creator>
  <cp:lastModifiedBy>Ander A Solorzano</cp:lastModifiedBy>
  <cp:revision>47</cp:revision>
  <dcterms:created xsi:type="dcterms:W3CDTF">2013-02-06T17:09:47Z</dcterms:created>
  <dcterms:modified xsi:type="dcterms:W3CDTF">2013-02-11T04:07:39Z</dcterms:modified>
</cp:coreProperties>
</file>