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266" r:id="rId3"/>
    <p:sldId id="259" r:id="rId4"/>
    <p:sldId id="308" r:id="rId5"/>
    <p:sldId id="307" r:id="rId6"/>
    <p:sldId id="268" r:id="rId7"/>
    <p:sldId id="310" r:id="rId8"/>
    <p:sldId id="312" r:id="rId9"/>
    <p:sldId id="315" r:id="rId10"/>
    <p:sldId id="316" r:id="rId11"/>
    <p:sldId id="319" r:id="rId12"/>
    <p:sldId id="317" r:id="rId13"/>
    <p:sldId id="318" r:id="rId14"/>
    <p:sldId id="305" r:id="rId15"/>
    <p:sldId id="314" r:id="rId16"/>
    <p:sldId id="296" r:id="rId17"/>
    <p:sldId id="276" r:id="rId18"/>
    <p:sldId id="289" r:id="rId19"/>
    <p:sldId id="294" r:id="rId20"/>
    <p:sldId id="30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90CF"/>
    <a:srgbClr val="8F8FFF"/>
    <a:srgbClr val="6666FF"/>
    <a:srgbClr val="0066CC"/>
    <a:srgbClr val="72A2DC"/>
    <a:srgbClr val="6B9E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221" autoAdjust="0"/>
  </p:normalViewPr>
  <p:slideViewPr>
    <p:cSldViewPr>
      <p:cViewPr varScale="1">
        <p:scale>
          <a:sx n="80" d="100"/>
          <a:sy n="80" d="100"/>
        </p:scale>
        <p:origin x="-243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0B4CB2-A7E2-428B-B79F-A839B2C82A65}" type="datetimeFigureOut">
              <a:rPr lang="en-US" smtClean="0"/>
              <a:t>5/13/2013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4118CE-2326-4E90-83DF-11ED7A461FE5}" type="slidenum">
              <a:rPr lang="en-US" smtClean="0"/>
              <a:t>‹#›</a:t>
            </a:fld>
            <a:endParaRPr lang="en-US"/>
          </a:p>
        </p:txBody>
      </p:sp>
    </p:spTree>
    <p:extLst>
      <p:ext uri="{BB962C8B-B14F-4D97-AF65-F5344CB8AC3E}">
        <p14:creationId xmlns:p14="http://schemas.microsoft.com/office/powerpoint/2010/main" val="4148938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a:t>
            </a:fld>
            <a:endParaRPr lang="en-US"/>
          </a:p>
        </p:txBody>
      </p:sp>
    </p:spTree>
    <p:extLst>
      <p:ext uri="{BB962C8B-B14F-4D97-AF65-F5344CB8AC3E}">
        <p14:creationId xmlns:p14="http://schemas.microsoft.com/office/powerpoint/2010/main" val="2665114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Spencer</a:t>
            </a: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10</a:t>
            </a:fld>
            <a:endParaRPr lang="en-US"/>
          </a:p>
        </p:txBody>
      </p:sp>
    </p:spTree>
    <p:extLst>
      <p:ext uri="{BB962C8B-B14F-4D97-AF65-F5344CB8AC3E}">
        <p14:creationId xmlns:p14="http://schemas.microsoft.com/office/powerpoint/2010/main" val="1980168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Spencer</a:t>
            </a: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11</a:t>
            </a:fld>
            <a:endParaRPr lang="en-US"/>
          </a:p>
        </p:txBody>
      </p:sp>
    </p:spTree>
    <p:extLst>
      <p:ext uri="{BB962C8B-B14F-4D97-AF65-F5344CB8AC3E}">
        <p14:creationId xmlns:p14="http://schemas.microsoft.com/office/powerpoint/2010/main" val="1980168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Spencer</a:t>
            </a: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12</a:t>
            </a:fld>
            <a:endParaRPr lang="en-US"/>
          </a:p>
        </p:txBody>
      </p:sp>
    </p:spTree>
    <p:extLst>
      <p:ext uri="{BB962C8B-B14F-4D97-AF65-F5344CB8AC3E}">
        <p14:creationId xmlns:p14="http://schemas.microsoft.com/office/powerpoint/2010/main" val="1980168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Spencer</a:t>
            </a: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13</a:t>
            </a:fld>
            <a:endParaRPr lang="en-US"/>
          </a:p>
        </p:txBody>
      </p:sp>
    </p:spTree>
    <p:extLst>
      <p:ext uri="{BB962C8B-B14F-4D97-AF65-F5344CB8AC3E}">
        <p14:creationId xmlns:p14="http://schemas.microsoft.com/office/powerpoint/2010/main" val="1980168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Spencer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14</a:t>
            </a:fld>
            <a:endParaRPr lang="en-US"/>
          </a:p>
        </p:txBody>
      </p:sp>
    </p:spTree>
    <p:extLst>
      <p:ext uri="{BB962C8B-B14F-4D97-AF65-F5344CB8AC3E}">
        <p14:creationId xmlns:p14="http://schemas.microsoft.com/office/powerpoint/2010/main" val="1980168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Spencer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15</a:t>
            </a:fld>
            <a:endParaRPr lang="en-US"/>
          </a:p>
        </p:txBody>
      </p:sp>
    </p:spTree>
    <p:extLst>
      <p:ext uri="{BB962C8B-B14F-4D97-AF65-F5344CB8AC3E}">
        <p14:creationId xmlns:p14="http://schemas.microsoft.com/office/powerpoint/2010/main" val="1980168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16</a:t>
            </a:fld>
            <a:endParaRPr lang="en-US"/>
          </a:p>
        </p:txBody>
      </p:sp>
    </p:spTree>
    <p:extLst>
      <p:ext uri="{BB962C8B-B14F-4D97-AF65-F5344CB8AC3E}">
        <p14:creationId xmlns:p14="http://schemas.microsoft.com/office/powerpoint/2010/main" val="1747577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17</a:t>
            </a:fld>
            <a:endParaRPr lang="en-US"/>
          </a:p>
        </p:txBody>
      </p:sp>
    </p:spTree>
    <p:extLst>
      <p:ext uri="{BB962C8B-B14F-4D97-AF65-F5344CB8AC3E}">
        <p14:creationId xmlns:p14="http://schemas.microsoft.com/office/powerpoint/2010/main" val="1285917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18</a:t>
            </a:fld>
            <a:endParaRPr lang="en-US"/>
          </a:p>
        </p:txBody>
      </p:sp>
    </p:spTree>
    <p:extLst>
      <p:ext uri="{BB962C8B-B14F-4D97-AF65-F5344CB8AC3E}">
        <p14:creationId xmlns:p14="http://schemas.microsoft.com/office/powerpoint/2010/main" val="1285917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19</a:t>
            </a:fld>
            <a:endParaRPr lang="en-US"/>
          </a:p>
        </p:txBody>
      </p:sp>
    </p:spTree>
    <p:extLst>
      <p:ext uri="{BB962C8B-B14F-4D97-AF65-F5344CB8AC3E}">
        <p14:creationId xmlns:p14="http://schemas.microsoft.com/office/powerpoint/2010/main" val="1747577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Kevin –</a:t>
            </a: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a:t>
            </a:fld>
            <a:endParaRPr lang="en-US"/>
          </a:p>
        </p:txBody>
      </p:sp>
    </p:spTree>
    <p:extLst>
      <p:ext uri="{BB962C8B-B14F-4D97-AF65-F5344CB8AC3E}">
        <p14:creationId xmlns:p14="http://schemas.microsoft.com/office/powerpoint/2010/main" val="1958463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20</a:t>
            </a:fld>
            <a:endParaRPr lang="en-US"/>
          </a:p>
        </p:txBody>
      </p:sp>
    </p:spTree>
    <p:extLst>
      <p:ext uri="{BB962C8B-B14F-4D97-AF65-F5344CB8AC3E}">
        <p14:creationId xmlns:p14="http://schemas.microsoft.com/office/powerpoint/2010/main" val="1747577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Kevin</a:t>
            </a:r>
          </a:p>
        </p:txBody>
      </p:sp>
      <p:sp>
        <p:nvSpPr>
          <p:cNvPr id="4" name="Slide Number Placeholder 3"/>
          <p:cNvSpPr>
            <a:spLocks noGrp="1"/>
          </p:cNvSpPr>
          <p:nvPr>
            <p:ph type="sldNum" sz="quarter" idx="10"/>
          </p:nvPr>
        </p:nvSpPr>
        <p:spPr/>
        <p:txBody>
          <a:bodyPr/>
          <a:lstStyle/>
          <a:p>
            <a:fld id="{774118CE-2326-4E90-83DF-11ED7A461FE5}" type="slidenum">
              <a:rPr lang="en-US" smtClean="0"/>
              <a:t>3</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Kevin</a:t>
            </a:r>
          </a:p>
        </p:txBody>
      </p:sp>
      <p:sp>
        <p:nvSpPr>
          <p:cNvPr id="4" name="Slide Number Placeholder 3"/>
          <p:cNvSpPr>
            <a:spLocks noGrp="1"/>
          </p:cNvSpPr>
          <p:nvPr>
            <p:ph type="sldNum" sz="quarter" idx="10"/>
          </p:nvPr>
        </p:nvSpPr>
        <p:spPr/>
        <p:txBody>
          <a:bodyPr/>
          <a:lstStyle/>
          <a:p>
            <a:fld id="{774118CE-2326-4E90-83DF-11ED7A461FE5}" type="slidenum">
              <a:rPr lang="en-US" smtClean="0"/>
              <a:t>4</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Kevin</a:t>
            </a:r>
          </a:p>
        </p:txBody>
      </p:sp>
      <p:sp>
        <p:nvSpPr>
          <p:cNvPr id="4" name="Slide Number Placeholder 3"/>
          <p:cNvSpPr>
            <a:spLocks noGrp="1"/>
          </p:cNvSpPr>
          <p:nvPr>
            <p:ph type="sldNum" sz="quarter" idx="10"/>
          </p:nvPr>
        </p:nvSpPr>
        <p:spPr/>
        <p:txBody>
          <a:bodyPr/>
          <a:lstStyle/>
          <a:p>
            <a:fld id="{774118CE-2326-4E90-83DF-11ED7A461FE5}" type="slidenum">
              <a:rPr lang="en-US" smtClean="0"/>
              <a:t>5</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Ander</a:t>
            </a:r>
            <a:endParaRPr lang="en-US" baseline="0" dirty="0" smtClean="0"/>
          </a:p>
        </p:txBody>
      </p:sp>
      <p:sp>
        <p:nvSpPr>
          <p:cNvPr id="4" name="Slide Number Placeholder 3"/>
          <p:cNvSpPr>
            <a:spLocks noGrp="1"/>
          </p:cNvSpPr>
          <p:nvPr>
            <p:ph type="sldNum" sz="quarter" idx="10"/>
          </p:nvPr>
        </p:nvSpPr>
        <p:spPr/>
        <p:txBody>
          <a:bodyPr/>
          <a:lstStyle/>
          <a:p>
            <a:fld id="{774118CE-2326-4E90-83DF-11ED7A461FE5}" type="slidenum">
              <a:rPr lang="en-US" smtClean="0"/>
              <a:t>6</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Ander</a:t>
            </a:r>
            <a:endParaRPr lang="en-US" baseline="0" dirty="0" smtClean="0"/>
          </a:p>
        </p:txBody>
      </p:sp>
      <p:sp>
        <p:nvSpPr>
          <p:cNvPr id="4" name="Slide Number Placeholder 3"/>
          <p:cNvSpPr>
            <a:spLocks noGrp="1"/>
          </p:cNvSpPr>
          <p:nvPr>
            <p:ph type="sldNum" sz="quarter" idx="10"/>
          </p:nvPr>
        </p:nvSpPr>
        <p:spPr/>
        <p:txBody>
          <a:bodyPr/>
          <a:lstStyle/>
          <a:p>
            <a:fld id="{774118CE-2326-4E90-83DF-11ED7A461FE5}" type="slidenum">
              <a:rPr lang="en-US" smtClean="0"/>
              <a:t>7</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Ander</a:t>
            </a:r>
            <a:endParaRPr lang="en-US" baseline="0" dirty="0" smtClean="0"/>
          </a:p>
        </p:txBody>
      </p:sp>
      <p:sp>
        <p:nvSpPr>
          <p:cNvPr id="4" name="Slide Number Placeholder 3"/>
          <p:cNvSpPr>
            <a:spLocks noGrp="1"/>
          </p:cNvSpPr>
          <p:nvPr>
            <p:ph type="sldNum" sz="quarter" idx="10"/>
          </p:nvPr>
        </p:nvSpPr>
        <p:spPr/>
        <p:txBody>
          <a:bodyPr/>
          <a:lstStyle/>
          <a:p>
            <a:fld id="{774118CE-2326-4E90-83DF-11ED7A461FE5}" type="slidenum">
              <a:rPr lang="en-US" smtClean="0"/>
              <a:t>8</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Spencer</a:t>
            </a:r>
          </a:p>
          <a:p>
            <a:endParaRPr lang="en-US" dirty="0" smtClean="0"/>
          </a:p>
          <a:p>
            <a:r>
              <a:rPr lang="en-US" sz="1200" b="0" i="0" kern="1200" dirty="0" smtClean="0">
                <a:solidFill>
                  <a:schemeClr val="tx1"/>
                </a:solidFill>
                <a:effectLst/>
                <a:latin typeface="+mn-lt"/>
                <a:ea typeface="+mn-ea"/>
                <a:cs typeface="+mn-cs"/>
              </a:rPr>
              <a:t>Laboratory Virtual Instrumentation Engineering Workbench</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9</a:t>
            </a:fld>
            <a:endParaRPr lang="en-US"/>
          </a:p>
        </p:txBody>
      </p:sp>
    </p:spTree>
    <p:extLst>
      <p:ext uri="{BB962C8B-B14F-4D97-AF65-F5344CB8AC3E}">
        <p14:creationId xmlns:p14="http://schemas.microsoft.com/office/powerpoint/2010/main" val="1980168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949098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51271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89932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0454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987CB-E26A-4EC0-A105-6ACC1F4A0C54}"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703867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9987CB-E26A-4EC0-A105-6ACC1F4A0C54}" type="datetimeFigureOut">
              <a:rPr lang="en-US" smtClean="0"/>
              <a:t>5/13/2013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981712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9987CB-E26A-4EC0-A105-6ACC1F4A0C54}" type="datetimeFigureOut">
              <a:rPr lang="en-US" smtClean="0"/>
              <a:t>5/13/2013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87323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9987CB-E26A-4EC0-A105-6ACC1F4A0C54}" type="datetimeFigureOut">
              <a:rPr lang="en-US" smtClean="0"/>
              <a:t>5/13/2013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551221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987CB-E26A-4EC0-A105-6ACC1F4A0C54}" type="datetimeFigureOut">
              <a:rPr lang="en-US" smtClean="0"/>
              <a:t>5/13/2013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479284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987CB-E26A-4EC0-A105-6ACC1F4A0C54}" type="datetimeFigureOut">
              <a:rPr lang="en-US" smtClean="0"/>
              <a:t>5/13/2013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67487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987CB-E26A-4EC0-A105-6ACC1F4A0C54}" type="datetimeFigureOut">
              <a:rPr lang="en-US" smtClean="0"/>
              <a:t>5/13/2013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747084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987CB-E26A-4EC0-A105-6ACC1F4A0C54}" type="datetimeFigureOut">
              <a:rPr lang="en-US" smtClean="0"/>
              <a:t>5/13/2013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46B804-2125-4A2D-9D79-7DA1898EB2F7}" type="slidenum">
              <a:rPr lang="en-US" smtClean="0"/>
              <a:t>‹#›</a:t>
            </a:fld>
            <a:endParaRPr lang="en-US"/>
          </a:p>
        </p:txBody>
      </p:sp>
    </p:spTree>
    <p:extLst>
      <p:ext uri="{BB962C8B-B14F-4D97-AF65-F5344CB8AC3E}">
        <p14:creationId xmlns:p14="http://schemas.microsoft.com/office/powerpoint/2010/main" val="31841632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2" name="Title 1"/>
          <p:cNvSpPr>
            <a:spLocks noGrp="1"/>
          </p:cNvSpPr>
          <p:nvPr>
            <p:ph type="ctrTitle"/>
          </p:nvPr>
        </p:nvSpPr>
        <p:spPr>
          <a:xfrm>
            <a:off x="1066800" y="1676400"/>
            <a:ext cx="8077200" cy="936625"/>
          </a:xfrm>
        </p:spPr>
        <p:txBody>
          <a:bodyPr>
            <a:normAutofit/>
          </a:bodyPr>
          <a:lstStyle/>
          <a:p>
            <a:r>
              <a:rPr lang="en-US" sz="4100" dirty="0" smtClean="0"/>
              <a:t>Self-Balancing Unicycle</a:t>
            </a:r>
            <a:endParaRPr lang="en-US" sz="4100" dirty="0"/>
          </a:p>
        </p:txBody>
      </p:sp>
      <p:sp>
        <p:nvSpPr>
          <p:cNvPr id="11" name="Title 1"/>
          <p:cNvSpPr txBox="1">
            <a:spLocks/>
          </p:cNvSpPr>
          <p:nvPr/>
        </p:nvSpPr>
        <p:spPr>
          <a:xfrm>
            <a:off x="1066800" y="4114800"/>
            <a:ext cx="6858000" cy="27432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t>Client:		Andy Chang (National Instruments)</a:t>
            </a:r>
          </a:p>
          <a:p>
            <a:pPr algn="l"/>
            <a:r>
              <a:rPr lang="en-US" sz="2800" dirty="0" smtClean="0"/>
              <a:t>Supervisor:	Dr. Robert Throne</a:t>
            </a:r>
          </a:p>
          <a:p>
            <a:pPr algn="l"/>
            <a:r>
              <a:rPr lang="en-US" sz="2800" dirty="0" smtClean="0"/>
              <a:t>Leader:	Kevin Collins</a:t>
            </a:r>
          </a:p>
          <a:p>
            <a:pPr algn="l"/>
            <a:r>
              <a:rPr lang="en-US" sz="2800" dirty="0" smtClean="0"/>
              <a:t>Members:	Spencer Carver</a:t>
            </a:r>
          </a:p>
          <a:p>
            <a:pPr algn="l"/>
            <a:r>
              <a:rPr lang="en-US" sz="2800" dirty="0"/>
              <a:t>	</a:t>
            </a:r>
            <a:r>
              <a:rPr lang="en-US" sz="2800" dirty="0" smtClean="0"/>
              <a:t>	Ander Solorzano</a:t>
            </a:r>
          </a:p>
          <a:p>
            <a:pPr algn="l"/>
            <a:r>
              <a:rPr lang="en-US" sz="2800" dirty="0"/>
              <a:t>	</a:t>
            </a:r>
            <a:r>
              <a:rPr lang="en-US" sz="2800" dirty="0" smtClean="0"/>
              <a:t>	Ruffin White-Magner</a:t>
            </a:r>
            <a:endParaRPr lang="en-US" sz="2800" dirty="0"/>
          </a:p>
        </p:txBody>
      </p:sp>
      <p:sp>
        <p:nvSpPr>
          <p:cNvPr id="12" name="Title 1"/>
          <p:cNvSpPr txBox="1">
            <a:spLocks/>
          </p:cNvSpPr>
          <p:nvPr/>
        </p:nvSpPr>
        <p:spPr>
          <a:xfrm>
            <a:off x="7467600" y="5387975"/>
            <a:ext cx="1676400" cy="1470025"/>
          </a:xfrm>
          <a:prstGeom prst="rect">
            <a:avLst/>
          </a:prstGeom>
        </p:spPr>
        <p:txBody>
          <a:bodyPr vert="horz" lIns="91440" tIns="45720" rIns="91440" bIns="45720" rtlCol="0" anchor="ctr">
            <a:normAutofit fontScale="4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dirty="0" smtClean="0"/>
              <a:t>Team</a:t>
            </a:r>
          </a:p>
          <a:p>
            <a:r>
              <a:rPr lang="en-US" sz="20200" dirty="0"/>
              <a:t>G</a:t>
            </a:r>
          </a:p>
        </p:txBody>
      </p:sp>
      <p:sp>
        <p:nvSpPr>
          <p:cNvPr id="3" name="TextBox 2"/>
          <p:cNvSpPr txBox="1"/>
          <p:nvPr/>
        </p:nvSpPr>
        <p:spPr>
          <a:xfrm>
            <a:off x="0" y="1404878"/>
            <a:ext cx="2514600" cy="2246769"/>
          </a:xfrm>
          <a:prstGeom prst="rect">
            <a:avLst/>
          </a:prstGeom>
          <a:noFill/>
        </p:spPr>
        <p:txBody>
          <a:bodyPr wrap="square" rtlCol="0">
            <a:spAutoFit/>
          </a:bodyPr>
          <a:lstStyle/>
          <a:p>
            <a:r>
              <a:rPr lang="en-US" sz="1400" dirty="0" smtClean="0">
                <a:solidFill>
                  <a:schemeClr val="bg1"/>
                </a:solidFill>
              </a:rPr>
              <a:t>Introduction</a:t>
            </a:r>
          </a:p>
          <a:p>
            <a:r>
              <a:rPr lang="en-US" sz="1400" dirty="0" smtClean="0">
                <a:solidFill>
                  <a:schemeClr val="bg1"/>
                </a:solidFill>
              </a:rPr>
              <a:t>Recap</a:t>
            </a:r>
          </a:p>
          <a:p>
            <a:r>
              <a:rPr lang="en-US" sz="1400" dirty="0" smtClean="0">
                <a:solidFill>
                  <a:schemeClr val="bg1"/>
                </a:solidFill>
              </a:rPr>
              <a:t>Controls</a:t>
            </a:r>
          </a:p>
          <a:p>
            <a:r>
              <a:rPr lang="en-US" sz="1400" dirty="0" smtClean="0">
                <a:solidFill>
                  <a:schemeClr val="bg1"/>
                </a:solidFill>
              </a:rPr>
              <a:t>Code</a:t>
            </a:r>
          </a:p>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Tree>
    <p:extLst>
      <p:ext uri="{BB962C8B-B14F-4D97-AF65-F5344CB8AC3E}">
        <p14:creationId xmlns:p14="http://schemas.microsoft.com/office/powerpoint/2010/main" val="4133648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Code – Block Diagram</a:t>
            </a:r>
            <a:endParaRPr lang="en-US" sz="2800" dirty="0"/>
          </a:p>
        </p:txBody>
      </p:sp>
      <p:sp>
        <p:nvSpPr>
          <p:cNvPr id="6" name="TextBox 5"/>
          <p:cNvSpPr txBox="1"/>
          <p:nvPr/>
        </p:nvSpPr>
        <p:spPr>
          <a:xfrm>
            <a:off x="0" y="1404878"/>
            <a:ext cx="2514600" cy="1384995"/>
          </a:xfrm>
          <a:prstGeom prst="rect">
            <a:avLst/>
          </a:prstGeom>
          <a:noFill/>
        </p:spPr>
        <p:txBody>
          <a:bodyPr wrap="square" rtlCol="0">
            <a:spAutoFit/>
          </a:bodyPr>
          <a:lstStyle/>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r>
              <a:rPr lang="en-US" sz="1400" dirty="0">
                <a:solidFill>
                  <a:schemeClr val="bg1">
                    <a:lumMod val="75000"/>
                  </a:schemeClr>
                </a:solidFill>
              </a:rPr>
              <a:t>Introduction</a:t>
            </a:r>
          </a:p>
          <a:p>
            <a:r>
              <a:rPr lang="en-US" sz="1400" dirty="0">
                <a:solidFill>
                  <a:schemeClr val="bg1">
                    <a:lumMod val="75000"/>
                  </a:schemeClr>
                </a:solidFill>
              </a:rPr>
              <a:t>Recap</a:t>
            </a:r>
          </a:p>
          <a:p>
            <a:r>
              <a:rPr lang="en-US" sz="1400" dirty="0">
                <a:solidFill>
                  <a:schemeClr val="bg1">
                    <a:lumMod val="75000"/>
                  </a:schemeClr>
                </a:solidFill>
              </a:rPr>
              <a:t>Controls</a:t>
            </a:r>
          </a:p>
          <a:p>
            <a:endParaRPr lang="en-US" sz="1400" dirty="0">
              <a:solidFill>
                <a:schemeClr val="bg1">
                  <a:lumMod val="75000"/>
                </a:schemeClr>
              </a:solidFill>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432279"/>
            <a:ext cx="7315200" cy="5349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2261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Code – Data Acquisition Loop</a:t>
            </a:r>
            <a:endParaRPr lang="en-US" sz="2800" dirty="0"/>
          </a:p>
        </p:txBody>
      </p:sp>
      <p:sp>
        <p:nvSpPr>
          <p:cNvPr id="6" name="TextBox 5"/>
          <p:cNvSpPr txBox="1"/>
          <p:nvPr/>
        </p:nvSpPr>
        <p:spPr>
          <a:xfrm>
            <a:off x="0" y="1404878"/>
            <a:ext cx="2514600" cy="1384995"/>
          </a:xfrm>
          <a:prstGeom prst="rect">
            <a:avLst/>
          </a:prstGeom>
          <a:noFill/>
        </p:spPr>
        <p:txBody>
          <a:bodyPr wrap="square" rtlCol="0">
            <a:spAutoFit/>
          </a:bodyPr>
          <a:lstStyle/>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r>
              <a:rPr lang="en-US" sz="1400" dirty="0">
                <a:solidFill>
                  <a:schemeClr val="bg1">
                    <a:lumMod val="75000"/>
                  </a:schemeClr>
                </a:solidFill>
              </a:rPr>
              <a:t>Introduction</a:t>
            </a:r>
          </a:p>
          <a:p>
            <a:r>
              <a:rPr lang="en-US" sz="1400" dirty="0">
                <a:solidFill>
                  <a:schemeClr val="bg1">
                    <a:lumMod val="75000"/>
                  </a:schemeClr>
                </a:solidFill>
              </a:rPr>
              <a:t>Recap</a:t>
            </a:r>
          </a:p>
          <a:p>
            <a:r>
              <a:rPr lang="en-US" sz="1400" dirty="0">
                <a:solidFill>
                  <a:schemeClr val="bg1">
                    <a:lumMod val="75000"/>
                  </a:schemeClr>
                </a:solidFill>
              </a:rPr>
              <a:t>Controls</a:t>
            </a:r>
          </a:p>
          <a:p>
            <a:endParaRPr lang="en-US" sz="1400" dirty="0">
              <a:solidFill>
                <a:schemeClr val="bg1">
                  <a:lumMod val="75000"/>
                </a:schemeClr>
              </a:solidFill>
            </a:endParaRP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118870"/>
            <a:ext cx="7391400" cy="1462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2438400" y="2282938"/>
            <a:ext cx="990600" cy="369332"/>
          </a:xfrm>
          <a:prstGeom prst="rect">
            <a:avLst/>
          </a:prstGeom>
          <a:noFill/>
        </p:spPr>
        <p:txBody>
          <a:bodyPr wrap="square" rtlCol="0">
            <a:spAutoFit/>
          </a:bodyPr>
          <a:lstStyle/>
          <a:p>
            <a:r>
              <a:rPr lang="en-US" dirty="0" smtClean="0"/>
              <a:t>1.</a:t>
            </a:r>
            <a:endParaRPr lang="en-US" dirty="0"/>
          </a:p>
        </p:txBody>
      </p:sp>
      <p:sp>
        <p:nvSpPr>
          <p:cNvPr id="18" name="TextBox 17"/>
          <p:cNvSpPr txBox="1"/>
          <p:nvPr/>
        </p:nvSpPr>
        <p:spPr>
          <a:xfrm>
            <a:off x="5562600" y="2282938"/>
            <a:ext cx="990600" cy="369332"/>
          </a:xfrm>
          <a:prstGeom prst="rect">
            <a:avLst/>
          </a:prstGeom>
          <a:noFill/>
        </p:spPr>
        <p:txBody>
          <a:bodyPr wrap="square" rtlCol="0">
            <a:spAutoFit/>
          </a:bodyPr>
          <a:lstStyle/>
          <a:p>
            <a:r>
              <a:rPr lang="en-US" dirty="0" smtClean="0"/>
              <a:t>2.</a:t>
            </a:r>
            <a:endParaRPr lang="en-US" dirty="0"/>
          </a:p>
        </p:txBody>
      </p:sp>
      <p:sp>
        <p:nvSpPr>
          <p:cNvPr id="19" name="TextBox 18"/>
          <p:cNvSpPr txBox="1"/>
          <p:nvPr/>
        </p:nvSpPr>
        <p:spPr>
          <a:xfrm>
            <a:off x="6400800" y="2282938"/>
            <a:ext cx="990600" cy="369332"/>
          </a:xfrm>
          <a:prstGeom prst="rect">
            <a:avLst/>
          </a:prstGeom>
          <a:noFill/>
        </p:spPr>
        <p:txBody>
          <a:bodyPr wrap="square" rtlCol="0">
            <a:spAutoFit/>
          </a:bodyPr>
          <a:lstStyle/>
          <a:p>
            <a:r>
              <a:rPr lang="en-US" dirty="0" smtClean="0"/>
              <a:t>3.</a:t>
            </a:r>
            <a:endParaRPr lang="en-US" dirty="0"/>
          </a:p>
        </p:txBody>
      </p:sp>
      <p:sp>
        <p:nvSpPr>
          <p:cNvPr id="20" name="Rectangle 19"/>
          <p:cNvSpPr/>
          <p:nvPr/>
        </p:nvSpPr>
        <p:spPr>
          <a:xfrm>
            <a:off x="1295400" y="4526340"/>
            <a:ext cx="7543800" cy="1815882"/>
          </a:xfrm>
          <a:prstGeom prst="rect">
            <a:avLst/>
          </a:prstGeom>
        </p:spPr>
        <p:txBody>
          <a:bodyPr wrap="square">
            <a:spAutoFit/>
          </a:bodyPr>
          <a:lstStyle/>
          <a:p>
            <a:pPr marL="342900" indent="-342900">
              <a:buAutoNum type="arabicParenR"/>
            </a:pPr>
            <a:r>
              <a:rPr lang="en-US" sz="1600" dirty="0" smtClean="0"/>
              <a:t>The queue of previous IMU readings has a new element added to it in the “Extract Data Set” VI, while the first element is also passed on separately to be analyzed</a:t>
            </a:r>
            <a:r>
              <a:rPr lang="en-US" sz="1600" dirty="0"/>
              <a:t/>
            </a:r>
            <a:br>
              <a:rPr lang="en-US" sz="1600" dirty="0"/>
            </a:br>
            <a:endParaRPr lang="en-US" sz="1600" dirty="0"/>
          </a:p>
          <a:p>
            <a:pPr marL="342900" indent="-342900">
              <a:buAutoNum type="arabicParenR"/>
            </a:pPr>
            <a:r>
              <a:rPr lang="en-US" sz="1600" dirty="0" smtClean="0"/>
              <a:t>“Get Euler Angles” VI parses the dataset into roll, pitch, and yaw values</a:t>
            </a:r>
            <a:r>
              <a:rPr lang="en-US" sz="1600" dirty="0"/>
              <a:t/>
            </a:r>
            <a:br>
              <a:rPr lang="en-US" sz="1600" dirty="0"/>
            </a:br>
            <a:endParaRPr lang="en-US" sz="1600" dirty="0"/>
          </a:p>
          <a:p>
            <a:pPr marL="342900" indent="-342900">
              <a:buAutoNum type="arabicParenR"/>
            </a:pPr>
            <a:r>
              <a:rPr lang="en-US" sz="1600" dirty="0" smtClean="0"/>
              <a:t>Roll, pitch, and yaw are combined into a three element array, and stored as the States local variable</a:t>
            </a:r>
            <a:endParaRPr lang="en-US" sz="1600" dirty="0"/>
          </a:p>
        </p:txBody>
      </p:sp>
    </p:spTree>
    <p:extLst>
      <p:ext uri="{BB962C8B-B14F-4D97-AF65-F5344CB8AC3E}">
        <p14:creationId xmlns:p14="http://schemas.microsoft.com/office/powerpoint/2010/main" val="2110561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Code – Control Loop</a:t>
            </a:r>
            <a:endParaRPr lang="en-US" sz="2800" dirty="0"/>
          </a:p>
        </p:txBody>
      </p:sp>
      <p:sp>
        <p:nvSpPr>
          <p:cNvPr id="6" name="TextBox 5"/>
          <p:cNvSpPr txBox="1"/>
          <p:nvPr/>
        </p:nvSpPr>
        <p:spPr>
          <a:xfrm>
            <a:off x="0" y="1404878"/>
            <a:ext cx="2514600" cy="1384995"/>
          </a:xfrm>
          <a:prstGeom prst="rect">
            <a:avLst/>
          </a:prstGeom>
          <a:noFill/>
        </p:spPr>
        <p:txBody>
          <a:bodyPr wrap="square" rtlCol="0">
            <a:spAutoFit/>
          </a:bodyPr>
          <a:lstStyle/>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r>
              <a:rPr lang="en-US" sz="1400" dirty="0">
                <a:solidFill>
                  <a:schemeClr val="bg1">
                    <a:lumMod val="75000"/>
                  </a:schemeClr>
                </a:solidFill>
              </a:rPr>
              <a:t>Introduction</a:t>
            </a:r>
          </a:p>
          <a:p>
            <a:r>
              <a:rPr lang="en-US" sz="1400" dirty="0">
                <a:solidFill>
                  <a:schemeClr val="bg1">
                    <a:lumMod val="75000"/>
                  </a:schemeClr>
                </a:solidFill>
              </a:rPr>
              <a:t>Recap</a:t>
            </a:r>
          </a:p>
          <a:p>
            <a:r>
              <a:rPr lang="en-US" sz="1400" dirty="0">
                <a:solidFill>
                  <a:schemeClr val="bg1">
                    <a:lumMod val="75000"/>
                  </a:schemeClr>
                </a:solidFill>
              </a:rPr>
              <a:t>Controls</a:t>
            </a:r>
          </a:p>
          <a:p>
            <a:endParaRPr lang="en-US" sz="1400" dirty="0">
              <a:solidFill>
                <a:schemeClr val="bg1">
                  <a:lumMod val="75000"/>
                </a:schemeClr>
              </a:solidFill>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447800"/>
            <a:ext cx="6901725" cy="3885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238738" y="1905000"/>
            <a:ext cx="990600" cy="369332"/>
          </a:xfrm>
          <a:prstGeom prst="rect">
            <a:avLst/>
          </a:prstGeom>
          <a:noFill/>
        </p:spPr>
        <p:txBody>
          <a:bodyPr wrap="square" rtlCol="0">
            <a:spAutoFit/>
          </a:bodyPr>
          <a:lstStyle/>
          <a:p>
            <a:r>
              <a:rPr lang="en-US" dirty="0" smtClean="0"/>
              <a:t>1.</a:t>
            </a:r>
            <a:endParaRPr lang="en-US" dirty="0"/>
          </a:p>
        </p:txBody>
      </p:sp>
      <p:sp>
        <p:nvSpPr>
          <p:cNvPr id="12" name="TextBox 11"/>
          <p:cNvSpPr txBox="1"/>
          <p:nvPr/>
        </p:nvSpPr>
        <p:spPr>
          <a:xfrm>
            <a:off x="4572000" y="1905000"/>
            <a:ext cx="990600" cy="369332"/>
          </a:xfrm>
          <a:prstGeom prst="rect">
            <a:avLst/>
          </a:prstGeom>
          <a:noFill/>
        </p:spPr>
        <p:txBody>
          <a:bodyPr wrap="square" rtlCol="0">
            <a:spAutoFit/>
          </a:bodyPr>
          <a:lstStyle/>
          <a:p>
            <a:r>
              <a:rPr lang="en-US" dirty="0" smtClean="0"/>
              <a:t>2.</a:t>
            </a:r>
            <a:endParaRPr lang="en-US" dirty="0"/>
          </a:p>
        </p:txBody>
      </p:sp>
      <p:sp>
        <p:nvSpPr>
          <p:cNvPr id="13" name="TextBox 12"/>
          <p:cNvSpPr txBox="1"/>
          <p:nvPr/>
        </p:nvSpPr>
        <p:spPr>
          <a:xfrm>
            <a:off x="5634892" y="1905000"/>
            <a:ext cx="990600" cy="369332"/>
          </a:xfrm>
          <a:prstGeom prst="rect">
            <a:avLst/>
          </a:prstGeom>
          <a:noFill/>
        </p:spPr>
        <p:txBody>
          <a:bodyPr wrap="square" rtlCol="0">
            <a:spAutoFit/>
          </a:bodyPr>
          <a:lstStyle/>
          <a:p>
            <a:r>
              <a:rPr lang="en-US" dirty="0" smtClean="0"/>
              <a:t>3.</a:t>
            </a:r>
            <a:endParaRPr lang="en-US" dirty="0"/>
          </a:p>
        </p:txBody>
      </p:sp>
      <p:sp>
        <p:nvSpPr>
          <p:cNvPr id="14" name="Rectangle 13"/>
          <p:cNvSpPr/>
          <p:nvPr/>
        </p:nvSpPr>
        <p:spPr>
          <a:xfrm>
            <a:off x="1295400" y="5288340"/>
            <a:ext cx="7543800" cy="1569660"/>
          </a:xfrm>
          <a:prstGeom prst="rect">
            <a:avLst/>
          </a:prstGeom>
        </p:spPr>
        <p:txBody>
          <a:bodyPr wrap="square">
            <a:spAutoFit/>
          </a:bodyPr>
          <a:lstStyle/>
          <a:p>
            <a:pPr marL="342900" indent="-342900">
              <a:buAutoNum type="arabicParenR"/>
            </a:pPr>
            <a:r>
              <a:rPr lang="en-US" sz="1600" dirty="0"/>
              <a:t>C</a:t>
            </a:r>
            <a:r>
              <a:rPr lang="en-US" sz="1600" dirty="0" smtClean="0"/>
              <a:t>ase structure ensures controls only run if the system has not encountered an error.</a:t>
            </a:r>
            <a:r>
              <a:rPr lang="en-US" sz="1600" dirty="0"/>
              <a:t/>
            </a:r>
            <a:br>
              <a:rPr lang="en-US" sz="1600" dirty="0"/>
            </a:br>
            <a:endParaRPr lang="en-US" sz="1600" dirty="0"/>
          </a:p>
          <a:p>
            <a:pPr marL="342900" indent="-342900">
              <a:buAutoNum type="arabicParenR"/>
            </a:pPr>
            <a:r>
              <a:rPr lang="en-US" sz="1600" dirty="0" smtClean="0"/>
              <a:t>Controller sub-VI takes in the state information and any user-set parameters and outputs control efforts and a status state (e.g. running, emergency)</a:t>
            </a:r>
            <a:r>
              <a:rPr lang="en-US" sz="1600" dirty="0"/>
              <a:t/>
            </a:r>
            <a:br>
              <a:rPr lang="en-US" sz="1600" dirty="0"/>
            </a:br>
            <a:endParaRPr lang="en-US" sz="1600" dirty="0"/>
          </a:p>
          <a:p>
            <a:pPr marL="342900" indent="-342900">
              <a:buAutoNum type="arabicParenR"/>
            </a:pPr>
            <a:r>
              <a:rPr lang="en-US" sz="1600" dirty="0" smtClean="0"/>
              <a:t>Outputted control efforts are passed to the “FPGA to </a:t>
            </a:r>
            <a:r>
              <a:rPr lang="en-US" sz="1600" dirty="0" err="1" smtClean="0"/>
              <a:t>RoboteQ</a:t>
            </a:r>
            <a:r>
              <a:rPr lang="en-US" sz="1600" dirty="0" smtClean="0"/>
              <a:t>” sub-VI</a:t>
            </a:r>
            <a:endParaRPr lang="en-US" sz="1600" dirty="0"/>
          </a:p>
        </p:txBody>
      </p:sp>
    </p:spTree>
    <p:extLst>
      <p:ext uri="{BB962C8B-B14F-4D97-AF65-F5344CB8AC3E}">
        <p14:creationId xmlns:p14="http://schemas.microsoft.com/office/powerpoint/2010/main" val="1142346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Code – </a:t>
            </a:r>
            <a:r>
              <a:rPr lang="en-US" sz="2800" dirty="0" err="1" smtClean="0"/>
              <a:t>RoboteQ</a:t>
            </a:r>
            <a:r>
              <a:rPr lang="en-US" sz="2800" dirty="0" smtClean="0"/>
              <a:t> to FPGA VI</a:t>
            </a:r>
            <a:endParaRPr lang="en-US" sz="2800" dirty="0"/>
          </a:p>
        </p:txBody>
      </p:sp>
      <p:sp>
        <p:nvSpPr>
          <p:cNvPr id="6" name="TextBox 5"/>
          <p:cNvSpPr txBox="1"/>
          <p:nvPr/>
        </p:nvSpPr>
        <p:spPr>
          <a:xfrm>
            <a:off x="0" y="1404878"/>
            <a:ext cx="2514600" cy="1384995"/>
          </a:xfrm>
          <a:prstGeom prst="rect">
            <a:avLst/>
          </a:prstGeom>
          <a:noFill/>
        </p:spPr>
        <p:txBody>
          <a:bodyPr wrap="square" rtlCol="0">
            <a:spAutoFit/>
          </a:bodyPr>
          <a:lstStyle/>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r>
              <a:rPr lang="en-US" sz="1400" dirty="0">
                <a:solidFill>
                  <a:schemeClr val="bg1">
                    <a:lumMod val="75000"/>
                  </a:schemeClr>
                </a:solidFill>
              </a:rPr>
              <a:t>Introduction</a:t>
            </a:r>
          </a:p>
          <a:p>
            <a:r>
              <a:rPr lang="en-US" sz="1400" dirty="0">
                <a:solidFill>
                  <a:schemeClr val="bg1">
                    <a:lumMod val="75000"/>
                  </a:schemeClr>
                </a:solidFill>
              </a:rPr>
              <a:t>Recap</a:t>
            </a:r>
          </a:p>
          <a:p>
            <a:r>
              <a:rPr lang="en-US" sz="1400" dirty="0">
                <a:solidFill>
                  <a:schemeClr val="bg1">
                    <a:lumMod val="75000"/>
                  </a:schemeClr>
                </a:solidFill>
              </a:rPr>
              <a:t>Controls</a:t>
            </a:r>
          </a:p>
          <a:p>
            <a:endParaRPr lang="en-US" sz="1400" dirty="0">
              <a:solidFill>
                <a:schemeClr val="bg1">
                  <a:lumMod val="75000"/>
                </a:schemeClr>
              </a:solidFill>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6050" y="2022700"/>
            <a:ext cx="4324350" cy="193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236346" y="4572000"/>
            <a:ext cx="7755254" cy="1815882"/>
          </a:xfrm>
          <a:prstGeom prst="rect">
            <a:avLst/>
          </a:prstGeom>
          <a:noFill/>
        </p:spPr>
        <p:txBody>
          <a:bodyPr wrap="square" rtlCol="0">
            <a:spAutoFit/>
          </a:bodyPr>
          <a:lstStyle/>
          <a:p>
            <a:pPr marL="342900" indent="-342900">
              <a:buAutoNum type="arabicParenR"/>
            </a:pPr>
            <a:r>
              <a:rPr lang="en-US" sz="1600" dirty="0" smtClean="0"/>
              <a:t>Motor Effort values (calculated from control model) are bound by 1000 and -1000.</a:t>
            </a:r>
            <a:br>
              <a:rPr lang="en-US" sz="1600" dirty="0" smtClean="0"/>
            </a:br>
            <a:endParaRPr lang="en-US" sz="1600" dirty="0" smtClean="0"/>
          </a:p>
          <a:p>
            <a:pPr marL="342900" indent="-342900">
              <a:buAutoNum type="arabicParenR"/>
            </a:pPr>
            <a:r>
              <a:rPr lang="en-US" sz="1600" dirty="0" smtClean="0"/>
              <a:t>Effort values are processed from integer values to strings</a:t>
            </a:r>
            <a:br>
              <a:rPr lang="en-US" sz="1600" dirty="0" smtClean="0"/>
            </a:br>
            <a:endParaRPr lang="en-US" sz="1600" dirty="0" smtClean="0"/>
          </a:p>
          <a:p>
            <a:pPr marL="342900" indent="-342900">
              <a:buAutoNum type="arabicParenR"/>
            </a:pPr>
            <a:r>
              <a:rPr lang="en-US" sz="1600" dirty="0" smtClean="0"/>
              <a:t>Strings are combined in the form expected by the motor controllers (!M &lt;1&gt; &lt;2&gt;)</a:t>
            </a:r>
            <a:br>
              <a:rPr lang="en-US" sz="1600" dirty="0" smtClean="0"/>
            </a:br>
            <a:endParaRPr lang="en-US" sz="1600" dirty="0" smtClean="0"/>
          </a:p>
          <a:p>
            <a:pPr marL="342900" indent="-342900">
              <a:buAutoNum type="arabicParenR"/>
            </a:pPr>
            <a:r>
              <a:rPr lang="en-US" sz="1600" dirty="0" smtClean="0"/>
              <a:t>Command is sent to the front panel and to the FPGA write VI (built-in, modified slightly)</a:t>
            </a:r>
            <a:endParaRPr lang="en-US" sz="1600" dirty="0"/>
          </a:p>
        </p:txBody>
      </p:sp>
      <p:sp>
        <p:nvSpPr>
          <p:cNvPr id="12" name="TextBox 11"/>
          <p:cNvSpPr txBox="1"/>
          <p:nvPr/>
        </p:nvSpPr>
        <p:spPr>
          <a:xfrm>
            <a:off x="3429000" y="1981145"/>
            <a:ext cx="990600" cy="369332"/>
          </a:xfrm>
          <a:prstGeom prst="rect">
            <a:avLst/>
          </a:prstGeom>
          <a:noFill/>
        </p:spPr>
        <p:txBody>
          <a:bodyPr wrap="square" rtlCol="0">
            <a:spAutoFit/>
          </a:bodyPr>
          <a:lstStyle/>
          <a:p>
            <a:r>
              <a:rPr lang="en-US" dirty="0" smtClean="0"/>
              <a:t>1.</a:t>
            </a:r>
            <a:endParaRPr lang="en-US" dirty="0"/>
          </a:p>
        </p:txBody>
      </p:sp>
      <p:sp>
        <p:nvSpPr>
          <p:cNvPr id="13" name="TextBox 12"/>
          <p:cNvSpPr txBox="1"/>
          <p:nvPr/>
        </p:nvSpPr>
        <p:spPr>
          <a:xfrm>
            <a:off x="4191000" y="1981145"/>
            <a:ext cx="990600" cy="369332"/>
          </a:xfrm>
          <a:prstGeom prst="rect">
            <a:avLst/>
          </a:prstGeom>
          <a:noFill/>
        </p:spPr>
        <p:txBody>
          <a:bodyPr wrap="square" rtlCol="0">
            <a:spAutoFit/>
          </a:bodyPr>
          <a:lstStyle/>
          <a:p>
            <a:r>
              <a:rPr lang="en-US" dirty="0"/>
              <a:t>2</a:t>
            </a:r>
            <a:r>
              <a:rPr lang="en-US" dirty="0" smtClean="0"/>
              <a:t>.</a:t>
            </a:r>
            <a:endParaRPr lang="en-US" dirty="0"/>
          </a:p>
        </p:txBody>
      </p:sp>
      <p:sp>
        <p:nvSpPr>
          <p:cNvPr id="14" name="TextBox 13"/>
          <p:cNvSpPr txBox="1"/>
          <p:nvPr/>
        </p:nvSpPr>
        <p:spPr>
          <a:xfrm>
            <a:off x="4800600" y="1981145"/>
            <a:ext cx="990600" cy="369332"/>
          </a:xfrm>
          <a:prstGeom prst="rect">
            <a:avLst/>
          </a:prstGeom>
          <a:noFill/>
        </p:spPr>
        <p:txBody>
          <a:bodyPr wrap="square" rtlCol="0">
            <a:spAutoFit/>
          </a:bodyPr>
          <a:lstStyle/>
          <a:p>
            <a:r>
              <a:rPr lang="en-US" dirty="0"/>
              <a:t>3</a:t>
            </a:r>
            <a:r>
              <a:rPr lang="en-US" dirty="0" smtClean="0"/>
              <a:t>.</a:t>
            </a:r>
            <a:endParaRPr lang="en-US" dirty="0"/>
          </a:p>
        </p:txBody>
      </p:sp>
      <p:sp>
        <p:nvSpPr>
          <p:cNvPr id="15" name="TextBox 14"/>
          <p:cNvSpPr txBox="1"/>
          <p:nvPr/>
        </p:nvSpPr>
        <p:spPr>
          <a:xfrm>
            <a:off x="5791200" y="1981200"/>
            <a:ext cx="990600" cy="369332"/>
          </a:xfrm>
          <a:prstGeom prst="rect">
            <a:avLst/>
          </a:prstGeom>
          <a:noFill/>
        </p:spPr>
        <p:txBody>
          <a:bodyPr wrap="square" rtlCol="0">
            <a:spAutoFit/>
          </a:bodyPr>
          <a:lstStyle/>
          <a:p>
            <a:r>
              <a:rPr lang="en-US" dirty="0" smtClean="0"/>
              <a:t>4.</a:t>
            </a:r>
            <a:endParaRPr lang="en-US" dirty="0"/>
          </a:p>
        </p:txBody>
      </p:sp>
    </p:spTree>
    <p:extLst>
      <p:ext uri="{BB962C8B-B14F-4D97-AF65-F5344CB8AC3E}">
        <p14:creationId xmlns:p14="http://schemas.microsoft.com/office/powerpoint/2010/main" val="6778390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Testing </a:t>
            </a:r>
            <a:r>
              <a:rPr lang="en-US" sz="2800" dirty="0" smtClean="0"/>
              <a:t>Plan – Initial</a:t>
            </a:r>
            <a:endParaRPr lang="en-US" sz="2800" dirty="0"/>
          </a:p>
        </p:txBody>
      </p:sp>
      <p:sp>
        <p:nvSpPr>
          <p:cNvPr id="6" name="TextBox 5"/>
          <p:cNvSpPr txBox="1"/>
          <p:nvPr/>
        </p:nvSpPr>
        <p:spPr>
          <a:xfrm>
            <a:off x="0" y="1404878"/>
            <a:ext cx="2514600" cy="1169551"/>
          </a:xfrm>
          <a:prstGeom prst="rect">
            <a:avLst/>
          </a:prstGeom>
          <a:noFill/>
        </p:spPr>
        <p:txBody>
          <a:bodyPr wrap="square" rtlCol="0">
            <a:spAutoFit/>
          </a:bodyPr>
          <a:lstStyle/>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r>
              <a:rPr lang="en-US" sz="1400" dirty="0">
                <a:solidFill>
                  <a:schemeClr val="bg1">
                    <a:lumMod val="75000"/>
                  </a:schemeClr>
                </a:solidFill>
              </a:rPr>
              <a:t>Recap</a:t>
            </a:r>
          </a:p>
          <a:p>
            <a:r>
              <a:rPr lang="en-US" sz="1400" dirty="0">
                <a:solidFill>
                  <a:schemeClr val="bg1">
                    <a:lumMod val="75000"/>
                  </a:schemeClr>
                </a:solidFill>
              </a:rPr>
              <a:t>Controls</a:t>
            </a:r>
          </a:p>
          <a:p>
            <a:r>
              <a:rPr lang="en-US" sz="1400" dirty="0">
                <a:solidFill>
                  <a:schemeClr val="bg1">
                    <a:lumMod val="75000"/>
                  </a:schemeClr>
                </a:solidFill>
              </a:rPr>
              <a:t>Code</a:t>
            </a:r>
          </a:p>
          <a:p>
            <a:endParaRPr lang="en-US" sz="1400" dirty="0">
              <a:solidFill>
                <a:schemeClr val="bg1">
                  <a:lumMod val="75000"/>
                </a:scheme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967542657"/>
              </p:ext>
            </p:extLst>
          </p:nvPr>
        </p:nvGraphicFramePr>
        <p:xfrm>
          <a:off x="1371600" y="1828800"/>
          <a:ext cx="7315200" cy="4064000"/>
        </p:xfrm>
        <a:graphic>
          <a:graphicData uri="http://schemas.openxmlformats.org/drawingml/2006/table">
            <a:tbl>
              <a:tblPr firstRow="1" bandRow="1">
                <a:tableStyleId>{5C22544A-7EE6-4342-B048-85BDC9FD1C3A}</a:tableStyleId>
              </a:tblPr>
              <a:tblGrid>
                <a:gridCol w="4648200"/>
                <a:gridCol w="2667000"/>
              </a:tblGrid>
              <a:tr h="508000">
                <a:tc>
                  <a:txBody>
                    <a:bodyPr/>
                    <a:lstStyle/>
                    <a:p>
                      <a:r>
                        <a:rPr lang="en-US" dirty="0" smtClean="0"/>
                        <a:t>Goal</a:t>
                      </a:r>
                      <a:endParaRPr lang="en-US" dirty="0"/>
                    </a:p>
                  </a:txBody>
                  <a:tcPr/>
                </a:tc>
                <a:tc>
                  <a:txBody>
                    <a:bodyPr/>
                    <a:lstStyle/>
                    <a:p>
                      <a:r>
                        <a:rPr lang="en-US" dirty="0" smtClean="0"/>
                        <a:t>Finished</a:t>
                      </a:r>
                      <a:r>
                        <a:rPr lang="en-US" baseline="0" dirty="0" smtClean="0"/>
                        <a:t> By</a:t>
                      </a:r>
                      <a:endParaRPr lang="en-US" dirty="0"/>
                    </a:p>
                  </a:txBody>
                  <a:tcPr/>
                </a:tc>
              </a:tr>
              <a:tr h="508000">
                <a:tc>
                  <a:txBody>
                    <a:bodyPr/>
                    <a:lstStyle/>
                    <a:p>
                      <a:r>
                        <a:rPr lang="en-US" dirty="0" smtClean="0"/>
                        <a:t>Simulation in</a:t>
                      </a:r>
                      <a:r>
                        <a:rPr lang="en-US" baseline="0" dirty="0" smtClean="0"/>
                        <a:t> </a:t>
                      </a:r>
                      <a:r>
                        <a:rPr lang="en-US" baseline="0" dirty="0" err="1" smtClean="0"/>
                        <a:t>LabVIEW</a:t>
                      </a:r>
                      <a:endParaRPr lang="en-US" dirty="0"/>
                    </a:p>
                  </a:txBody>
                  <a:tcPr/>
                </a:tc>
                <a:tc>
                  <a:txBody>
                    <a:bodyPr/>
                    <a:lstStyle/>
                    <a:p>
                      <a:r>
                        <a:rPr lang="en-US" dirty="0" smtClean="0"/>
                        <a:t>November,</a:t>
                      </a:r>
                      <a:r>
                        <a:rPr lang="en-US" baseline="0" dirty="0" smtClean="0"/>
                        <a:t> 2012</a:t>
                      </a:r>
                      <a:endParaRPr lang="en-US" dirty="0"/>
                    </a:p>
                  </a:txBody>
                  <a:tcPr/>
                </a:tc>
              </a:tr>
              <a:tr h="508000">
                <a:tc>
                  <a:txBody>
                    <a:bodyPr/>
                    <a:lstStyle/>
                    <a:p>
                      <a:r>
                        <a:rPr lang="en-US" dirty="0" smtClean="0"/>
                        <a:t>Control</a:t>
                      </a:r>
                      <a:r>
                        <a:rPr lang="en-US" baseline="0" dirty="0" smtClean="0"/>
                        <a:t>ler Designed</a:t>
                      </a:r>
                      <a:endParaRPr lang="en-US" dirty="0"/>
                    </a:p>
                  </a:txBody>
                  <a:tcPr/>
                </a:tc>
                <a:tc>
                  <a:txBody>
                    <a:bodyPr/>
                    <a:lstStyle/>
                    <a:p>
                      <a:r>
                        <a:rPr lang="en-US" dirty="0" smtClean="0"/>
                        <a:t>December, </a:t>
                      </a:r>
                      <a:r>
                        <a:rPr lang="en-US" dirty="0" smtClean="0"/>
                        <a:t>2012</a:t>
                      </a:r>
                      <a:endParaRPr lang="en-US" dirty="0"/>
                    </a:p>
                  </a:txBody>
                  <a:tcPr/>
                </a:tc>
              </a:tr>
              <a:tr h="508000">
                <a:tc>
                  <a:txBody>
                    <a:bodyPr/>
                    <a:lstStyle/>
                    <a:p>
                      <a:r>
                        <a:rPr lang="en-US" dirty="0" smtClean="0"/>
                        <a:t>Physical Prototype Constructed</a:t>
                      </a:r>
                      <a:endParaRPr lang="en-US" dirty="0"/>
                    </a:p>
                  </a:txBody>
                  <a:tcPr/>
                </a:tc>
                <a:tc>
                  <a:txBody>
                    <a:bodyPr/>
                    <a:lstStyle/>
                    <a:p>
                      <a:r>
                        <a:rPr lang="en-US" dirty="0" smtClean="0"/>
                        <a:t>February, 2013</a:t>
                      </a:r>
                      <a:endParaRPr lang="en-US" dirty="0"/>
                    </a:p>
                  </a:txBody>
                  <a:tcPr/>
                </a:tc>
              </a:tr>
              <a:tr h="508000">
                <a:tc>
                  <a:txBody>
                    <a:bodyPr/>
                    <a:lstStyle/>
                    <a:p>
                      <a:r>
                        <a:rPr lang="en-US" dirty="0" smtClean="0"/>
                        <a:t>Test 1: Balances </a:t>
                      </a:r>
                      <a:r>
                        <a:rPr lang="en-US" dirty="0" smtClean="0"/>
                        <a:t>in One </a:t>
                      </a:r>
                      <a:r>
                        <a:rPr lang="en-US" dirty="0" smtClean="0"/>
                        <a:t>Dimension (front-back)</a:t>
                      </a:r>
                      <a:endParaRPr lang="en-US" dirty="0"/>
                    </a:p>
                  </a:txBody>
                  <a:tcPr/>
                </a:tc>
                <a:tc>
                  <a:txBody>
                    <a:bodyPr/>
                    <a:lstStyle/>
                    <a:p>
                      <a:r>
                        <a:rPr lang="en-US" dirty="0" smtClean="0"/>
                        <a:t>March,</a:t>
                      </a:r>
                      <a:r>
                        <a:rPr lang="en-US" baseline="0" dirty="0" smtClean="0"/>
                        <a:t> 2013</a:t>
                      </a:r>
                      <a:endParaRPr lang="en-US" dirty="0"/>
                    </a:p>
                  </a:txBody>
                  <a:tcPr/>
                </a:tc>
              </a:tr>
              <a:tr h="508000">
                <a:tc>
                  <a:txBody>
                    <a:bodyPr/>
                    <a:lstStyle/>
                    <a:p>
                      <a:r>
                        <a:rPr lang="en-US" dirty="0" smtClean="0"/>
                        <a:t>Test 2: Balances in One Dimension (side-side)</a:t>
                      </a:r>
                      <a:endParaRPr lang="en-US" dirty="0"/>
                    </a:p>
                  </a:txBody>
                  <a:tcPr/>
                </a:tc>
                <a:tc>
                  <a:txBody>
                    <a:bodyPr/>
                    <a:lstStyle/>
                    <a:p>
                      <a:r>
                        <a:rPr lang="en-US" dirty="0" smtClean="0"/>
                        <a:t>March,</a:t>
                      </a:r>
                      <a:r>
                        <a:rPr lang="en-US" baseline="0" dirty="0" smtClean="0"/>
                        <a:t> 2013</a:t>
                      </a:r>
                      <a:endParaRPr lang="en-US" dirty="0"/>
                    </a:p>
                  </a:txBody>
                  <a:tcPr/>
                </a:tc>
              </a:tr>
              <a:tr h="508000">
                <a:tc>
                  <a:txBody>
                    <a:bodyPr/>
                    <a:lstStyle/>
                    <a:p>
                      <a:r>
                        <a:rPr lang="en-US" dirty="0" smtClean="0"/>
                        <a:t>Test 3: Balances </a:t>
                      </a:r>
                      <a:r>
                        <a:rPr lang="en-US" dirty="0" smtClean="0"/>
                        <a:t>in Two</a:t>
                      </a:r>
                      <a:r>
                        <a:rPr lang="en-US" baseline="0" dirty="0" smtClean="0"/>
                        <a:t> Dimensions</a:t>
                      </a:r>
                      <a:endParaRPr lang="en-US" dirty="0"/>
                    </a:p>
                  </a:txBody>
                  <a:tcPr/>
                </a:tc>
                <a:tc>
                  <a:txBody>
                    <a:bodyPr/>
                    <a:lstStyle/>
                    <a:p>
                      <a:r>
                        <a:rPr lang="en-US" dirty="0" smtClean="0"/>
                        <a:t>April,</a:t>
                      </a:r>
                      <a:r>
                        <a:rPr lang="en-US" baseline="0" dirty="0" smtClean="0"/>
                        <a:t> 2013</a:t>
                      </a:r>
                      <a:endParaRPr lang="en-US" dirty="0"/>
                    </a:p>
                  </a:txBody>
                  <a:tcPr/>
                </a:tc>
              </a:tr>
              <a:tr h="508000">
                <a:tc>
                  <a:txBody>
                    <a:bodyPr/>
                    <a:lstStyle/>
                    <a:p>
                      <a:r>
                        <a:rPr lang="en-US" dirty="0" smtClean="0"/>
                        <a:t>Project Completed</a:t>
                      </a:r>
                      <a:endParaRPr lang="en-US" dirty="0"/>
                    </a:p>
                  </a:txBody>
                  <a:tcPr/>
                </a:tc>
                <a:tc>
                  <a:txBody>
                    <a:bodyPr/>
                    <a:lstStyle/>
                    <a:p>
                      <a:r>
                        <a:rPr lang="en-US" dirty="0" smtClean="0"/>
                        <a:t>May, 2013</a:t>
                      </a:r>
                      <a:endParaRPr lang="en-US" dirty="0"/>
                    </a:p>
                  </a:txBody>
                  <a:tcPr/>
                </a:tc>
              </a:tr>
            </a:tbl>
          </a:graphicData>
        </a:graphic>
      </p:graphicFrame>
    </p:spTree>
    <p:extLst>
      <p:ext uri="{BB962C8B-B14F-4D97-AF65-F5344CB8AC3E}">
        <p14:creationId xmlns:p14="http://schemas.microsoft.com/office/powerpoint/2010/main" val="41106143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Testing </a:t>
            </a:r>
            <a:r>
              <a:rPr lang="en-US" sz="2800" dirty="0" smtClean="0"/>
              <a:t>Plan - Progress</a:t>
            </a:r>
            <a:endParaRPr lang="en-US" sz="2800" dirty="0"/>
          </a:p>
        </p:txBody>
      </p:sp>
      <p:sp>
        <p:nvSpPr>
          <p:cNvPr id="6" name="TextBox 5"/>
          <p:cNvSpPr txBox="1"/>
          <p:nvPr/>
        </p:nvSpPr>
        <p:spPr>
          <a:xfrm>
            <a:off x="0" y="1404878"/>
            <a:ext cx="2514600" cy="1169551"/>
          </a:xfrm>
          <a:prstGeom prst="rect">
            <a:avLst/>
          </a:prstGeom>
          <a:noFill/>
        </p:spPr>
        <p:txBody>
          <a:bodyPr wrap="square" rtlCol="0">
            <a:spAutoFit/>
          </a:bodyPr>
          <a:lstStyle/>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r>
              <a:rPr lang="en-US" sz="1400" dirty="0">
                <a:solidFill>
                  <a:schemeClr val="bg1">
                    <a:lumMod val="75000"/>
                  </a:schemeClr>
                </a:solidFill>
              </a:rPr>
              <a:t>Recap</a:t>
            </a:r>
          </a:p>
          <a:p>
            <a:r>
              <a:rPr lang="en-US" sz="1400" dirty="0">
                <a:solidFill>
                  <a:schemeClr val="bg1">
                    <a:lumMod val="75000"/>
                  </a:schemeClr>
                </a:solidFill>
              </a:rPr>
              <a:t>Controls</a:t>
            </a:r>
          </a:p>
          <a:p>
            <a:r>
              <a:rPr lang="en-US" sz="1400" dirty="0">
                <a:solidFill>
                  <a:schemeClr val="bg1">
                    <a:lumMod val="75000"/>
                  </a:schemeClr>
                </a:solidFill>
              </a:rPr>
              <a:t>Code</a:t>
            </a:r>
          </a:p>
          <a:p>
            <a:endParaRPr lang="en-US" sz="1400" dirty="0">
              <a:solidFill>
                <a:schemeClr val="bg1">
                  <a:lumMod val="75000"/>
                </a:scheme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358996808"/>
              </p:ext>
            </p:extLst>
          </p:nvPr>
        </p:nvGraphicFramePr>
        <p:xfrm>
          <a:off x="1371600" y="1828800"/>
          <a:ext cx="7315200" cy="4064000"/>
        </p:xfrm>
        <a:graphic>
          <a:graphicData uri="http://schemas.openxmlformats.org/drawingml/2006/table">
            <a:tbl>
              <a:tblPr firstRow="1" bandRow="1">
                <a:tableStyleId>{5C22544A-7EE6-4342-B048-85BDC9FD1C3A}</a:tableStyleId>
              </a:tblPr>
              <a:tblGrid>
                <a:gridCol w="4648200"/>
                <a:gridCol w="2667000"/>
              </a:tblGrid>
              <a:tr h="508000">
                <a:tc>
                  <a:txBody>
                    <a:bodyPr/>
                    <a:lstStyle/>
                    <a:p>
                      <a:r>
                        <a:rPr lang="en-US" dirty="0" smtClean="0"/>
                        <a:t>Goal</a:t>
                      </a:r>
                      <a:endParaRPr lang="en-US" dirty="0"/>
                    </a:p>
                  </a:txBody>
                  <a:tcPr/>
                </a:tc>
                <a:tc>
                  <a:txBody>
                    <a:bodyPr/>
                    <a:lstStyle/>
                    <a:p>
                      <a:r>
                        <a:rPr lang="en-US" dirty="0" smtClean="0"/>
                        <a:t>Percent Complete</a:t>
                      </a:r>
                      <a:endParaRPr lang="en-US" dirty="0"/>
                    </a:p>
                  </a:txBody>
                  <a:tcPr/>
                </a:tc>
              </a:tr>
              <a:tr h="508000">
                <a:tc>
                  <a:txBody>
                    <a:bodyPr/>
                    <a:lstStyle/>
                    <a:p>
                      <a:r>
                        <a:rPr lang="en-US" dirty="0" smtClean="0"/>
                        <a:t>Simulation in</a:t>
                      </a:r>
                      <a:r>
                        <a:rPr lang="en-US" baseline="0" dirty="0" smtClean="0"/>
                        <a:t> </a:t>
                      </a:r>
                      <a:r>
                        <a:rPr lang="en-US" baseline="0" dirty="0" err="1" smtClean="0"/>
                        <a:t>LabVIEW</a:t>
                      </a:r>
                      <a:endParaRPr lang="en-US" dirty="0"/>
                    </a:p>
                  </a:txBody>
                  <a:tcPr/>
                </a:tc>
                <a:tc>
                  <a:txBody>
                    <a:bodyPr/>
                    <a:lstStyle/>
                    <a:p>
                      <a:r>
                        <a:rPr lang="en-US" dirty="0" smtClean="0"/>
                        <a:t>100%</a:t>
                      </a:r>
                      <a:endParaRPr lang="en-US" dirty="0"/>
                    </a:p>
                  </a:txBody>
                  <a:tcPr/>
                </a:tc>
              </a:tr>
              <a:tr h="508000">
                <a:tc>
                  <a:txBody>
                    <a:bodyPr/>
                    <a:lstStyle/>
                    <a:p>
                      <a:r>
                        <a:rPr lang="en-US" dirty="0" smtClean="0"/>
                        <a:t>Physical Prototype Constructed</a:t>
                      </a:r>
                      <a:endParaRPr lang="en-US" dirty="0"/>
                    </a:p>
                  </a:txBody>
                  <a:tcPr/>
                </a:tc>
                <a:tc>
                  <a:txBody>
                    <a:bodyPr/>
                    <a:lstStyle/>
                    <a:p>
                      <a:r>
                        <a:rPr lang="en-US" dirty="0" smtClean="0"/>
                        <a:t>100%</a:t>
                      </a:r>
                      <a:endParaRPr lang="en-US" dirty="0"/>
                    </a:p>
                  </a:txBody>
                  <a:tcPr/>
                </a:tc>
              </a:tr>
              <a:tr h="508000">
                <a:tc>
                  <a:txBody>
                    <a:bodyPr/>
                    <a:lstStyle/>
                    <a:p>
                      <a:r>
                        <a:rPr lang="en-US" dirty="0" smtClean="0"/>
                        <a:t>Control</a:t>
                      </a:r>
                      <a:r>
                        <a:rPr lang="en-US" baseline="0" dirty="0" smtClean="0"/>
                        <a:t>ler Designed</a:t>
                      </a:r>
                      <a:endParaRPr lang="en-US" dirty="0"/>
                    </a:p>
                  </a:txBody>
                  <a:tcPr/>
                </a:tc>
                <a:tc>
                  <a:txBody>
                    <a:bodyPr/>
                    <a:lstStyle/>
                    <a:p>
                      <a:r>
                        <a:rPr lang="en-US" dirty="0" smtClean="0"/>
                        <a:t>100%</a:t>
                      </a:r>
                      <a:endParaRPr lang="en-US" dirty="0"/>
                    </a:p>
                  </a:txBody>
                  <a:tcPr/>
                </a:tc>
              </a:tr>
              <a:tr h="508000">
                <a:tc>
                  <a:txBody>
                    <a:bodyPr/>
                    <a:lstStyle/>
                    <a:p>
                      <a:r>
                        <a:rPr lang="en-US" dirty="0" smtClean="0"/>
                        <a:t>Mathematical Model Designed</a:t>
                      </a:r>
                      <a:endParaRPr lang="en-US" dirty="0"/>
                    </a:p>
                  </a:txBody>
                  <a:tcPr/>
                </a:tc>
                <a:tc>
                  <a:txBody>
                    <a:bodyPr/>
                    <a:lstStyle/>
                    <a:p>
                      <a:r>
                        <a:rPr lang="en-US" dirty="0" smtClean="0"/>
                        <a:t>100%</a:t>
                      </a:r>
                      <a:endParaRPr lang="en-US" dirty="0"/>
                    </a:p>
                  </a:txBody>
                  <a:tcPr/>
                </a:tc>
              </a:tr>
              <a:tr h="508000">
                <a:tc>
                  <a:txBody>
                    <a:bodyPr/>
                    <a:lstStyle/>
                    <a:p>
                      <a:r>
                        <a:rPr lang="en-US" dirty="0" smtClean="0"/>
                        <a:t>Test 1: Balances </a:t>
                      </a:r>
                      <a:r>
                        <a:rPr lang="en-US" dirty="0" smtClean="0"/>
                        <a:t>in One </a:t>
                      </a:r>
                      <a:r>
                        <a:rPr lang="en-US" dirty="0" smtClean="0"/>
                        <a:t>Dimension (front-back)</a:t>
                      </a:r>
                      <a:endParaRPr lang="en-US" dirty="0"/>
                    </a:p>
                  </a:txBody>
                  <a:tcPr/>
                </a:tc>
                <a:tc>
                  <a:txBody>
                    <a:bodyPr/>
                    <a:lstStyle/>
                    <a:p>
                      <a:r>
                        <a:rPr lang="en-US" dirty="0" smtClean="0"/>
                        <a:t>75%</a:t>
                      </a:r>
                      <a:endParaRPr lang="en-US" dirty="0"/>
                    </a:p>
                  </a:txBody>
                  <a:tcPr/>
                </a:tc>
              </a:tr>
              <a:tr h="508000">
                <a:tc>
                  <a:txBody>
                    <a:bodyPr/>
                    <a:lstStyle/>
                    <a:p>
                      <a:r>
                        <a:rPr lang="en-US" dirty="0" smtClean="0"/>
                        <a:t>Test 2: Balances in One Dimension (side-side)</a:t>
                      </a:r>
                      <a:endParaRPr lang="en-US" dirty="0"/>
                    </a:p>
                  </a:txBody>
                  <a:tcPr/>
                </a:tc>
                <a:tc>
                  <a:txBody>
                    <a:bodyPr/>
                    <a:lstStyle/>
                    <a:p>
                      <a:r>
                        <a:rPr lang="en-US" dirty="0" smtClean="0"/>
                        <a:t>0%</a:t>
                      </a:r>
                      <a:endParaRPr lang="en-US" dirty="0"/>
                    </a:p>
                  </a:txBody>
                  <a:tcPr/>
                </a:tc>
              </a:tr>
              <a:tr h="508000">
                <a:tc>
                  <a:txBody>
                    <a:bodyPr/>
                    <a:lstStyle/>
                    <a:p>
                      <a:r>
                        <a:rPr lang="en-US" dirty="0" smtClean="0"/>
                        <a:t>Test 3: Balances </a:t>
                      </a:r>
                      <a:r>
                        <a:rPr lang="en-US" dirty="0" smtClean="0"/>
                        <a:t>in Two</a:t>
                      </a:r>
                      <a:r>
                        <a:rPr lang="en-US" baseline="0" dirty="0" smtClean="0"/>
                        <a:t> Dimensions</a:t>
                      </a:r>
                      <a:endParaRPr lang="en-US" dirty="0"/>
                    </a:p>
                  </a:txBody>
                  <a:tcPr/>
                </a:tc>
                <a:tc>
                  <a:txBody>
                    <a:bodyPr/>
                    <a:lstStyle/>
                    <a:p>
                      <a:r>
                        <a:rPr lang="en-US" dirty="0" smtClean="0"/>
                        <a:t>20%</a:t>
                      </a:r>
                      <a:endParaRPr lang="en-US" dirty="0"/>
                    </a:p>
                  </a:txBody>
                  <a:tcPr/>
                </a:tc>
              </a:tr>
            </a:tbl>
          </a:graphicData>
        </a:graphic>
      </p:graphicFrame>
    </p:spTree>
    <p:extLst>
      <p:ext uri="{BB962C8B-B14F-4D97-AF65-F5344CB8AC3E}">
        <p14:creationId xmlns:p14="http://schemas.microsoft.com/office/powerpoint/2010/main" val="40876401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Problems Encountered</a:t>
            </a:r>
            <a:endParaRPr lang="en-US" sz="2800" dirty="0"/>
          </a:p>
        </p:txBody>
      </p:sp>
      <p:sp>
        <p:nvSpPr>
          <p:cNvPr id="6" name="TextBox 5"/>
          <p:cNvSpPr txBox="1"/>
          <p:nvPr/>
        </p:nvSpPr>
        <p:spPr>
          <a:xfrm>
            <a:off x="0" y="1404878"/>
            <a:ext cx="2514600" cy="954107"/>
          </a:xfrm>
          <a:prstGeom prst="rect">
            <a:avLst/>
          </a:prstGeom>
          <a:noFill/>
        </p:spPr>
        <p:txBody>
          <a:bodyPr wrap="square" rtlCol="0">
            <a:spAutoFit/>
          </a:bodyPr>
          <a:lstStyle/>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r>
              <a:rPr lang="en-US" sz="1400" dirty="0">
                <a:solidFill>
                  <a:schemeClr val="bg1">
                    <a:lumMod val="75000"/>
                  </a:schemeClr>
                </a:solidFill>
              </a:rPr>
              <a:t>Controls</a:t>
            </a:r>
          </a:p>
          <a:p>
            <a:r>
              <a:rPr lang="en-US" sz="1400" dirty="0">
                <a:solidFill>
                  <a:schemeClr val="bg1">
                    <a:lumMod val="75000"/>
                  </a:schemeClr>
                </a:solidFill>
              </a:rPr>
              <a:t>Code</a:t>
            </a:r>
          </a:p>
          <a:p>
            <a:r>
              <a:rPr lang="en-US" sz="1400" dirty="0">
                <a:solidFill>
                  <a:schemeClr val="bg1">
                    <a:lumMod val="75000"/>
                  </a:schemeClr>
                </a:solidFill>
              </a:rPr>
              <a:t>Testing</a:t>
            </a:r>
          </a:p>
          <a:p>
            <a:endParaRPr lang="en-US" sz="1400" dirty="0">
              <a:solidFill>
                <a:schemeClr val="bg1">
                  <a:lumMod val="75000"/>
                </a:schemeClr>
              </a:solidFill>
            </a:endParaRPr>
          </a:p>
        </p:txBody>
      </p:sp>
      <p:sp>
        <p:nvSpPr>
          <p:cNvPr id="2" name="TextBox 1"/>
          <p:cNvSpPr txBox="1"/>
          <p:nvPr/>
        </p:nvSpPr>
        <p:spPr>
          <a:xfrm>
            <a:off x="1257300" y="1972270"/>
            <a:ext cx="7658100" cy="923330"/>
          </a:xfrm>
          <a:prstGeom prst="rect">
            <a:avLst/>
          </a:prstGeom>
          <a:noFill/>
        </p:spPr>
        <p:txBody>
          <a:bodyPr wrap="square" rtlCol="0">
            <a:spAutoFit/>
          </a:bodyPr>
          <a:lstStyle/>
          <a:p>
            <a:pPr marL="285750" indent="-285750">
              <a:buFont typeface="Arial" pitchFamily="34" charset="0"/>
              <a:buChar char="•"/>
            </a:pPr>
            <a:r>
              <a:rPr lang="en-US" dirty="0" smtClean="0"/>
              <a:t>Ordering the hub motors – Manufacturer in China was convinced we wanted more than two, and quadruple checked everything was to our satisfaction before shipping (delaying the order by nearly a month) </a:t>
            </a:r>
            <a:endParaRPr lang="en-US" dirty="0"/>
          </a:p>
        </p:txBody>
      </p:sp>
      <p:sp>
        <p:nvSpPr>
          <p:cNvPr id="10" name="TextBox 9"/>
          <p:cNvSpPr txBox="1"/>
          <p:nvPr/>
        </p:nvSpPr>
        <p:spPr>
          <a:xfrm>
            <a:off x="1257300" y="3496270"/>
            <a:ext cx="7658100" cy="923330"/>
          </a:xfrm>
          <a:prstGeom prst="rect">
            <a:avLst/>
          </a:prstGeom>
          <a:noFill/>
        </p:spPr>
        <p:txBody>
          <a:bodyPr wrap="square" rtlCol="0">
            <a:spAutoFit/>
          </a:bodyPr>
          <a:lstStyle/>
          <a:p>
            <a:pPr marL="285750" indent="-285750">
              <a:buFont typeface="Arial" pitchFamily="34" charset="0"/>
              <a:buChar char="•"/>
            </a:pPr>
            <a:r>
              <a:rPr lang="en-US" dirty="0" err="1" smtClean="0"/>
              <a:t>LabVIEW</a:t>
            </a:r>
            <a:r>
              <a:rPr lang="en-US" dirty="0" smtClean="0"/>
              <a:t> FPGA – Did not work right away when we received the robot (unable to detect the expansion slots).  Several support queries and a few weeks later, a hotfix was provided to us from an obscure forum posting</a:t>
            </a:r>
            <a:endParaRPr lang="en-US" dirty="0"/>
          </a:p>
        </p:txBody>
      </p:sp>
      <p:sp>
        <p:nvSpPr>
          <p:cNvPr id="11" name="TextBox 10"/>
          <p:cNvSpPr txBox="1"/>
          <p:nvPr/>
        </p:nvSpPr>
        <p:spPr>
          <a:xfrm>
            <a:off x="1257300" y="5181600"/>
            <a:ext cx="7658100" cy="923330"/>
          </a:xfrm>
          <a:prstGeom prst="rect">
            <a:avLst/>
          </a:prstGeom>
          <a:noFill/>
        </p:spPr>
        <p:txBody>
          <a:bodyPr wrap="square" rtlCol="0">
            <a:spAutoFit/>
          </a:bodyPr>
          <a:lstStyle/>
          <a:p>
            <a:pPr marL="285750" indent="-285750">
              <a:buFont typeface="Arial" pitchFamily="34" charset="0"/>
              <a:buChar char="•"/>
            </a:pPr>
            <a:r>
              <a:rPr lang="en-US" dirty="0" smtClean="0"/>
              <a:t>Modeling – The first model that the team found and our client gave the approval for turned out to be seriously flawed.  The team was forced to start over from scratch on the controls for this system</a:t>
            </a:r>
            <a:endParaRPr lang="en-US" dirty="0"/>
          </a:p>
        </p:txBody>
      </p:sp>
    </p:spTree>
    <p:extLst>
      <p:ext uri="{BB962C8B-B14F-4D97-AF65-F5344CB8AC3E}">
        <p14:creationId xmlns:p14="http://schemas.microsoft.com/office/powerpoint/2010/main" val="3683755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6477000" cy="523220"/>
          </a:xfrm>
          <a:prstGeom prst="rect">
            <a:avLst/>
          </a:prstGeom>
          <a:noFill/>
        </p:spPr>
        <p:txBody>
          <a:bodyPr wrap="square" rtlCol="0">
            <a:spAutoFit/>
          </a:bodyPr>
          <a:lstStyle/>
          <a:p>
            <a:r>
              <a:rPr lang="en-US" sz="2800" dirty="0" smtClean="0"/>
              <a:t>Other Lessons Learned</a:t>
            </a:r>
            <a:endParaRPr lang="en-US" sz="2800" dirty="0"/>
          </a:p>
        </p:txBody>
      </p:sp>
      <p:sp>
        <p:nvSpPr>
          <p:cNvPr id="6" name="TextBox 5"/>
          <p:cNvSpPr txBox="1"/>
          <p:nvPr/>
        </p:nvSpPr>
        <p:spPr>
          <a:xfrm>
            <a:off x="0" y="1404878"/>
            <a:ext cx="2514600" cy="738664"/>
          </a:xfrm>
          <a:prstGeom prst="rect">
            <a:avLst/>
          </a:prstGeom>
          <a:noFill/>
        </p:spPr>
        <p:txBody>
          <a:bodyPr wrap="square" rtlCol="0">
            <a:spAutoFit/>
          </a:bodyPr>
          <a:lstStyle/>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r>
              <a:rPr lang="en-US" sz="1400" dirty="0">
                <a:solidFill>
                  <a:schemeClr val="bg1">
                    <a:lumMod val="75000"/>
                  </a:schemeClr>
                </a:solidFill>
              </a:rPr>
              <a:t>Code</a:t>
            </a:r>
          </a:p>
          <a:p>
            <a:r>
              <a:rPr lang="en-US" sz="1400" dirty="0">
                <a:solidFill>
                  <a:schemeClr val="bg1">
                    <a:lumMod val="75000"/>
                  </a:schemeClr>
                </a:solidFill>
              </a:rPr>
              <a:t>Testing</a:t>
            </a:r>
          </a:p>
          <a:p>
            <a:r>
              <a:rPr lang="en-US" sz="1400" dirty="0">
                <a:solidFill>
                  <a:schemeClr val="bg1">
                    <a:lumMod val="75000"/>
                  </a:schemeClr>
                </a:solidFill>
              </a:rPr>
              <a:t>Problems</a:t>
            </a:r>
          </a:p>
          <a:p>
            <a:endParaRPr lang="en-US" sz="1400" dirty="0">
              <a:solidFill>
                <a:schemeClr val="bg1">
                  <a:lumMod val="75000"/>
                </a:schemeClr>
              </a:solidFill>
            </a:endParaRPr>
          </a:p>
        </p:txBody>
      </p:sp>
    </p:spTree>
    <p:extLst>
      <p:ext uri="{BB962C8B-B14F-4D97-AF65-F5344CB8AC3E}">
        <p14:creationId xmlns:p14="http://schemas.microsoft.com/office/powerpoint/2010/main" val="5377695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6477000" cy="523220"/>
          </a:xfrm>
          <a:prstGeom prst="rect">
            <a:avLst/>
          </a:prstGeom>
          <a:noFill/>
        </p:spPr>
        <p:txBody>
          <a:bodyPr wrap="square" rtlCol="0">
            <a:spAutoFit/>
          </a:bodyPr>
          <a:lstStyle/>
          <a:p>
            <a:r>
              <a:rPr lang="en-US" sz="2800" dirty="0" smtClean="0"/>
              <a:t>Robot</a:t>
            </a:r>
            <a:endParaRPr lang="en-US" sz="2800" dirty="0"/>
          </a:p>
        </p:txBody>
      </p:sp>
      <p:sp>
        <p:nvSpPr>
          <p:cNvPr id="6" name="TextBox 5"/>
          <p:cNvSpPr txBox="1"/>
          <p:nvPr/>
        </p:nvSpPr>
        <p:spPr>
          <a:xfrm>
            <a:off x="0" y="1404878"/>
            <a:ext cx="2514600" cy="523220"/>
          </a:xfrm>
          <a:prstGeom prst="rect">
            <a:avLst/>
          </a:prstGeom>
          <a:noFill/>
        </p:spPr>
        <p:txBody>
          <a:bodyPr wrap="square" rtlCol="0">
            <a:spAutoFit/>
          </a:bodyPr>
          <a:lstStyle/>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r>
              <a:rPr lang="en-US" sz="1400" dirty="0">
                <a:solidFill>
                  <a:schemeClr val="bg1">
                    <a:lumMod val="75000"/>
                  </a:schemeClr>
                </a:solidFill>
              </a:rPr>
              <a:t>Testing</a:t>
            </a:r>
          </a:p>
          <a:p>
            <a:r>
              <a:rPr lang="en-US" sz="1400" dirty="0">
                <a:solidFill>
                  <a:schemeClr val="bg1">
                    <a:lumMod val="75000"/>
                  </a:schemeClr>
                </a:solidFill>
              </a:rPr>
              <a:t>Problems</a:t>
            </a:r>
          </a:p>
          <a:p>
            <a:r>
              <a:rPr lang="en-US" sz="1400" dirty="0">
                <a:solidFill>
                  <a:schemeClr val="bg1">
                    <a:lumMod val="75000"/>
                  </a:schemeClr>
                </a:solidFill>
              </a:rPr>
              <a:t>Lessons</a:t>
            </a:r>
          </a:p>
          <a:p>
            <a:endParaRPr lang="en-US" sz="1400" dirty="0">
              <a:solidFill>
                <a:schemeClr val="bg1">
                  <a:lumMod val="75000"/>
                </a:schemeClr>
              </a:solidFill>
            </a:endParaRPr>
          </a:p>
        </p:txBody>
      </p:sp>
    </p:spTree>
    <p:extLst>
      <p:ext uri="{BB962C8B-B14F-4D97-AF65-F5344CB8AC3E}">
        <p14:creationId xmlns:p14="http://schemas.microsoft.com/office/powerpoint/2010/main" val="39385280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Suggestions for Future Work</a:t>
            </a:r>
            <a:endParaRPr lang="en-US" sz="2800" dirty="0"/>
          </a:p>
        </p:txBody>
      </p:sp>
      <p:sp>
        <p:nvSpPr>
          <p:cNvPr id="6" name="TextBox 5"/>
          <p:cNvSpPr txBox="1"/>
          <p:nvPr/>
        </p:nvSpPr>
        <p:spPr>
          <a:xfrm>
            <a:off x="0" y="1404878"/>
            <a:ext cx="2514600" cy="307777"/>
          </a:xfrm>
          <a:prstGeom prst="rect">
            <a:avLst/>
          </a:prstGeom>
          <a:noFill/>
        </p:spPr>
        <p:txBody>
          <a:bodyPr wrap="square" rtlCol="0">
            <a:spAutoFit/>
          </a:bodyPr>
          <a:lstStyle/>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r>
              <a:rPr lang="en-US" sz="1400" dirty="0" smtClean="0">
                <a:solidFill>
                  <a:schemeClr val="bg1">
                    <a:lumMod val="75000"/>
                  </a:schemeClr>
                </a:solidFill>
              </a:rPr>
              <a:t>Problems</a:t>
            </a:r>
          </a:p>
          <a:p>
            <a:r>
              <a:rPr lang="en-US" sz="1400" dirty="0" smtClean="0">
                <a:solidFill>
                  <a:schemeClr val="bg1">
                    <a:lumMod val="75000"/>
                  </a:schemeClr>
                </a:solidFill>
              </a:rPr>
              <a:t>Lessons</a:t>
            </a:r>
          </a:p>
          <a:p>
            <a:r>
              <a:rPr lang="en-US" sz="1400" dirty="0" smtClean="0">
                <a:solidFill>
                  <a:schemeClr val="bg1">
                    <a:lumMod val="75000"/>
                  </a:schemeClr>
                </a:solidFill>
              </a:rPr>
              <a:t>Robot</a:t>
            </a:r>
          </a:p>
          <a:p>
            <a:endParaRPr lang="en-US" sz="1400" dirty="0">
              <a:solidFill>
                <a:schemeClr val="bg1">
                  <a:lumMod val="75000"/>
                </a:schemeClr>
              </a:solidFill>
            </a:endParaRPr>
          </a:p>
        </p:txBody>
      </p:sp>
    </p:spTree>
    <p:extLst>
      <p:ext uri="{BB962C8B-B14F-4D97-AF65-F5344CB8AC3E}">
        <p14:creationId xmlns:p14="http://schemas.microsoft.com/office/powerpoint/2010/main" val="3151103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6200" y="762000"/>
            <a:ext cx="6705600" cy="523220"/>
          </a:xfrm>
          <a:prstGeom prst="rect">
            <a:avLst/>
          </a:prstGeom>
          <a:noFill/>
        </p:spPr>
        <p:txBody>
          <a:bodyPr wrap="square" rtlCol="0">
            <a:spAutoFit/>
          </a:bodyPr>
          <a:lstStyle/>
          <a:p>
            <a:r>
              <a:rPr lang="en-US" sz="2800" dirty="0" smtClean="0"/>
              <a:t>Introduction</a:t>
            </a:r>
            <a:endParaRPr lang="en-US" sz="2800" dirty="0"/>
          </a:p>
        </p:txBody>
      </p:sp>
      <p:sp>
        <p:nvSpPr>
          <p:cNvPr id="6" name="Rectangle 5"/>
          <p:cNvSpPr/>
          <p:nvPr/>
        </p:nvSpPr>
        <p:spPr>
          <a:xfrm>
            <a:off x="4453216" y="3244334"/>
            <a:ext cx="2480984" cy="369332"/>
          </a:xfrm>
          <a:prstGeom prst="rect">
            <a:avLst/>
          </a:prstGeom>
        </p:spPr>
        <p:txBody>
          <a:bodyPr wrap="square">
            <a:spAutoFit/>
          </a:bodyPr>
          <a:lstStyle/>
          <a:p>
            <a:r>
              <a:rPr lang="en-US" dirty="0"/>
              <a:t> </a:t>
            </a:r>
          </a:p>
        </p:txBody>
      </p:sp>
      <p:sp>
        <p:nvSpPr>
          <p:cNvPr id="7" name="TextBox 6"/>
          <p:cNvSpPr txBox="1"/>
          <p:nvPr/>
        </p:nvSpPr>
        <p:spPr>
          <a:xfrm>
            <a:off x="0" y="1404878"/>
            <a:ext cx="2514600" cy="2031325"/>
          </a:xfrm>
          <a:prstGeom prst="rect">
            <a:avLst/>
          </a:prstGeom>
          <a:noFill/>
        </p:spPr>
        <p:txBody>
          <a:bodyPr wrap="square" rtlCol="0">
            <a:spAutoFit/>
          </a:bodyPr>
          <a:lstStyle/>
          <a:p>
            <a:r>
              <a:rPr lang="en-US" sz="1400" dirty="0" smtClean="0">
                <a:solidFill>
                  <a:schemeClr val="bg1"/>
                </a:solidFill>
              </a:rPr>
              <a:t>Recap</a:t>
            </a:r>
          </a:p>
          <a:p>
            <a:r>
              <a:rPr lang="en-US" sz="1400" dirty="0" smtClean="0">
                <a:solidFill>
                  <a:schemeClr val="bg1"/>
                </a:solidFill>
              </a:rPr>
              <a:t>Controls</a:t>
            </a:r>
          </a:p>
          <a:p>
            <a:r>
              <a:rPr lang="en-US" sz="1400" dirty="0" smtClean="0">
                <a:solidFill>
                  <a:schemeClr val="bg1"/>
                </a:solidFill>
              </a:rPr>
              <a:t>Code</a:t>
            </a:r>
          </a:p>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pic>
        <p:nvPicPr>
          <p:cNvPr id="9" name="Picture 4" descr="https://lh6.googleusercontent.com/-B4DpUcbJuifp1AEg4bltuHsLptyXlMB-0_VI_EtR2oP5TiAE3nJT_BMvyY_pshSgWc2DBZ9DlnD4Y7rY7BPmqvIpDMdK-25Rn0rjSVWv2olSULksXZ_zOX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1503" y="1828800"/>
            <a:ext cx="2834449" cy="424930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917043" y="2971800"/>
            <a:ext cx="4034313" cy="1569660"/>
          </a:xfrm>
          <a:prstGeom prst="rect">
            <a:avLst/>
          </a:prstGeom>
          <a:noFill/>
        </p:spPr>
        <p:txBody>
          <a:bodyPr wrap="square" rtlCol="0">
            <a:spAutoFit/>
          </a:bodyPr>
          <a:lstStyle/>
          <a:p>
            <a:pPr algn="ctr"/>
            <a:r>
              <a:rPr lang="en-US" sz="2400" b="1" dirty="0" smtClean="0"/>
              <a:t>Build a self-balancing robotic unicycle for National Instruments (NI), using NI components where possible</a:t>
            </a:r>
            <a:endParaRPr lang="en-US" sz="2400" b="1" dirty="0"/>
          </a:p>
        </p:txBody>
      </p:sp>
    </p:spTree>
    <p:extLst>
      <p:ext uri="{BB962C8B-B14F-4D97-AF65-F5344CB8AC3E}">
        <p14:creationId xmlns:p14="http://schemas.microsoft.com/office/powerpoint/2010/main" val="4194927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Conclusion - Questions? </a:t>
            </a:r>
            <a:endParaRPr lang="en-US" sz="2800" dirty="0"/>
          </a:p>
        </p:txBody>
      </p:sp>
      <p:sp>
        <p:nvSpPr>
          <p:cNvPr id="7" name="TextBox 6"/>
          <p:cNvSpPr txBox="1"/>
          <p:nvPr/>
        </p:nvSpPr>
        <p:spPr>
          <a:xfrm>
            <a:off x="0" y="-39707"/>
            <a:ext cx="2514600" cy="954107"/>
          </a:xfrm>
          <a:prstGeom prst="rect">
            <a:avLst/>
          </a:prstGeom>
          <a:noFill/>
        </p:spPr>
        <p:txBody>
          <a:bodyPr wrap="square" rtlCol="0">
            <a:spAutoFit/>
          </a:bodyPr>
          <a:lstStyle/>
          <a:p>
            <a:r>
              <a:rPr lang="en-US" sz="1400" dirty="0" smtClean="0">
                <a:solidFill>
                  <a:schemeClr val="bg1">
                    <a:lumMod val="75000"/>
                  </a:schemeClr>
                </a:solidFill>
              </a:rPr>
              <a:t>Lessons</a:t>
            </a:r>
          </a:p>
          <a:p>
            <a:r>
              <a:rPr lang="en-US" sz="1400" dirty="0" smtClean="0">
                <a:solidFill>
                  <a:schemeClr val="bg1">
                    <a:lumMod val="75000"/>
                  </a:schemeClr>
                </a:solidFill>
              </a:rPr>
              <a:t>Robot</a:t>
            </a:r>
          </a:p>
          <a:p>
            <a:r>
              <a:rPr lang="en-US" sz="1400" dirty="0" smtClean="0">
                <a:solidFill>
                  <a:schemeClr val="bg1">
                    <a:lumMod val="75000"/>
                  </a:schemeClr>
                </a:solidFill>
              </a:rPr>
              <a:t>Suggestions</a:t>
            </a:r>
          </a:p>
          <a:p>
            <a:endParaRPr lang="en-US" sz="1400" dirty="0">
              <a:solidFill>
                <a:schemeClr val="bg1">
                  <a:lumMod val="75000"/>
                </a:schemeClr>
              </a:solidFill>
            </a:endParaRPr>
          </a:p>
        </p:txBody>
      </p:sp>
    </p:spTree>
    <p:extLst>
      <p:ext uri="{BB962C8B-B14F-4D97-AF65-F5344CB8AC3E}">
        <p14:creationId xmlns:p14="http://schemas.microsoft.com/office/powerpoint/2010/main" val="9710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Recap of Fall</a:t>
            </a:r>
            <a:endParaRPr lang="en-US" sz="2800" dirty="0"/>
          </a:p>
        </p:txBody>
      </p:sp>
      <p:sp>
        <p:nvSpPr>
          <p:cNvPr id="7" name="TextBox 6"/>
          <p:cNvSpPr txBox="1"/>
          <p:nvPr/>
        </p:nvSpPr>
        <p:spPr>
          <a:xfrm>
            <a:off x="0" y="1404878"/>
            <a:ext cx="2514600" cy="1815882"/>
          </a:xfrm>
          <a:prstGeom prst="rect">
            <a:avLst/>
          </a:prstGeom>
          <a:noFill/>
        </p:spPr>
        <p:txBody>
          <a:bodyPr wrap="square" rtlCol="0">
            <a:spAutoFit/>
          </a:bodyPr>
          <a:lstStyle/>
          <a:p>
            <a:r>
              <a:rPr lang="en-US" sz="1400" dirty="0" smtClean="0">
                <a:solidFill>
                  <a:schemeClr val="bg1"/>
                </a:solidFill>
              </a:rPr>
              <a:t>Controls</a:t>
            </a:r>
          </a:p>
          <a:p>
            <a:r>
              <a:rPr lang="en-US" sz="1400" dirty="0" smtClean="0">
                <a:solidFill>
                  <a:schemeClr val="bg1"/>
                </a:solidFill>
              </a:rPr>
              <a:t>Code</a:t>
            </a:r>
          </a:p>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9" name="TextBox 8"/>
          <p:cNvSpPr txBox="1"/>
          <p:nvPr/>
        </p:nvSpPr>
        <p:spPr>
          <a:xfrm>
            <a:off x="0" y="-39707"/>
            <a:ext cx="2514600" cy="954107"/>
          </a:xfrm>
          <a:prstGeom prst="rect">
            <a:avLst/>
          </a:prstGeom>
          <a:noFill/>
        </p:spPr>
        <p:txBody>
          <a:bodyPr wrap="square" rtlCol="0">
            <a:spAutoFit/>
          </a:bodyPr>
          <a:lstStyle/>
          <a:p>
            <a:endParaRPr lang="en-US" sz="1400" dirty="0" smtClean="0">
              <a:solidFill>
                <a:schemeClr val="bg1">
                  <a:lumMod val="75000"/>
                </a:schemeClr>
              </a:solidFill>
            </a:endParaRPr>
          </a:p>
          <a:p>
            <a:endParaRPr lang="en-US" sz="1400" dirty="0">
              <a:solidFill>
                <a:schemeClr val="bg1">
                  <a:lumMod val="75000"/>
                </a:schemeClr>
              </a:solidFill>
            </a:endParaRPr>
          </a:p>
          <a:p>
            <a:r>
              <a:rPr lang="en-US" sz="1400" dirty="0" smtClean="0">
                <a:solidFill>
                  <a:schemeClr val="bg1">
                    <a:lumMod val="75000"/>
                  </a:schemeClr>
                </a:solidFill>
              </a:rPr>
              <a:t>Introduction</a:t>
            </a:r>
          </a:p>
          <a:p>
            <a:endParaRPr lang="en-US" sz="1400" dirty="0">
              <a:solidFill>
                <a:schemeClr val="bg1">
                  <a:lumMod val="75000"/>
                </a:schemeClr>
              </a:solidFil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1676400"/>
            <a:ext cx="6553200" cy="4759021"/>
          </a:xfrm>
          <a:prstGeom prst="rect">
            <a:avLst/>
          </a:prstGeom>
        </p:spPr>
      </p:pic>
    </p:spTree>
    <p:extLst>
      <p:ext uri="{BB962C8B-B14F-4D97-AF65-F5344CB8AC3E}">
        <p14:creationId xmlns:p14="http://schemas.microsoft.com/office/powerpoint/2010/main" val="328303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Recap of Fall</a:t>
            </a:r>
            <a:endParaRPr lang="en-US" sz="2800" dirty="0"/>
          </a:p>
        </p:txBody>
      </p:sp>
      <p:sp>
        <p:nvSpPr>
          <p:cNvPr id="7" name="TextBox 6"/>
          <p:cNvSpPr txBox="1"/>
          <p:nvPr/>
        </p:nvSpPr>
        <p:spPr>
          <a:xfrm>
            <a:off x="0" y="1404878"/>
            <a:ext cx="2514600" cy="1815882"/>
          </a:xfrm>
          <a:prstGeom prst="rect">
            <a:avLst/>
          </a:prstGeom>
          <a:noFill/>
        </p:spPr>
        <p:txBody>
          <a:bodyPr wrap="square" rtlCol="0">
            <a:spAutoFit/>
          </a:bodyPr>
          <a:lstStyle/>
          <a:p>
            <a:r>
              <a:rPr lang="en-US" sz="1400" dirty="0" smtClean="0">
                <a:solidFill>
                  <a:schemeClr val="bg1"/>
                </a:solidFill>
              </a:rPr>
              <a:t>Controls</a:t>
            </a:r>
          </a:p>
          <a:p>
            <a:r>
              <a:rPr lang="en-US" sz="1400" dirty="0" smtClean="0">
                <a:solidFill>
                  <a:schemeClr val="bg1"/>
                </a:solidFill>
              </a:rPr>
              <a:t>Code</a:t>
            </a:r>
          </a:p>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9" name="TextBox 8"/>
          <p:cNvSpPr txBox="1"/>
          <p:nvPr/>
        </p:nvSpPr>
        <p:spPr>
          <a:xfrm>
            <a:off x="0" y="-39707"/>
            <a:ext cx="2514600" cy="954107"/>
          </a:xfrm>
          <a:prstGeom prst="rect">
            <a:avLst/>
          </a:prstGeom>
          <a:noFill/>
        </p:spPr>
        <p:txBody>
          <a:bodyPr wrap="square" rtlCol="0">
            <a:spAutoFit/>
          </a:bodyPr>
          <a:lstStyle/>
          <a:p>
            <a:endParaRPr lang="en-US" sz="1400" dirty="0" smtClean="0">
              <a:solidFill>
                <a:schemeClr val="bg1">
                  <a:lumMod val="75000"/>
                </a:schemeClr>
              </a:solidFill>
            </a:endParaRPr>
          </a:p>
          <a:p>
            <a:endParaRPr lang="en-US" sz="1400" dirty="0">
              <a:solidFill>
                <a:schemeClr val="bg1">
                  <a:lumMod val="75000"/>
                </a:schemeClr>
              </a:solidFill>
            </a:endParaRPr>
          </a:p>
          <a:p>
            <a:r>
              <a:rPr lang="en-US" sz="1400" dirty="0" smtClean="0">
                <a:solidFill>
                  <a:schemeClr val="bg1">
                    <a:lumMod val="75000"/>
                  </a:schemeClr>
                </a:solidFill>
              </a:rPr>
              <a:t>Introduction</a:t>
            </a:r>
          </a:p>
          <a:p>
            <a:endParaRPr lang="en-US" sz="1400" dirty="0">
              <a:solidFill>
                <a:schemeClr val="bg1">
                  <a:lumMod val="75000"/>
                </a:schemeClr>
              </a:solidFill>
            </a:endParaRPr>
          </a:p>
        </p:txBody>
      </p:sp>
      <p:pic>
        <p:nvPicPr>
          <p:cNvPr id="11" name="Picture 2" descr="https://lh3.googleusercontent.com/lN3wRxcRf6waxc_6Lab7NJjgc_AwX9bHUauHy8NGewV9ItxfA-ctlTCvOwCyK2JLtvqeqcxwwOZIkTiuobp1hv1b1Q8qWNxKEQ3AiDdYqHW02N4Vt8Hdxlx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828800"/>
            <a:ext cx="594360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073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Recap of Winter</a:t>
            </a:r>
            <a:endParaRPr lang="en-US" sz="2800" dirty="0"/>
          </a:p>
        </p:txBody>
      </p:sp>
      <p:sp>
        <p:nvSpPr>
          <p:cNvPr id="7" name="TextBox 6"/>
          <p:cNvSpPr txBox="1"/>
          <p:nvPr/>
        </p:nvSpPr>
        <p:spPr>
          <a:xfrm>
            <a:off x="0" y="1404878"/>
            <a:ext cx="2514600" cy="1815882"/>
          </a:xfrm>
          <a:prstGeom prst="rect">
            <a:avLst/>
          </a:prstGeom>
          <a:noFill/>
        </p:spPr>
        <p:txBody>
          <a:bodyPr wrap="square" rtlCol="0">
            <a:spAutoFit/>
          </a:bodyPr>
          <a:lstStyle/>
          <a:p>
            <a:r>
              <a:rPr lang="en-US" sz="1400" dirty="0" smtClean="0">
                <a:solidFill>
                  <a:schemeClr val="bg1"/>
                </a:solidFill>
              </a:rPr>
              <a:t>Controls</a:t>
            </a:r>
          </a:p>
          <a:p>
            <a:r>
              <a:rPr lang="en-US" sz="1400" dirty="0" smtClean="0">
                <a:solidFill>
                  <a:schemeClr val="bg1"/>
                </a:solidFill>
              </a:rPr>
              <a:t>Code</a:t>
            </a:r>
          </a:p>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9" name="TextBox 8"/>
          <p:cNvSpPr txBox="1"/>
          <p:nvPr/>
        </p:nvSpPr>
        <p:spPr>
          <a:xfrm>
            <a:off x="0" y="-39707"/>
            <a:ext cx="2514600" cy="954107"/>
          </a:xfrm>
          <a:prstGeom prst="rect">
            <a:avLst/>
          </a:prstGeom>
          <a:noFill/>
        </p:spPr>
        <p:txBody>
          <a:bodyPr wrap="square" rtlCol="0">
            <a:spAutoFit/>
          </a:bodyPr>
          <a:lstStyle/>
          <a:p>
            <a:endParaRPr lang="en-US" sz="1400" dirty="0" smtClean="0">
              <a:solidFill>
                <a:schemeClr val="bg1">
                  <a:lumMod val="75000"/>
                </a:schemeClr>
              </a:solidFill>
            </a:endParaRPr>
          </a:p>
          <a:p>
            <a:endParaRPr lang="en-US" sz="1400" dirty="0">
              <a:solidFill>
                <a:schemeClr val="bg1">
                  <a:lumMod val="75000"/>
                </a:schemeClr>
              </a:solidFill>
            </a:endParaRPr>
          </a:p>
          <a:p>
            <a:r>
              <a:rPr lang="en-US" sz="1400" dirty="0" smtClean="0">
                <a:solidFill>
                  <a:schemeClr val="bg1">
                    <a:lumMod val="75000"/>
                  </a:schemeClr>
                </a:solidFill>
              </a:rPr>
              <a:t>Introduction</a:t>
            </a:r>
          </a:p>
          <a:p>
            <a:endParaRPr lang="en-US" sz="1400" dirty="0">
              <a:solidFill>
                <a:schemeClr val="bg1">
                  <a:lumMod val="75000"/>
                </a:schemeClr>
              </a:solidFill>
            </a:endParaRPr>
          </a:p>
        </p:txBody>
      </p:sp>
      <p:pic>
        <p:nvPicPr>
          <p:cNvPr id="13" name="Picture 2" descr="https://lh4.googleusercontent.com/u2CXUG-lDEz1jTy67Ni1HBy3Og1J6-Ok3iEwlRyLaNpj1yvwV2RUrF2pBmIWdByVKD1ORgXqYFCBFnqnT9g1cz_CIMoIEJuMuXDgxBBJCHBWI7rdv6BIoXO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743200"/>
            <a:ext cx="1899469" cy="33528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s://lh6.googleusercontent.com/LVZyg_AQ7ftEORmQKjDQ-vi5emh-UV6vHkAG-SdOV0VGqpccRz2HYjv8UhXE8R4ffdUSuBgOQJka2BlA-SazMy_eqsYAFyAqYIrZxHGy-LN3FTYlkC2wJYL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2834425"/>
            <a:ext cx="3468890" cy="340218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257300" y="1527989"/>
            <a:ext cx="7612616" cy="830997"/>
          </a:xfrm>
          <a:prstGeom prst="rect">
            <a:avLst/>
          </a:prstGeom>
          <a:noFill/>
        </p:spPr>
        <p:txBody>
          <a:bodyPr wrap="square" rtlCol="0">
            <a:spAutoFit/>
          </a:bodyPr>
          <a:lstStyle/>
          <a:p>
            <a:pPr algn="ctr"/>
            <a:r>
              <a:rPr lang="en-US" sz="2400" b="1" dirty="0" smtClean="0"/>
              <a:t>Build a self-balancing robotic unicycle for National Instruments (NI), using NI components where possible</a:t>
            </a:r>
            <a:endParaRPr lang="en-US" sz="2400" b="1" dirty="0"/>
          </a:p>
        </p:txBody>
      </p:sp>
    </p:spTree>
    <p:extLst>
      <p:ext uri="{BB962C8B-B14F-4D97-AF65-F5344CB8AC3E}">
        <p14:creationId xmlns:p14="http://schemas.microsoft.com/office/powerpoint/2010/main" val="2172301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772400" cy="523220"/>
          </a:xfrm>
          <a:prstGeom prst="rect">
            <a:avLst/>
          </a:prstGeom>
          <a:noFill/>
        </p:spPr>
        <p:txBody>
          <a:bodyPr wrap="square" rtlCol="0">
            <a:spAutoFit/>
          </a:bodyPr>
          <a:lstStyle/>
          <a:p>
            <a:r>
              <a:rPr lang="en-US" sz="2800" dirty="0" smtClean="0"/>
              <a:t>Control System – Closed Loop System Overview</a:t>
            </a:r>
            <a:endParaRPr lang="en-US" sz="2800" dirty="0"/>
          </a:p>
        </p:txBody>
      </p:sp>
      <p:sp>
        <p:nvSpPr>
          <p:cNvPr id="6" name="TextBox 5"/>
          <p:cNvSpPr txBox="1"/>
          <p:nvPr/>
        </p:nvSpPr>
        <p:spPr>
          <a:xfrm>
            <a:off x="0" y="1404878"/>
            <a:ext cx="2514600" cy="1600438"/>
          </a:xfrm>
          <a:prstGeom prst="rect">
            <a:avLst/>
          </a:prstGeom>
          <a:noFill/>
        </p:spPr>
        <p:txBody>
          <a:bodyPr wrap="square" rtlCol="0">
            <a:spAutoFit/>
          </a:bodyPr>
          <a:lstStyle/>
          <a:p>
            <a:r>
              <a:rPr lang="en-US" sz="1400" dirty="0" smtClean="0">
                <a:solidFill>
                  <a:schemeClr val="bg1"/>
                </a:solidFill>
              </a:rPr>
              <a:t>Code</a:t>
            </a:r>
          </a:p>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endParaRPr lang="en-US" sz="1400" dirty="0" smtClean="0">
              <a:solidFill>
                <a:schemeClr val="bg1">
                  <a:lumMod val="75000"/>
                </a:schemeClr>
              </a:solidFill>
            </a:endParaRPr>
          </a:p>
          <a:p>
            <a:r>
              <a:rPr lang="en-US" sz="1400" dirty="0">
                <a:solidFill>
                  <a:schemeClr val="bg1">
                    <a:lumMod val="75000"/>
                  </a:schemeClr>
                </a:solidFill>
              </a:rPr>
              <a:t>Introduction</a:t>
            </a:r>
          </a:p>
          <a:p>
            <a:r>
              <a:rPr lang="en-US" sz="1400" dirty="0">
                <a:solidFill>
                  <a:schemeClr val="bg1">
                    <a:lumMod val="75000"/>
                  </a:schemeClr>
                </a:solidFill>
              </a:rPr>
              <a:t>Recap</a:t>
            </a:r>
          </a:p>
          <a:p>
            <a:endParaRPr lang="en-US" sz="1400" dirty="0">
              <a:solidFill>
                <a:schemeClr val="bg1">
                  <a:lumMod val="75000"/>
                </a:schemeClr>
              </a:solidFill>
            </a:endParaRPr>
          </a:p>
        </p:txBody>
      </p:sp>
      <p:sp>
        <p:nvSpPr>
          <p:cNvPr id="2" name="TextBox 1"/>
          <p:cNvSpPr txBox="1"/>
          <p:nvPr/>
        </p:nvSpPr>
        <p:spPr>
          <a:xfrm>
            <a:off x="1243189" y="5593644"/>
            <a:ext cx="7658100" cy="1015663"/>
          </a:xfrm>
          <a:prstGeom prst="rect">
            <a:avLst/>
          </a:prstGeom>
          <a:noFill/>
        </p:spPr>
        <p:txBody>
          <a:bodyPr wrap="square" rtlCol="0">
            <a:spAutoFit/>
          </a:bodyPr>
          <a:lstStyle/>
          <a:p>
            <a:pPr marL="228600" indent="-228600">
              <a:buAutoNum type="arabicPeriod"/>
            </a:pPr>
            <a:r>
              <a:rPr lang="en-US" sz="1200" dirty="0" smtClean="0"/>
              <a:t>This is the closed-loop system controller layout for the entire system. The state feedback controller sets the control efforts which affect the torque being applied to the  motors. The changes in torque change the state-space model. Changes detected by the IMU allow the controller to compute new gains.</a:t>
            </a:r>
          </a:p>
          <a:p>
            <a:pPr marL="228600" indent="-228600">
              <a:buAutoNum type="arabicPeriod"/>
            </a:pPr>
            <a:r>
              <a:rPr lang="en-US" sz="1200" dirty="0" smtClean="0"/>
              <a:t>The user can select the type of controller: Linear Quadratic Regulator or Ackermann pole placement.</a:t>
            </a:r>
          </a:p>
          <a:p>
            <a:pPr marL="228600" indent="-228600">
              <a:buAutoNum type="arabicPeriod"/>
            </a:pPr>
            <a:r>
              <a:rPr lang="en-US" sz="1200" dirty="0" smtClean="0"/>
              <a:t>The pole locations of the state machine controller are then displayed for user purposes.</a:t>
            </a:r>
            <a:endParaRPr lang="en-US" sz="1200"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3095" y="1440350"/>
            <a:ext cx="5470705" cy="412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9107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78" y="7620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6400800" cy="523220"/>
          </a:xfrm>
          <a:prstGeom prst="rect">
            <a:avLst/>
          </a:prstGeom>
          <a:noFill/>
        </p:spPr>
        <p:txBody>
          <a:bodyPr wrap="square" rtlCol="0">
            <a:spAutoFit/>
          </a:bodyPr>
          <a:lstStyle/>
          <a:p>
            <a:r>
              <a:rPr lang="en-US" sz="2800" dirty="0" smtClean="0"/>
              <a:t>Control System – Controller Approaches</a:t>
            </a:r>
            <a:endParaRPr lang="en-US" sz="2800" dirty="0"/>
          </a:p>
        </p:txBody>
      </p:sp>
      <p:sp>
        <p:nvSpPr>
          <p:cNvPr id="6" name="TextBox 5"/>
          <p:cNvSpPr txBox="1"/>
          <p:nvPr/>
        </p:nvSpPr>
        <p:spPr>
          <a:xfrm>
            <a:off x="0" y="1404878"/>
            <a:ext cx="2514600" cy="1600438"/>
          </a:xfrm>
          <a:prstGeom prst="rect">
            <a:avLst/>
          </a:prstGeom>
          <a:noFill/>
        </p:spPr>
        <p:txBody>
          <a:bodyPr wrap="square" rtlCol="0">
            <a:spAutoFit/>
          </a:bodyPr>
          <a:lstStyle/>
          <a:p>
            <a:r>
              <a:rPr lang="en-US" sz="1400" dirty="0" smtClean="0">
                <a:solidFill>
                  <a:schemeClr val="bg1"/>
                </a:solidFill>
              </a:rPr>
              <a:t>Code</a:t>
            </a:r>
          </a:p>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endParaRPr lang="en-US" sz="1400" dirty="0" smtClean="0">
              <a:solidFill>
                <a:schemeClr val="bg1">
                  <a:lumMod val="75000"/>
                </a:schemeClr>
              </a:solidFill>
            </a:endParaRPr>
          </a:p>
          <a:p>
            <a:r>
              <a:rPr lang="en-US" sz="1400" dirty="0">
                <a:solidFill>
                  <a:schemeClr val="bg1">
                    <a:lumMod val="75000"/>
                  </a:schemeClr>
                </a:solidFill>
              </a:rPr>
              <a:t>Introduction</a:t>
            </a:r>
          </a:p>
          <a:p>
            <a:r>
              <a:rPr lang="en-US" sz="1400" dirty="0">
                <a:solidFill>
                  <a:schemeClr val="bg1">
                    <a:lumMod val="75000"/>
                  </a:schemeClr>
                </a:solidFill>
              </a:rPr>
              <a:t>Recap</a:t>
            </a:r>
          </a:p>
          <a:p>
            <a:endParaRPr lang="en-US" sz="1400" dirty="0">
              <a:solidFill>
                <a:schemeClr val="bg1">
                  <a:lumMod val="75000"/>
                </a:schemeClr>
              </a:solidFill>
            </a:endParaRPr>
          </a:p>
        </p:txBody>
      </p:sp>
      <p:sp>
        <p:nvSpPr>
          <p:cNvPr id="2" name="TextBox 1"/>
          <p:cNvSpPr txBox="1"/>
          <p:nvPr/>
        </p:nvSpPr>
        <p:spPr>
          <a:xfrm>
            <a:off x="1219200" y="1524000"/>
            <a:ext cx="2695738" cy="369332"/>
          </a:xfrm>
          <a:prstGeom prst="rect">
            <a:avLst/>
          </a:prstGeom>
          <a:noFill/>
        </p:spPr>
        <p:txBody>
          <a:bodyPr wrap="none" rtlCol="0">
            <a:spAutoFit/>
          </a:bodyPr>
          <a:lstStyle/>
          <a:p>
            <a:r>
              <a:rPr lang="en-US" dirty="0" smtClean="0"/>
              <a:t>Linear Quadratic Regulator</a:t>
            </a:r>
            <a:endParaRPr 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775" y="1972381"/>
            <a:ext cx="263842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219200" y="3733800"/>
            <a:ext cx="2695738" cy="461665"/>
          </a:xfrm>
          <a:prstGeom prst="rect">
            <a:avLst/>
          </a:prstGeom>
          <a:noFill/>
        </p:spPr>
        <p:txBody>
          <a:bodyPr wrap="square" rtlCol="0">
            <a:spAutoFit/>
          </a:bodyPr>
          <a:lstStyle/>
          <a:p>
            <a:r>
              <a:rPr lang="en-US" sz="1200" dirty="0" smtClean="0"/>
              <a:t>Optimality controller that assigns costs to certain states to prioritize the effort.</a:t>
            </a:r>
            <a:endParaRPr lang="en-US" sz="1200" dirty="0"/>
          </a:p>
        </p:txBody>
      </p:sp>
      <p:sp>
        <p:nvSpPr>
          <p:cNvPr id="9" name="TextBox 8"/>
          <p:cNvSpPr txBox="1"/>
          <p:nvPr/>
        </p:nvSpPr>
        <p:spPr>
          <a:xfrm>
            <a:off x="1219200" y="4343400"/>
            <a:ext cx="2619538" cy="646331"/>
          </a:xfrm>
          <a:prstGeom prst="rect">
            <a:avLst/>
          </a:prstGeom>
          <a:noFill/>
        </p:spPr>
        <p:txBody>
          <a:bodyPr wrap="square" rtlCol="0">
            <a:spAutoFit/>
          </a:bodyPr>
          <a:lstStyle/>
          <a:p>
            <a:pPr algn="just"/>
            <a:r>
              <a:rPr lang="en-US" sz="1200" dirty="0" smtClean="0"/>
              <a:t>The system must be linearized to assign the costs or weights to the states.</a:t>
            </a:r>
            <a:endParaRPr lang="en-US" sz="1200" dirty="0"/>
          </a:p>
        </p:txBody>
      </p:sp>
      <p:sp>
        <p:nvSpPr>
          <p:cNvPr id="10" name="TextBox 9"/>
          <p:cNvSpPr txBox="1"/>
          <p:nvPr/>
        </p:nvSpPr>
        <p:spPr>
          <a:xfrm>
            <a:off x="1219200" y="5257800"/>
            <a:ext cx="2619538" cy="600164"/>
          </a:xfrm>
          <a:prstGeom prst="rect">
            <a:avLst/>
          </a:prstGeom>
          <a:noFill/>
        </p:spPr>
        <p:txBody>
          <a:bodyPr wrap="square" rtlCol="0">
            <a:spAutoFit/>
          </a:bodyPr>
          <a:lstStyle/>
          <a:p>
            <a:pPr algn="just"/>
            <a:r>
              <a:rPr lang="en-US" sz="1100" dirty="0" smtClean="0"/>
              <a:t>The Q vector is a square </a:t>
            </a:r>
            <a:r>
              <a:rPr lang="en-US" sz="1100" dirty="0" err="1" smtClean="0"/>
              <a:t>MxM</a:t>
            </a:r>
            <a:r>
              <a:rPr lang="en-US" sz="1100" dirty="0" smtClean="0"/>
              <a:t> matrix where M is the total number of states present in the model.</a:t>
            </a:r>
            <a:endParaRPr lang="en-US" sz="1100" dirty="0"/>
          </a:p>
        </p:txBody>
      </p:sp>
      <p:sp>
        <p:nvSpPr>
          <p:cNvPr id="11" name="TextBox 10"/>
          <p:cNvSpPr txBox="1"/>
          <p:nvPr/>
        </p:nvSpPr>
        <p:spPr>
          <a:xfrm>
            <a:off x="1219200" y="6019800"/>
            <a:ext cx="2438400" cy="430887"/>
          </a:xfrm>
          <a:prstGeom prst="rect">
            <a:avLst/>
          </a:prstGeom>
          <a:noFill/>
        </p:spPr>
        <p:txBody>
          <a:bodyPr wrap="square" rtlCol="0">
            <a:spAutoFit/>
          </a:bodyPr>
          <a:lstStyle/>
          <a:p>
            <a:pPr algn="just"/>
            <a:r>
              <a:rPr lang="en-US" sz="1100" dirty="0" smtClean="0"/>
              <a:t>The R vector is a scalar that multiples to the input of the state-space model.</a:t>
            </a:r>
            <a:endParaRPr lang="en-US" sz="1100" dirty="0"/>
          </a:p>
        </p:txBody>
      </p:sp>
      <p:sp>
        <p:nvSpPr>
          <p:cNvPr id="12" name="TextBox 11"/>
          <p:cNvSpPr txBox="1"/>
          <p:nvPr/>
        </p:nvSpPr>
        <p:spPr>
          <a:xfrm>
            <a:off x="5791200" y="1535668"/>
            <a:ext cx="2743200" cy="369332"/>
          </a:xfrm>
          <a:prstGeom prst="rect">
            <a:avLst/>
          </a:prstGeom>
          <a:noFill/>
        </p:spPr>
        <p:txBody>
          <a:bodyPr wrap="square" rtlCol="0">
            <a:spAutoFit/>
          </a:bodyPr>
          <a:lstStyle/>
          <a:p>
            <a:r>
              <a:rPr lang="en-US" dirty="0" smtClean="0"/>
              <a:t>Ackermann Pole Placement</a:t>
            </a:r>
            <a:endParaRPr lang="en-US" dirty="0"/>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9775" y="1981200"/>
            <a:ext cx="263842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5867400" y="3729335"/>
            <a:ext cx="2695738" cy="646331"/>
          </a:xfrm>
          <a:prstGeom prst="rect">
            <a:avLst/>
          </a:prstGeom>
          <a:noFill/>
        </p:spPr>
        <p:txBody>
          <a:bodyPr wrap="square" rtlCol="0">
            <a:spAutoFit/>
          </a:bodyPr>
          <a:lstStyle/>
          <a:p>
            <a:pPr algn="just"/>
            <a:r>
              <a:rPr lang="en-US" sz="1200" dirty="0" smtClean="0"/>
              <a:t>An </a:t>
            </a:r>
            <a:r>
              <a:rPr lang="en-US" sz="1200" dirty="0"/>
              <a:t>approach that allows us to identify the controllability matrix assuming that the system is controllable</a:t>
            </a:r>
          </a:p>
        </p:txBody>
      </p:sp>
      <p:sp>
        <p:nvSpPr>
          <p:cNvPr id="17" name="TextBox 16"/>
          <p:cNvSpPr txBox="1"/>
          <p:nvPr/>
        </p:nvSpPr>
        <p:spPr>
          <a:xfrm>
            <a:off x="5867400" y="4495800"/>
            <a:ext cx="2619538" cy="646331"/>
          </a:xfrm>
          <a:prstGeom prst="rect">
            <a:avLst/>
          </a:prstGeom>
          <a:noFill/>
        </p:spPr>
        <p:txBody>
          <a:bodyPr wrap="square" rtlCol="0">
            <a:spAutoFit/>
          </a:bodyPr>
          <a:lstStyle/>
          <a:p>
            <a:pPr algn="just"/>
            <a:r>
              <a:rPr lang="en-US" sz="1200" dirty="0"/>
              <a:t>T</a:t>
            </a:r>
            <a:r>
              <a:rPr lang="en-US" sz="1200" dirty="0" smtClean="0"/>
              <a:t>he </a:t>
            </a:r>
            <a:r>
              <a:rPr lang="en-US" sz="1200" dirty="0"/>
              <a:t>state-feedback gain matrix can then </a:t>
            </a:r>
            <a:r>
              <a:rPr lang="en-US" sz="1200" dirty="0" smtClean="0"/>
              <a:t>found after identifying the controllability matrix.</a:t>
            </a:r>
            <a:endParaRPr lang="en-US" sz="1200" dirty="0"/>
          </a:p>
        </p:txBody>
      </p:sp>
      <p:sp>
        <p:nvSpPr>
          <p:cNvPr id="18" name="TextBox 17"/>
          <p:cNvSpPr txBox="1"/>
          <p:nvPr/>
        </p:nvSpPr>
        <p:spPr>
          <a:xfrm>
            <a:off x="5867400" y="5257800"/>
            <a:ext cx="2619538" cy="600164"/>
          </a:xfrm>
          <a:prstGeom prst="rect">
            <a:avLst/>
          </a:prstGeom>
          <a:noFill/>
        </p:spPr>
        <p:txBody>
          <a:bodyPr wrap="square" rtlCol="0">
            <a:spAutoFit/>
          </a:bodyPr>
          <a:lstStyle/>
          <a:p>
            <a:pPr algn="just"/>
            <a:r>
              <a:rPr lang="en-US" sz="1100" dirty="0" smtClean="0"/>
              <a:t>The user has to preset the desired system poles and pass in a discretized system model.</a:t>
            </a:r>
            <a:endParaRPr lang="en-US" sz="1100" dirty="0"/>
          </a:p>
        </p:txBody>
      </p:sp>
      <p:sp>
        <p:nvSpPr>
          <p:cNvPr id="19" name="TextBox 18"/>
          <p:cNvSpPr txBox="1"/>
          <p:nvPr/>
        </p:nvSpPr>
        <p:spPr>
          <a:xfrm>
            <a:off x="5867400" y="6019800"/>
            <a:ext cx="2438400" cy="430887"/>
          </a:xfrm>
          <a:prstGeom prst="rect">
            <a:avLst/>
          </a:prstGeom>
          <a:noFill/>
        </p:spPr>
        <p:txBody>
          <a:bodyPr wrap="square" rtlCol="0">
            <a:spAutoFit/>
          </a:bodyPr>
          <a:lstStyle/>
          <a:p>
            <a:pPr algn="just"/>
            <a:r>
              <a:rPr lang="en-US" sz="1100" dirty="0" smtClean="0"/>
              <a:t>The controller determines the gains to placed the poles at the desired location</a:t>
            </a:r>
            <a:endParaRPr lang="en-US" sz="1100" dirty="0"/>
          </a:p>
        </p:txBody>
      </p:sp>
    </p:spTree>
    <p:extLst>
      <p:ext uri="{BB962C8B-B14F-4D97-AF65-F5344CB8AC3E}">
        <p14:creationId xmlns:p14="http://schemas.microsoft.com/office/powerpoint/2010/main" val="2752343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Control System – Analysis in LabVIEW</a:t>
            </a:r>
            <a:endParaRPr lang="en-US" sz="2800" dirty="0"/>
          </a:p>
        </p:txBody>
      </p:sp>
      <p:sp>
        <p:nvSpPr>
          <p:cNvPr id="6" name="TextBox 5"/>
          <p:cNvSpPr txBox="1"/>
          <p:nvPr/>
        </p:nvSpPr>
        <p:spPr>
          <a:xfrm>
            <a:off x="0" y="1404878"/>
            <a:ext cx="2514600" cy="1600438"/>
          </a:xfrm>
          <a:prstGeom prst="rect">
            <a:avLst/>
          </a:prstGeom>
          <a:noFill/>
        </p:spPr>
        <p:txBody>
          <a:bodyPr wrap="square" rtlCol="0">
            <a:spAutoFit/>
          </a:bodyPr>
          <a:lstStyle/>
          <a:p>
            <a:r>
              <a:rPr lang="en-US" sz="1400" dirty="0" smtClean="0">
                <a:solidFill>
                  <a:schemeClr val="bg1"/>
                </a:solidFill>
              </a:rPr>
              <a:t>Code</a:t>
            </a:r>
          </a:p>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endParaRPr lang="en-US" sz="1400" dirty="0" smtClean="0">
              <a:solidFill>
                <a:schemeClr val="bg1">
                  <a:lumMod val="75000"/>
                </a:schemeClr>
              </a:solidFill>
            </a:endParaRPr>
          </a:p>
          <a:p>
            <a:r>
              <a:rPr lang="en-US" sz="1400" dirty="0">
                <a:solidFill>
                  <a:schemeClr val="bg1">
                    <a:lumMod val="75000"/>
                  </a:schemeClr>
                </a:solidFill>
              </a:rPr>
              <a:t>Introduction</a:t>
            </a:r>
          </a:p>
          <a:p>
            <a:r>
              <a:rPr lang="en-US" sz="1400" dirty="0">
                <a:solidFill>
                  <a:schemeClr val="bg1">
                    <a:lumMod val="75000"/>
                  </a:schemeClr>
                </a:solidFill>
              </a:rPr>
              <a:t>Recap</a:t>
            </a:r>
          </a:p>
          <a:p>
            <a:endParaRPr lang="en-US" sz="1400" dirty="0">
              <a:solidFill>
                <a:schemeClr val="bg1">
                  <a:lumMod val="75000"/>
                </a:schemeClr>
              </a:solidFill>
            </a:endParaRPr>
          </a:p>
        </p:txBody>
      </p:sp>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1447800"/>
            <a:ext cx="3873909" cy="2658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3000" y="4137745"/>
            <a:ext cx="4230489" cy="2644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638800" y="1752600"/>
            <a:ext cx="3124200" cy="1785104"/>
          </a:xfrm>
          <a:prstGeom prst="rect">
            <a:avLst/>
          </a:prstGeom>
          <a:noFill/>
        </p:spPr>
        <p:txBody>
          <a:bodyPr wrap="square" rtlCol="0">
            <a:spAutoFit/>
          </a:bodyPr>
          <a:lstStyle/>
          <a:p>
            <a:pPr marL="228600" indent="-228600">
              <a:buAutoNum type="arabicPeriod"/>
            </a:pPr>
            <a:r>
              <a:rPr lang="en-US" sz="1100" dirty="0" smtClean="0"/>
              <a:t>Displays the settling time of a controllable system.</a:t>
            </a:r>
          </a:p>
          <a:p>
            <a:pPr marL="228600" indent="-228600">
              <a:buAutoNum type="arabicPeriod"/>
            </a:pPr>
            <a:r>
              <a:rPr lang="en-US" sz="1100" dirty="0" smtClean="0"/>
              <a:t>Displays whether the system can reach stability or not.</a:t>
            </a:r>
          </a:p>
          <a:p>
            <a:pPr marL="228600" indent="-228600">
              <a:buAutoNum type="arabicPeriod"/>
            </a:pPr>
            <a:r>
              <a:rPr lang="en-US" sz="1100" dirty="0" smtClean="0"/>
              <a:t>Displays the impulse response of the controller. This can be used to determined if the system can reach a steady-state response.</a:t>
            </a:r>
          </a:p>
          <a:p>
            <a:pPr marL="228600" indent="-228600">
              <a:buAutoNum type="arabicPeriod"/>
            </a:pPr>
            <a:r>
              <a:rPr lang="en-US" sz="1100" dirty="0" smtClean="0"/>
              <a:t>The user can see the Bode plots for the calculated system poles of the closed-loop transfer function.</a:t>
            </a:r>
            <a:endParaRPr lang="en-US" sz="1100" dirty="0"/>
          </a:p>
        </p:txBody>
      </p:sp>
      <p:sp>
        <p:nvSpPr>
          <p:cNvPr id="3" name="TextBox 2"/>
          <p:cNvSpPr txBox="1"/>
          <p:nvPr/>
        </p:nvSpPr>
        <p:spPr>
          <a:xfrm>
            <a:off x="5715000" y="4724400"/>
            <a:ext cx="3276600" cy="1277273"/>
          </a:xfrm>
          <a:prstGeom prst="rect">
            <a:avLst/>
          </a:prstGeom>
          <a:noFill/>
        </p:spPr>
        <p:txBody>
          <a:bodyPr wrap="square" rtlCol="0">
            <a:spAutoFit/>
          </a:bodyPr>
          <a:lstStyle/>
          <a:p>
            <a:r>
              <a:rPr lang="en-US" sz="1100" dirty="0" smtClean="0"/>
              <a:t>5. The user can see the  real-time status of the state machine controller.</a:t>
            </a:r>
          </a:p>
          <a:p>
            <a:r>
              <a:rPr lang="en-US" sz="1100" dirty="0" smtClean="0"/>
              <a:t>6. The system was given a user-friendly visualization for behavioral responses.</a:t>
            </a:r>
          </a:p>
          <a:p>
            <a:r>
              <a:rPr lang="en-US" sz="1100" dirty="0" smtClean="0"/>
              <a:t>7. The user can monitor the status of the states and the control signal that sets the motor speeds and directions.</a:t>
            </a:r>
          </a:p>
        </p:txBody>
      </p:sp>
    </p:spTree>
    <p:extLst>
      <p:ext uri="{BB962C8B-B14F-4D97-AF65-F5344CB8AC3E}">
        <p14:creationId xmlns:p14="http://schemas.microsoft.com/office/powerpoint/2010/main" val="2752343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Code – Front Panel</a:t>
            </a:r>
            <a:endParaRPr lang="en-US" sz="2800" dirty="0"/>
          </a:p>
        </p:txBody>
      </p:sp>
      <p:sp>
        <p:nvSpPr>
          <p:cNvPr id="6" name="TextBox 5"/>
          <p:cNvSpPr txBox="1"/>
          <p:nvPr/>
        </p:nvSpPr>
        <p:spPr>
          <a:xfrm>
            <a:off x="0" y="1404878"/>
            <a:ext cx="2514600" cy="1384995"/>
          </a:xfrm>
          <a:prstGeom prst="rect">
            <a:avLst/>
          </a:prstGeom>
          <a:noFill/>
        </p:spPr>
        <p:txBody>
          <a:bodyPr wrap="square" rtlCol="0">
            <a:spAutoFit/>
          </a:bodyPr>
          <a:lstStyle/>
          <a:p>
            <a:r>
              <a:rPr lang="en-US" sz="1400" dirty="0" smtClean="0">
                <a:solidFill>
                  <a:schemeClr val="bg1"/>
                </a:solidFill>
              </a:rPr>
              <a:t>Testing</a:t>
            </a:r>
          </a:p>
          <a:p>
            <a:r>
              <a:rPr lang="en-US" sz="1400" dirty="0" smtClean="0">
                <a:solidFill>
                  <a:schemeClr val="bg1"/>
                </a:solidFill>
              </a:rPr>
              <a:t>Problems</a:t>
            </a:r>
          </a:p>
          <a:p>
            <a:r>
              <a:rPr lang="en-US" sz="1400" dirty="0" smtClean="0">
                <a:solidFill>
                  <a:schemeClr val="bg1"/>
                </a:solidFill>
              </a:rPr>
              <a:t>Lessons</a:t>
            </a:r>
          </a:p>
          <a:p>
            <a:r>
              <a:rPr lang="en-US" sz="1400" dirty="0" smtClean="0">
                <a:solidFill>
                  <a:schemeClr val="bg1"/>
                </a:solidFill>
              </a:rPr>
              <a:t>Robot</a:t>
            </a:r>
          </a:p>
          <a:p>
            <a:r>
              <a:rPr lang="en-US" sz="1400" dirty="0" smtClean="0">
                <a:solidFill>
                  <a:schemeClr val="bg1"/>
                </a:solidFill>
              </a:rPr>
              <a:t>Suggestions</a:t>
            </a:r>
          </a:p>
          <a:p>
            <a:r>
              <a:rPr lang="en-US" sz="1400" dirty="0" smtClean="0">
                <a:solidFill>
                  <a:schemeClr val="bg1"/>
                </a:solidFill>
              </a:rPr>
              <a:t>Conclusion</a:t>
            </a:r>
            <a:endParaRPr lang="en-US" sz="1400" dirty="0">
              <a:solidFill>
                <a:schemeClr val="bg1"/>
              </a:solidFill>
            </a:endParaRPr>
          </a:p>
        </p:txBody>
      </p:sp>
      <p:sp>
        <p:nvSpPr>
          <p:cNvPr id="7" name="TextBox 6"/>
          <p:cNvSpPr txBox="1"/>
          <p:nvPr/>
        </p:nvSpPr>
        <p:spPr>
          <a:xfrm>
            <a:off x="0" y="-39707"/>
            <a:ext cx="2514600" cy="954107"/>
          </a:xfrm>
          <a:prstGeom prst="rect">
            <a:avLst/>
          </a:prstGeom>
          <a:noFill/>
        </p:spPr>
        <p:txBody>
          <a:bodyPr wrap="square" rtlCol="0">
            <a:spAutoFit/>
          </a:bodyPr>
          <a:lstStyle/>
          <a:p>
            <a:r>
              <a:rPr lang="en-US" sz="1400" dirty="0">
                <a:solidFill>
                  <a:schemeClr val="bg1">
                    <a:lumMod val="75000"/>
                  </a:schemeClr>
                </a:solidFill>
              </a:rPr>
              <a:t>Introduction</a:t>
            </a:r>
          </a:p>
          <a:p>
            <a:r>
              <a:rPr lang="en-US" sz="1400" dirty="0">
                <a:solidFill>
                  <a:schemeClr val="bg1">
                    <a:lumMod val="75000"/>
                  </a:schemeClr>
                </a:solidFill>
              </a:rPr>
              <a:t>Recap</a:t>
            </a:r>
          </a:p>
          <a:p>
            <a:r>
              <a:rPr lang="en-US" sz="1400" dirty="0">
                <a:solidFill>
                  <a:schemeClr val="bg1">
                    <a:lumMod val="75000"/>
                  </a:schemeClr>
                </a:solidFill>
              </a:rPr>
              <a:t>Controls</a:t>
            </a:r>
          </a:p>
          <a:p>
            <a:endParaRPr lang="en-US" sz="1400" dirty="0">
              <a:solidFill>
                <a:schemeClr val="bg1">
                  <a:lumMod val="75000"/>
                </a:schemeClr>
              </a:solidFill>
            </a:endParaRP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447123"/>
            <a:ext cx="6477001" cy="5339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15423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637</TotalTime>
  <Words>957</Words>
  <Application>Microsoft Office PowerPoint</Application>
  <PresentationFormat>On-screen Show (4:3)</PresentationFormat>
  <Paragraphs>316</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Self-Balancing Unicycle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Spencer Carver</dc:creator>
  <cp:lastModifiedBy>Spencer Carver</cp:lastModifiedBy>
  <cp:revision>75</cp:revision>
  <dcterms:created xsi:type="dcterms:W3CDTF">2011-10-05T00:57:43Z</dcterms:created>
  <dcterms:modified xsi:type="dcterms:W3CDTF">2013-05-13T22:49:44Z</dcterms:modified>
</cp:coreProperties>
</file>