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75" r:id="rId5"/>
    <p:sldId id="277" r:id="rId6"/>
    <p:sldId id="280" r:id="rId7"/>
    <p:sldId id="283" r:id="rId8"/>
    <p:sldId id="279" r:id="rId9"/>
    <p:sldId id="278" r:id="rId10"/>
    <p:sldId id="276" r:id="rId11"/>
    <p:sldId id="262" r:id="rId12"/>
    <p:sldId id="263" r:id="rId13"/>
    <p:sldId id="266" r:id="rId14"/>
    <p:sldId id="268" r:id="rId15"/>
    <p:sldId id="274" r:id="rId16"/>
    <p:sldId id="282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63" autoAdjust="0"/>
  </p:normalViewPr>
  <p:slideViewPr>
    <p:cSldViewPr>
      <p:cViewPr varScale="1">
        <p:scale>
          <a:sx n="96" d="100"/>
          <a:sy n="96" d="100"/>
        </p:scale>
        <p:origin x="-20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CBA2C-CAAA-42CF-B78F-87DEEF1B277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E8E71-F497-468A-8BCF-867CD172525E}">
      <dgm:prSet phldrT="[Text]"/>
      <dgm:spPr/>
      <dgm:t>
        <a:bodyPr/>
        <a:lstStyle/>
        <a:p>
          <a:r>
            <a:rPr lang="en-US" dirty="0" smtClean="0"/>
            <a:t>Self Balancing Unicycle</a:t>
          </a:r>
          <a:endParaRPr lang="en-US" dirty="0"/>
        </a:p>
      </dgm:t>
    </dgm:pt>
    <dgm:pt modelId="{10E7CD52-C70D-4B0D-BA73-39E7D6E0C441}" type="parTrans" cxnId="{84A1FB9D-2A24-4CE0-84DB-F1DA371028CC}">
      <dgm:prSet/>
      <dgm:spPr/>
      <dgm:t>
        <a:bodyPr/>
        <a:lstStyle/>
        <a:p>
          <a:endParaRPr lang="en-US"/>
        </a:p>
      </dgm:t>
    </dgm:pt>
    <dgm:pt modelId="{C709E9FE-A76B-44F6-BBD4-8043D15198BD}" type="sibTrans" cxnId="{84A1FB9D-2A24-4CE0-84DB-F1DA371028CC}">
      <dgm:prSet/>
      <dgm:spPr/>
      <dgm:t>
        <a:bodyPr/>
        <a:lstStyle/>
        <a:p>
          <a:endParaRPr lang="en-US"/>
        </a:p>
      </dgm:t>
    </dgm:pt>
    <dgm:pt modelId="{23159B30-BD23-4DDD-8C73-F4E0AA557D76}">
      <dgm:prSet phldrT="[Text]"/>
      <dgm:spPr/>
      <dgm:t>
        <a:bodyPr/>
        <a:lstStyle/>
        <a:p>
          <a:r>
            <a:rPr lang="en-US" dirty="0" smtClean="0"/>
            <a:t>Non-linear system</a:t>
          </a:r>
          <a:endParaRPr lang="en-US" dirty="0"/>
        </a:p>
      </dgm:t>
    </dgm:pt>
    <dgm:pt modelId="{7EA5189C-8A82-4E31-B8DE-1A2F0B8D4C54}" type="parTrans" cxnId="{985F22C7-0E7D-42A9-953C-A246EBC99718}">
      <dgm:prSet/>
      <dgm:spPr/>
      <dgm:t>
        <a:bodyPr/>
        <a:lstStyle/>
        <a:p>
          <a:endParaRPr lang="en-US"/>
        </a:p>
      </dgm:t>
    </dgm:pt>
    <dgm:pt modelId="{F4542481-DB3E-488C-ACCA-3E4EB5875099}" type="sibTrans" cxnId="{985F22C7-0E7D-42A9-953C-A246EBC99718}">
      <dgm:prSet/>
      <dgm:spPr/>
      <dgm:t>
        <a:bodyPr/>
        <a:lstStyle/>
        <a:p>
          <a:endParaRPr lang="en-US"/>
        </a:p>
      </dgm:t>
    </dgm:pt>
    <dgm:pt modelId="{BD98ED33-66DC-415F-9A6F-2546BAAF3B3D}">
      <dgm:prSet phldrT="[Text]"/>
      <dgm:spPr/>
      <dgm:t>
        <a:bodyPr/>
        <a:lstStyle/>
        <a:p>
          <a:r>
            <a:rPr lang="en-US" dirty="0" smtClean="0"/>
            <a:t>Feedback </a:t>
          </a:r>
          <a:endParaRPr lang="en-US" dirty="0"/>
        </a:p>
      </dgm:t>
    </dgm:pt>
    <dgm:pt modelId="{14D5249F-26A5-4564-AB2D-600D54F71173}" type="parTrans" cxnId="{8C68F102-B0A2-4886-87E1-F9FB7D1B138B}">
      <dgm:prSet/>
      <dgm:spPr/>
      <dgm:t>
        <a:bodyPr/>
        <a:lstStyle/>
        <a:p>
          <a:endParaRPr lang="en-US"/>
        </a:p>
      </dgm:t>
    </dgm:pt>
    <dgm:pt modelId="{33D01D21-955E-4F24-A18E-4041C0D6DE2B}" type="sibTrans" cxnId="{8C68F102-B0A2-4886-87E1-F9FB7D1B138B}">
      <dgm:prSet/>
      <dgm:spPr/>
      <dgm:t>
        <a:bodyPr/>
        <a:lstStyle/>
        <a:p>
          <a:endParaRPr lang="en-US"/>
        </a:p>
      </dgm:t>
    </dgm:pt>
    <dgm:pt modelId="{8F9A3036-4F59-4DA9-BC69-9C65CC5FF756}">
      <dgm:prSet phldrT="[Text]"/>
      <dgm:spPr/>
      <dgm:t>
        <a:bodyPr/>
        <a:lstStyle/>
        <a:p>
          <a:r>
            <a:rPr lang="en-US" dirty="0" smtClean="0"/>
            <a:t>Real-Time operation</a:t>
          </a:r>
          <a:endParaRPr lang="en-US" dirty="0"/>
        </a:p>
      </dgm:t>
    </dgm:pt>
    <dgm:pt modelId="{2CAD2807-D227-4017-ADAE-4A618EC18CA1}" type="parTrans" cxnId="{86581E74-C593-4A2D-BD5E-CE1BC5CC7E25}">
      <dgm:prSet/>
      <dgm:spPr/>
      <dgm:t>
        <a:bodyPr/>
        <a:lstStyle/>
        <a:p>
          <a:endParaRPr lang="en-US"/>
        </a:p>
      </dgm:t>
    </dgm:pt>
    <dgm:pt modelId="{37768D46-5764-48A9-B061-92B3238D2032}" type="sibTrans" cxnId="{86581E74-C593-4A2D-BD5E-CE1BC5CC7E25}">
      <dgm:prSet/>
      <dgm:spPr/>
      <dgm:t>
        <a:bodyPr/>
        <a:lstStyle/>
        <a:p>
          <a:endParaRPr lang="en-US"/>
        </a:p>
      </dgm:t>
    </dgm:pt>
    <dgm:pt modelId="{A582B7BA-4838-4A95-B337-9DB7268116E5}">
      <dgm:prSet phldrT="[Text]"/>
      <dgm:spPr/>
      <dgm:t>
        <a:bodyPr/>
        <a:lstStyle/>
        <a:p>
          <a:r>
            <a:rPr lang="en-US" dirty="0" smtClean="0"/>
            <a:t>Dynamically unstable</a:t>
          </a:r>
          <a:endParaRPr lang="en-US" dirty="0"/>
        </a:p>
      </dgm:t>
    </dgm:pt>
    <dgm:pt modelId="{36786B02-748A-4748-B2D4-5874F7413149}" type="parTrans" cxnId="{122508DC-A576-4A03-83E4-985FEF1A8B82}">
      <dgm:prSet/>
      <dgm:spPr/>
      <dgm:t>
        <a:bodyPr/>
        <a:lstStyle/>
        <a:p>
          <a:endParaRPr lang="en-US"/>
        </a:p>
      </dgm:t>
    </dgm:pt>
    <dgm:pt modelId="{4C297DF1-AEBE-4A83-A484-A60056753F8A}" type="sibTrans" cxnId="{122508DC-A576-4A03-83E4-985FEF1A8B82}">
      <dgm:prSet/>
      <dgm:spPr/>
      <dgm:t>
        <a:bodyPr/>
        <a:lstStyle/>
        <a:p>
          <a:endParaRPr lang="en-US"/>
        </a:p>
      </dgm:t>
    </dgm:pt>
    <dgm:pt modelId="{73692DD7-5A4E-48BB-B470-C5A4DA4EC749}">
      <dgm:prSet phldrT="[Text]"/>
      <dgm:spPr/>
      <dgm:t>
        <a:bodyPr/>
        <a:lstStyle/>
        <a:p>
          <a:r>
            <a:rPr lang="en-US" dirty="0" smtClean="0"/>
            <a:t>Discrete time</a:t>
          </a:r>
          <a:endParaRPr lang="en-US" dirty="0"/>
        </a:p>
      </dgm:t>
    </dgm:pt>
    <dgm:pt modelId="{8E16C110-46DD-418E-B68B-41176C7363CB}" type="parTrans" cxnId="{93F051FE-4DAD-4282-B99F-B0F7FF420B95}">
      <dgm:prSet/>
      <dgm:spPr/>
      <dgm:t>
        <a:bodyPr/>
        <a:lstStyle/>
        <a:p>
          <a:endParaRPr lang="en-US"/>
        </a:p>
      </dgm:t>
    </dgm:pt>
    <dgm:pt modelId="{F993AD63-E991-4E38-8297-04B334507A7E}" type="sibTrans" cxnId="{93F051FE-4DAD-4282-B99F-B0F7FF420B95}">
      <dgm:prSet/>
      <dgm:spPr/>
      <dgm:t>
        <a:bodyPr/>
        <a:lstStyle/>
        <a:p>
          <a:endParaRPr lang="en-US"/>
        </a:p>
      </dgm:t>
    </dgm:pt>
    <dgm:pt modelId="{CDB2F97C-D222-4B7B-AD17-9B1FCACAE65F}">
      <dgm:prSet phldrT="[Text]"/>
      <dgm:spPr/>
      <dgm:t>
        <a:bodyPr/>
        <a:lstStyle/>
        <a:p>
          <a:r>
            <a:rPr lang="en-US" dirty="0" smtClean="0"/>
            <a:t>Autonomous</a:t>
          </a:r>
          <a:endParaRPr lang="en-US" dirty="0"/>
        </a:p>
      </dgm:t>
    </dgm:pt>
    <dgm:pt modelId="{6D930E7D-F4CB-4AC6-8B6C-E671E00D2CDA}" type="parTrans" cxnId="{A3229B7A-98F5-4A02-B1BC-20C1B2FD93E3}">
      <dgm:prSet/>
      <dgm:spPr/>
      <dgm:t>
        <a:bodyPr/>
        <a:lstStyle/>
        <a:p>
          <a:endParaRPr lang="en-US"/>
        </a:p>
      </dgm:t>
    </dgm:pt>
    <dgm:pt modelId="{3DB89215-6E3B-42AE-A1CB-3027719161AB}" type="sibTrans" cxnId="{A3229B7A-98F5-4A02-B1BC-20C1B2FD93E3}">
      <dgm:prSet/>
      <dgm:spPr/>
      <dgm:t>
        <a:bodyPr/>
        <a:lstStyle/>
        <a:p>
          <a:endParaRPr lang="en-US"/>
        </a:p>
      </dgm:t>
    </dgm:pt>
    <dgm:pt modelId="{4C1B39BF-F010-4321-A742-3FBC32925276}">
      <dgm:prSet phldrT="[Text]"/>
      <dgm:spPr/>
      <dgm:t>
        <a:bodyPr/>
        <a:lstStyle/>
        <a:p>
          <a:r>
            <a:rPr lang="en-US" dirty="0" smtClean="0"/>
            <a:t>Controllable system</a:t>
          </a:r>
          <a:endParaRPr lang="en-US" dirty="0"/>
        </a:p>
      </dgm:t>
    </dgm:pt>
    <dgm:pt modelId="{4231E3A6-8236-41B8-8CD9-63D77671A4C8}" type="parTrans" cxnId="{C2859883-5757-46E9-8E4F-5E8DE07FE54E}">
      <dgm:prSet/>
      <dgm:spPr/>
      <dgm:t>
        <a:bodyPr/>
        <a:lstStyle/>
        <a:p>
          <a:endParaRPr lang="en-US"/>
        </a:p>
      </dgm:t>
    </dgm:pt>
    <dgm:pt modelId="{5200D3A7-3CAD-44FB-B8C1-9407EA7D36E6}" type="sibTrans" cxnId="{C2859883-5757-46E9-8E4F-5E8DE07FE54E}">
      <dgm:prSet/>
      <dgm:spPr/>
      <dgm:t>
        <a:bodyPr/>
        <a:lstStyle/>
        <a:p>
          <a:endParaRPr lang="en-US"/>
        </a:p>
      </dgm:t>
    </dgm:pt>
    <dgm:pt modelId="{F3FFE5E4-1BC0-4B54-81AE-AA579CAF2653}" type="pres">
      <dgm:prSet presAssocID="{2F4CBA2C-CAAA-42CF-B78F-87DEEF1B27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2068D3-DDED-4F7A-869F-113F94CC087D}" type="pres">
      <dgm:prSet presAssocID="{20BE8E71-F497-468A-8BCF-867CD172525E}" presName="singleCycle" presStyleCnt="0"/>
      <dgm:spPr/>
    </dgm:pt>
    <dgm:pt modelId="{EA7B28CB-2911-4779-869A-AEC78C5F1671}" type="pres">
      <dgm:prSet presAssocID="{20BE8E71-F497-468A-8BCF-867CD172525E}" presName="singleCenter" presStyleLbl="node1" presStyleIdx="0" presStyleCnt="8" custScaleX="150158" custScaleY="11432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C2CB6F57-0576-413F-A293-A0E78B21B9F8}" type="pres">
      <dgm:prSet presAssocID="{7EA5189C-8A82-4E31-B8DE-1A2F0B8D4C54}" presName="Name56" presStyleLbl="parChTrans1D2" presStyleIdx="0" presStyleCnt="7"/>
      <dgm:spPr/>
      <dgm:t>
        <a:bodyPr/>
        <a:lstStyle/>
        <a:p>
          <a:endParaRPr lang="en-US"/>
        </a:p>
      </dgm:t>
    </dgm:pt>
    <dgm:pt modelId="{52F0F047-BCCC-42EF-9CAE-76E3CB0C88BA}" type="pres">
      <dgm:prSet presAssocID="{23159B30-BD23-4DDD-8C73-F4E0AA557D76}" presName="text0" presStyleLbl="node1" presStyleIdx="1" presStyleCnt="8" custScaleX="162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AF4A8-3947-45EA-8993-17FEB967E4E7}" type="pres">
      <dgm:prSet presAssocID="{14D5249F-26A5-4564-AB2D-600D54F71173}" presName="Name56" presStyleLbl="parChTrans1D2" presStyleIdx="1" presStyleCnt="7"/>
      <dgm:spPr/>
      <dgm:t>
        <a:bodyPr/>
        <a:lstStyle/>
        <a:p>
          <a:endParaRPr lang="en-US"/>
        </a:p>
      </dgm:t>
    </dgm:pt>
    <dgm:pt modelId="{323636B3-28E9-4D84-9B24-4CA99FA81ACE}" type="pres">
      <dgm:prSet presAssocID="{BD98ED33-66DC-415F-9A6F-2546BAAF3B3D}" presName="text0" presStyleLbl="node1" presStyleIdx="2" presStyleCnt="8" custScaleX="137786" custRadScaleRad="148276" custRadScaleInc="4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F8E07-2750-4F18-8439-C39435BC2A48}" type="pres">
      <dgm:prSet presAssocID="{2CAD2807-D227-4017-ADAE-4A618EC18CA1}" presName="Name56" presStyleLbl="parChTrans1D2" presStyleIdx="2" presStyleCnt="7"/>
      <dgm:spPr/>
      <dgm:t>
        <a:bodyPr/>
        <a:lstStyle/>
        <a:p>
          <a:endParaRPr lang="en-US"/>
        </a:p>
      </dgm:t>
    </dgm:pt>
    <dgm:pt modelId="{4F1D4343-F068-4E09-A4D6-84538D008E3A}" type="pres">
      <dgm:prSet presAssocID="{8F9A3036-4F59-4DA9-BC69-9C65CC5FF756}" presName="text0" presStyleLbl="node1" presStyleIdx="3" presStyleCnt="8" custScaleX="173554" custScaleY="105912" custRadScaleRad="153198" custRadScaleInc="-9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44B51-B4D8-4EB5-89F7-4849638C9113}" type="pres">
      <dgm:prSet presAssocID="{36786B02-748A-4748-B2D4-5874F7413149}" presName="Name56" presStyleLbl="parChTrans1D2" presStyleIdx="3" presStyleCnt="7"/>
      <dgm:spPr/>
      <dgm:t>
        <a:bodyPr/>
        <a:lstStyle/>
        <a:p>
          <a:endParaRPr lang="en-US"/>
        </a:p>
      </dgm:t>
    </dgm:pt>
    <dgm:pt modelId="{6A9A5629-B80C-4D13-8A9A-8E0030CA29C6}" type="pres">
      <dgm:prSet presAssocID="{A582B7BA-4838-4A95-B337-9DB7268116E5}" presName="text0" presStyleLbl="node1" presStyleIdx="4" presStyleCnt="8" custScaleX="147335" custScaleY="118657" custRadScaleRad="132609" custRadScaleInc="-60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3785-8F10-4908-A031-95865622E3A9}" type="pres">
      <dgm:prSet presAssocID="{8E16C110-46DD-418E-B68B-41176C7363CB}" presName="Name56" presStyleLbl="parChTrans1D2" presStyleIdx="4" presStyleCnt="7"/>
      <dgm:spPr/>
      <dgm:t>
        <a:bodyPr/>
        <a:lstStyle/>
        <a:p>
          <a:endParaRPr lang="en-US"/>
        </a:p>
      </dgm:t>
    </dgm:pt>
    <dgm:pt modelId="{42C18C40-B4AA-446C-B562-40C2969136A5}" type="pres">
      <dgm:prSet presAssocID="{73692DD7-5A4E-48BB-B470-C5A4DA4EC749}" presName="text0" presStyleLbl="node1" presStyleIdx="5" presStyleCnt="8" custScaleX="155970" custRadScaleRad="117096" custRadScaleInc="3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74FB8-825C-4828-9A1C-A241752DC65C}" type="pres">
      <dgm:prSet presAssocID="{6D930E7D-F4CB-4AC6-8B6C-E671E00D2CDA}" presName="Name56" presStyleLbl="parChTrans1D2" presStyleIdx="5" presStyleCnt="7"/>
      <dgm:spPr/>
      <dgm:t>
        <a:bodyPr/>
        <a:lstStyle/>
        <a:p>
          <a:endParaRPr lang="en-US"/>
        </a:p>
      </dgm:t>
    </dgm:pt>
    <dgm:pt modelId="{946220FF-E030-4205-92BF-46A67B7F2879}" type="pres">
      <dgm:prSet presAssocID="{CDB2F97C-D222-4B7B-AD17-9B1FCACAE65F}" presName="text0" presStyleLbl="node1" presStyleIdx="6" presStyleCnt="8" custScaleX="165621" custScaleY="109122" custRadScaleRad="145767" custRadScaleInc="12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C7847-0F50-42C0-A98F-6F92FFC53D0B}" type="pres">
      <dgm:prSet presAssocID="{4231E3A6-8236-41B8-8CD9-63D77671A4C8}" presName="Name56" presStyleLbl="parChTrans1D2" presStyleIdx="6" presStyleCnt="7"/>
      <dgm:spPr/>
      <dgm:t>
        <a:bodyPr/>
        <a:lstStyle/>
        <a:p>
          <a:endParaRPr lang="en-US"/>
        </a:p>
      </dgm:t>
    </dgm:pt>
    <dgm:pt modelId="{47177BF1-5F2D-48EF-8497-21FE3FD9FE79}" type="pres">
      <dgm:prSet presAssocID="{4C1B39BF-F010-4321-A742-3FBC32925276}" presName="text0" presStyleLbl="node1" presStyleIdx="7" presStyleCnt="8" custScaleX="153082" custRadScaleRad="146455" custRadScaleInc="-31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28800-1ABC-4800-828C-02C86FA5BD5C}" type="presOf" srcId="{7EA5189C-8A82-4E31-B8DE-1A2F0B8D4C54}" destId="{C2CB6F57-0576-413F-A293-A0E78B21B9F8}" srcOrd="0" destOrd="0" presId="urn:microsoft.com/office/officeart/2008/layout/RadialCluster"/>
    <dgm:cxn modelId="{29CB9E5E-D5F6-4502-A956-4BDB1F23BDA2}" type="presOf" srcId="{4C1B39BF-F010-4321-A742-3FBC32925276}" destId="{47177BF1-5F2D-48EF-8497-21FE3FD9FE79}" srcOrd="0" destOrd="0" presId="urn:microsoft.com/office/officeart/2008/layout/RadialCluster"/>
    <dgm:cxn modelId="{9BD08B2D-DC89-449F-B907-169749B511CA}" type="presOf" srcId="{2F4CBA2C-CAAA-42CF-B78F-87DEEF1B277A}" destId="{F3FFE5E4-1BC0-4B54-81AE-AA579CAF2653}" srcOrd="0" destOrd="0" presId="urn:microsoft.com/office/officeart/2008/layout/RadialCluster"/>
    <dgm:cxn modelId="{93F051FE-4DAD-4282-B99F-B0F7FF420B95}" srcId="{20BE8E71-F497-468A-8BCF-867CD172525E}" destId="{73692DD7-5A4E-48BB-B470-C5A4DA4EC749}" srcOrd="4" destOrd="0" parTransId="{8E16C110-46DD-418E-B68B-41176C7363CB}" sibTransId="{F993AD63-E991-4E38-8297-04B334507A7E}"/>
    <dgm:cxn modelId="{6D8320F6-4272-4A54-A78A-C14EED124194}" type="presOf" srcId="{23159B30-BD23-4DDD-8C73-F4E0AA557D76}" destId="{52F0F047-BCCC-42EF-9CAE-76E3CB0C88BA}" srcOrd="0" destOrd="0" presId="urn:microsoft.com/office/officeart/2008/layout/RadialCluster"/>
    <dgm:cxn modelId="{C2859883-5757-46E9-8E4F-5E8DE07FE54E}" srcId="{20BE8E71-F497-468A-8BCF-867CD172525E}" destId="{4C1B39BF-F010-4321-A742-3FBC32925276}" srcOrd="6" destOrd="0" parTransId="{4231E3A6-8236-41B8-8CD9-63D77671A4C8}" sibTransId="{5200D3A7-3CAD-44FB-B8C1-9407EA7D36E6}"/>
    <dgm:cxn modelId="{BE6CB122-AC0F-467A-AB45-2E40DA07C161}" type="presOf" srcId="{73692DD7-5A4E-48BB-B470-C5A4DA4EC749}" destId="{42C18C40-B4AA-446C-B562-40C2969136A5}" srcOrd="0" destOrd="0" presId="urn:microsoft.com/office/officeart/2008/layout/RadialCluster"/>
    <dgm:cxn modelId="{5DF8612D-F10A-4FC1-BB90-B2B33E21CA41}" type="presOf" srcId="{36786B02-748A-4748-B2D4-5874F7413149}" destId="{F3A44B51-B4D8-4EB5-89F7-4849638C9113}" srcOrd="0" destOrd="0" presId="urn:microsoft.com/office/officeart/2008/layout/RadialCluster"/>
    <dgm:cxn modelId="{BCC7783B-A6C3-4167-82BC-C1EF20528E2C}" type="presOf" srcId="{14D5249F-26A5-4564-AB2D-600D54F71173}" destId="{B84AF4A8-3947-45EA-8993-17FEB967E4E7}" srcOrd="0" destOrd="0" presId="urn:microsoft.com/office/officeart/2008/layout/RadialCluster"/>
    <dgm:cxn modelId="{61F7B378-8B10-4371-AEB3-6CD2B92A9715}" type="presOf" srcId="{8F9A3036-4F59-4DA9-BC69-9C65CC5FF756}" destId="{4F1D4343-F068-4E09-A4D6-84538D008E3A}" srcOrd="0" destOrd="0" presId="urn:microsoft.com/office/officeart/2008/layout/RadialCluster"/>
    <dgm:cxn modelId="{84A1FB9D-2A24-4CE0-84DB-F1DA371028CC}" srcId="{2F4CBA2C-CAAA-42CF-B78F-87DEEF1B277A}" destId="{20BE8E71-F497-468A-8BCF-867CD172525E}" srcOrd="0" destOrd="0" parTransId="{10E7CD52-C70D-4B0D-BA73-39E7D6E0C441}" sibTransId="{C709E9FE-A76B-44F6-BBD4-8043D15198BD}"/>
    <dgm:cxn modelId="{2050603C-760D-4505-A85B-3B275C5D7DD2}" type="presOf" srcId="{20BE8E71-F497-468A-8BCF-867CD172525E}" destId="{EA7B28CB-2911-4779-869A-AEC78C5F1671}" srcOrd="0" destOrd="0" presId="urn:microsoft.com/office/officeart/2008/layout/RadialCluster"/>
    <dgm:cxn modelId="{A3229B7A-98F5-4A02-B1BC-20C1B2FD93E3}" srcId="{20BE8E71-F497-468A-8BCF-867CD172525E}" destId="{CDB2F97C-D222-4B7B-AD17-9B1FCACAE65F}" srcOrd="5" destOrd="0" parTransId="{6D930E7D-F4CB-4AC6-8B6C-E671E00D2CDA}" sibTransId="{3DB89215-6E3B-42AE-A1CB-3027719161AB}"/>
    <dgm:cxn modelId="{8C68F102-B0A2-4886-87E1-F9FB7D1B138B}" srcId="{20BE8E71-F497-468A-8BCF-867CD172525E}" destId="{BD98ED33-66DC-415F-9A6F-2546BAAF3B3D}" srcOrd="1" destOrd="0" parTransId="{14D5249F-26A5-4564-AB2D-600D54F71173}" sibTransId="{33D01D21-955E-4F24-A18E-4041C0D6DE2B}"/>
    <dgm:cxn modelId="{3DEE961D-66B9-4700-81A4-1DCCAAD35EAA}" type="presOf" srcId="{CDB2F97C-D222-4B7B-AD17-9B1FCACAE65F}" destId="{946220FF-E030-4205-92BF-46A67B7F2879}" srcOrd="0" destOrd="0" presId="urn:microsoft.com/office/officeart/2008/layout/RadialCluster"/>
    <dgm:cxn modelId="{86581E74-C593-4A2D-BD5E-CE1BC5CC7E25}" srcId="{20BE8E71-F497-468A-8BCF-867CD172525E}" destId="{8F9A3036-4F59-4DA9-BC69-9C65CC5FF756}" srcOrd="2" destOrd="0" parTransId="{2CAD2807-D227-4017-ADAE-4A618EC18CA1}" sibTransId="{37768D46-5764-48A9-B061-92B3238D2032}"/>
    <dgm:cxn modelId="{B03B8A8B-380E-4CF6-8AB1-104B928E62CA}" type="presOf" srcId="{BD98ED33-66DC-415F-9A6F-2546BAAF3B3D}" destId="{323636B3-28E9-4D84-9B24-4CA99FA81ACE}" srcOrd="0" destOrd="0" presId="urn:microsoft.com/office/officeart/2008/layout/RadialCluster"/>
    <dgm:cxn modelId="{985F22C7-0E7D-42A9-953C-A246EBC99718}" srcId="{20BE8E71-F497-468A-8BCF-867CD172525E}" destId="{23159B30-BD23-4DDD-8C73-F4E0AA557D76}" srcOrd="0" destOrd="0" parTransId="{7EA5189C-8A82-4E31-B8DE-1A2F0B8D4C54}" sibTransId="{F4542481-DB3E-488C-ACCA-3E4EB5875099}"/>
    <dgm:cxn modelId="{73BDBCDF-E960-4CAD-8317-1A73FD7B4432}" type="presOf" srcId="{8E16C110-46DD-418E-B68B-41176C7363CB}" destId="{0B933785-8F10-4908-A031-95865622E3A9}" srcOrd="0" destOrd="0" presId="urn:microsoft.com/office/officeart/2008/layout/RadialCluster"/>
    <dgm:cxn modelId="{30BEFCCA-BB98-42AB-AF74-F5657D851493}" type="presOf" srcId="{4231E3A6-8236-41B8-8CD9-63D77671A4C8}" destId="{FB5C7847-0F50-42C0-A98F-6F92FFC53D0B}" srcOrd="0" destOrd="0" presId="urn:microsoft.com/office/officeart/2008/layout/RadialCluster"/>
    <dgm:cxn modelId="{A41DB8B0-D05A-4139-83BB-67BCB205AD7A}" type="presOf" srcId="{6D930E7D-F4CB-4AC6-8B6C-E671E00D2CDA}" destId="{B5E74FB8-825C-4828-9A1C-A241752DC65C}" srcOrd="0" destOrd="0" presId="urn:microsoft.com/office/officeart/2008/layout/RadialCluster"/>
    <dgm:cxn modelId="{A97244A1-E973-4B50-B1AF-F5C2C8ED136C}" type="presOf" srcId="{A582B7BA-4838-4A95-B337-9DB7268116E5}" destId="{6A9A5629-B80C-4D13-8A9A-8E0030CA29C6}" srcOrd="0" destOrd="0" presId="urn:microsoft.com/office/officeart/2008/layout/RadialCluster"/>
    <dgm:cxn modelId="{5AF5FB3D-D113-4348-AB8F-72B60AA282B5}" type="presOf" srcId="{2CAD2807-D227-4017-ADAE-4A618EC18CA1}" destId="{3C9F8E07-2750-4F18-8439-C39435BC2A48}" srcOrd="0" destOrd="0" presId="urn:microsoft.com/office/officeart/2008/layout/RadialCluster"/>
    <dgm:cxn modelId="{122508DC-A576-4A03-83E4-985FEF1A8B82}" srcId="{20BE8E71-F497-468A-8BCF-867CD172525E}" destId="{A582B7BA-4838-4A95-B337-9DB7268116E5}" srcOrd="3" destOrd="0" parTransId="{36786B02-748A-4748-B2D4-5874F7413149}" sibTransId="{4C297DF1-AEBE-4A83-A484-A60056753F8A}"/>
    <dgm:cxn modelId="{81C52C67-1A39-4A89-82EC-B2E408F3D1CD}" type="presParOf" srcId="{F3FFE5E4-1BC0-4B54-81AE-AA579CAF2653}" destId="{B22068D3-DDED-4F7A-869F-113F94CC087D}" srcOrd="0" destOrd="0" presId="urn:microsoft.com/office/officeart/2008/layout/RadialCluster"/>
    <dgm:cxn modelId="{5717D2D8-4FDF-4A26-8345-2E59276A04BC}" type="presParOf" srcId="{B22068D3-DDED-4F7A-869F-113F94CC087D}" destId="{EA7B28CB-2911-4779-869A-AEC78C5F1671}" srcOrd="0" destOrd="0" presId="urn:microsoft.com/office/officeart/2008/layout/RadialCluster"/>
    <dgm:cxn modelId="{BE39C1C9-9EE8-4CDE-92FD-D84BBE83B91A}" type="presParOf" srcId="{B22068D3-DDED-4F7A-869F-113F94CC087D}" destId="{C2CB6F57-0576-413F-A293-A0E78B21B9F8}" srcOrd="1" destOrd="0" presId="urn:microsoft.com/office/officeart/2008/layout/RadialCluster"/>
    <dgm:cxn modelId="{DEFA6EA7-EBDA-42C9-BE2F-33DE5F92B7BD}" type="presParOf" srcId="{B22068D3-DDED-4F7A-869F-113F94CC087D}" destId="{52F0F047-BCCC-42EF-9CAE-76E3CB0C88BA}" srcOrd="2" destOrd="0" presId="urn:microsoft.com/office/officeart/2008/layout/RadialCluster"/>
    <dgm:cxn modelId="{7395C9D0-C551-4B88-87A2-1750EBACC491}" type="presParOf" srcId="{B22068D3-DDED-4F7A-869F-113F94CC087D}" destId="{B84AF4A8-3947-45EA-8993-17FEB967E4E7}" srcOrd="3" destOrd="0" presId="urn:microsoft.com/office/officeart/2008/layout/RadialCluster"/>
    <dgm:cxn modelId="{BAF9C583-71A2-4F93-B378-6B8B1A3E2185}" type="presParOf" srcId="{B22068D3-DDED-4F7A-869F-113F94CC087D}" destId="{323636B3-28E9-4D84-9B24-4CA99FA81ACE}" srcOrd="4" destOrd="0" presId="urn:microsoft.com/office/officeart/2008/layout/RadialCluster"/>
    <dgm:cxn modelId="{B80D183C-D3E5-46C4-91DF-A7ABF4AB961B}" type="presParOf" srcId="{B22068D3-DDED-4F7A-869F-113F94CC087D}" destId="{3C9F8E07-2750-4F18-8439-C39435BC2A48}" srcOrd="5" destOrd="0" presId="urn:microsoft.com/office/officeart/2008/layout/RadialCluster"/>
    <dgm:cxn modelId="{CAED7ECC-F05F-43E0-888E-51E388236979}" type="presParOf" srcId="{B22068D3-DDED-4F7A-869F-113F94CC087D}" destId="{4F1D4343-F068-4E09-A4D6-84538D008E3A}" srcOrd="6" destOrd="0" presId="urn:microsoft.com/office/officeart/2008/layout/RadialCluster"/>
    <dgm:cxn modelId="{BE9E9F0E-DBD9-4F0C-BDA9-5AC0FE4FC5B0}" type="presParOf" srcId="{B22068D3-DDED-4F7A-869F-113F94CC087D}" destId="{F3A44B51-B4D8-4EB5-89F7-4849638C9113}" srcOrd="7" destOrd="0" presId="urn:microsoft.com/office/officeart/2008/layout/RadialCluster"/>
    <dgm:cxn modelId="{B93ABB87-A029-44AE-AB85-1986D9763CC9}" type="presParOf" srcId="{B22068D3-DDED-4F7A-869F-113F94CC087D}" destId="{6A9A5629-B80C-4D13-8A9A-8E0030CA29C6}" srcOrd="8" destOrd="0" presId="urn:microsoft.com/office/officeart/2008/layout/RadialCluster"/>
    <dgm:cxn modelId="{3C48545B-2517-4145-B624-E0CFBB536F37}" type="presParOf" srcId="{B22068D3-DDED-4F7A-869F-113F94CC087D}" destId="{0B933785-8F10-4908-A031-95865622E3A9}" srcOrd="9" destOrd="0" presId="urn:microsoft.com/office/officeart/2008/layout/RadialCluster"/>
    <dgm:cxn modelId="{49878631-702B-421A-B99B-FB852065E38C}" type="presParOf" srcId="{B22068D3-DDED-4F7A-869F-113F94CC087D}" destId="{42C18C40-B4AA-446C-B562-40C2969136A5}" srcOrd="10" destOrd="0" presId="urn:microsoft.com/office/officeart/2008/layout/RadialCluster"/>
    <dgm:cxn modelId="{4CCABE44-77F9-4245-B128-322A1B31E023}" type="presParOf" srcId="{B22068D3-DDED-4F7A-869F-113F94CC087D}" destId="{B5E74FB8-825C-4828-9A1C-A241752DC65C}" srcOrd="11" destOrd="0" presId="urn:microsoft.com/office/officeart/2008/layout/RadialCluster"/>
    <dgm:cxn modelId="{73DB1528-0CD6-438A-A877-E1109B845462}" type="presParOf" srcId="{B22068D3-DDED-4F7A-869F-113F94CC087D}" destId="{946220FF-E030-4205-92BF-46A67B7F2879}" srcOrd="12" destOrd="0" presId="urn:microsoft.com/office/officeart/2008/layout/RadialCluster"/>
    <dgm:cxn modelId="{C4F82A01-B6D3-451C-A7FC-43591B6B3617}" type="presParOf" srcId="{B22068D3-DDED-4F7A-869F-113F94CC087D}" destId="{FB5C7847-0F50-42C0-A98F-6F92FFC53D0B}" srcOrd="13" destOrd="0" presId="urn:microsoft.com/office/officeart/2008/layout/RadialCluster"/>
    <dgm:cxn modelId="{CBBE9E53-F519-4043-BE90-F5AAFB663417}" type="presParOf" srcId="{B22068D3-DDED-4F7A-869F-113F94CC087D}" destId="{47177BF1-5F2D-48EF-8497-21FE3FD9FE79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B28CB-2911-4779-869A-AEC78C5F1671}">
      <dsp:nvSpPr>
        <dsp:cNvPr id="0" name=""/>
        <dsp:cNvSpPr/>
      </dsp:nvSpPr>
      <dsp:spPr>
        <a:xfrm>
          <a:off x="2566179" y="1672552"/>
          <a:ext cx="2219755" cy="16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Self Balancing Unicycle</a:t>
          </a:r>
          <a:endParaRPr lang="en-US" sz="3200" kern="1200" dirty="0"/>
        </a:p>
      </dsp:txBody>
      <dsp:txXfrm>
        <a:off x="2648679" y="1755052"/>
        <a:ext cx="2054755" cy="1525014"/>
      </dsp:txXfrm>
    </dsp:sp>
    <dsp:sp modelId="{C2CB6F57-0576-413F-A293-A0E78B21B9F8}">
      <dsp:nvSpPr>
        <dsp:cNvPr id="0" name=""/>
        <dsp:cNvSpPr/>
      </dsp:nvSpPr>
      <dsp:spPr>
        <a:xfrm rot="16200000">
          <a:off x="3336832" y="1333327"/>
          <a:ext cx="6784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44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0F047-BCCC-42EF-9CAE-76E3CB0C88BA}">
      <dsp:nvSpPr>
        <dsp:cNvPr id="0" name=""/>
        <dsp:cNvSpPr/>
      </dsp:nvSpPr>
      <dsp:spPr>
        <a:xfrm>
          <a:off x="2871075" y="3655"/>
          <a:ext cx="1609962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Non-linear system</a:t>
          </a:r>
          <a:endParaRPr lang="en-US" sz="2500" kern="1200" dirty="0"/>
        </a:p>
      </dsp:txBody>
      <dsp:txXfrm>
        <a:off x="2919425" y="52005"/>
        <a:ext cx="1513262" cy="893747"/>
      </dsp:txXfrm>
    </dsp:sp>
    <dsp:sp modelId="{B84AF4A8-3947-45EA-8993-17FEB967E4E7}">
      <dsp:nvSpPr>
        <dsp:cNvPr id="0" name=""/>
        <dsp:cNvSpPr/>
      </dsp:nvSpPr>
      <dsp:spPr>
        <a:xfrm rot="19918502">
          <a:off x="4729479" y="1700587"/>
          <a:ext cx="9629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29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636B3-28E9-4D84-9B24-4CA99FA81ACE}">
      <dsp:nvSpPr>
        <dsp:cNvPr id="0" name=""/>
        <dsp:cNvSpPr/>
      </dsp:nvSpPr>
      <dsp:spPr>
        <a:xfrm>
          <a:off x="5635949" y="615952"/>
          <a:ext cx="1364698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Feedback </a:t>
          </a:r>
          <a:endParaRPr lang="en-US" sz="2300" kern="1200" dirty="0"/>
        </a:p>
      </dsp:txBody>
      <dsp:txXfrm>
        <a:off x="5684299" y="664302"/>
        <a:ext cx="1267998" cy="893747"/>
      </dsp:txXfrm>
    </dsp:sp>
    <dsp:sp modelId="{3C9F8E07-2750-4F18-8439-C39435BC2A48}">
      <dsp:nvSpPr>
        <dsp:cNvPr id="0" name=""/>
        <dsp:cNvSpPr/>
      </dsp:nvSpPr>
      <dsp:spPr>
        <a:xfrm rot="669289">
          <a:off x="4777399" y="2823814"/>
          <a:ext cx="903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5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D4343-F068-4E09-A4D6-84538D008E3A}">
      <dsp:nvSpPr>
        <dsp:cNvPr id="0" name=""/>
        <dsp:cNvSpPr/>
      </dsp:nvSpPr>
      <dsp:spPr>
        <a:xfrm>
          <a:off x="5672438" y="2556193"/>
          <a:ext cx="1718961" cy="1049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Real-Time operation</a:t>
          </a:r>
          <a:endParaRPr lang="en-US" sz="2800" kern="1200" dirty="0"/>
        </a:p>
      </dsp:txBody>
      <dsp:txXfrm>
        <a:off x="5723646" y="2607401"/>
        <a:ext cx="1616545" cy="946586"/>
      </dsp:txXfrm>
    </dsp:sp>
    <dsp:sp modelId="{F3A44B51-B4D8-4EB5-89F7-4849638C9113}">
      <dsp:nvSpPr>
        <dsp:cNvPr id="0" name=""/>
        <dsp:cNvSpPr/>
      </dsp:nvSpPr>
      <dsp:spPr>
        <a:xfrm rot="2754439">
          <a:off x="4412172" y="3557465"/>
          <a:ext cx="542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7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5629-B80C-4D13-8A9A-8E0030CA29C6}">
      <dsp:nvSpPr>
        <dsp:cNvPr id="0" name=""/>
        <dsp:cNvSpPr/>
      </dsp:nvSpPr>
      <dsp:spPr>
        <a:xfrm>
          <a:off x="4712018" y="3752364"/>
          <a:ext cx="1459275" cy="1175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Dynamically unstable</a:t>
          </a:r>
          <a:endParaRPr lang="en-US" sz="1900" kern="1200" dirty="0"/>
        </a:p>
      </dsp:txBody>
      <dsp:txXfrm>
        <a:off x="4769388" y="3809734"/>
        <a:ext cx="1344535" cy="1060495"/>
      </dsp:txXfrm>
    </dsp:sp>
    <dsp:sp modelId="{0B933785-8F10-4908-A031-95865622E3A9}">
      <dsp:nvSpPr>
        <dsp:cNvPr id="0" name=""/>
        <dsp:cNvSpPr/>
      </dsp:nvSpPr>
      <dsp:spPr>
        <a:xfrm rot="7545836">
          <a:off x="2506442" y="3649859"/>
          <a:ext cx="708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1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8C40-B4AA-446C-B562-40C2969136A5}">
      <dsp:nvSpPr>
        <dsp:cNvPr id="0" name=""/>
        <dsp:cNvSpPr/>
      </dsp:nvSpPr>
      <dsp:spPr>
        <a:xfrm>
          <a:off x="1524477" y="3937152"/>
          <a:ext cx="1544801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Discrete time</a:t>
          </a:r>
          <a:endParaRPr lang="en-US" sz="2700" kern="1200" dirty="0"/>
        </a:p>
      </dsp:txBody>
      <dsp:txXfrm>
        <a:off x="1572827" y="3985502"/>
        <a:ext cx="1448101" cy="893747"/>
      </dsp:txXfrm>
    </dsp:sp>
    <dsp:sp modelId="{B5E74FB8-825C-4828-9A1C-A241752DC65C}">
      <dsp:nvSpPr>
        <dsp:cNvPr id="0" name=""/>
        <dsp:cNvSpPr/>
      </dsp:nvSpPr>
      <dsp:spPr>
        <a:xfrm rot="10219785">
          <a:off x="1633717" y="2785557"/>
          <a:ext cx="93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1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220FF-E030-4205-92BF-46A67B7F2879}">
      <dsp:nvSpPr>
        <dsp:cNvPr id="0" name=""/>
        <dsp:cNvSpPr/>
      </dsp:nvSpPr>
      <dsp:spPr>
        <a:xfrm>
          <a:off x="0" y="2463796"/>
          <a:ext cx="1640389" cy="1080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Autonomous</a:t>
          </a:r>
          <a:endParaRPr lang="en-US" sz="2100" kern="1200" dirty="0"/>
        </a:p>
      </dsp:txBody>
      <dsp:txXfrm>
        <a:off x="52760" y="2516556"/>
        <a:ext cx="1534869" cy="975276"/>
      </dsp:txXfrm>
    </dsp:sp>
    <dsp:sp modelId="{FB5C7847-0F50-42C0-A98F-6F92FFC53D0B}">
      <dsp:nvSpPr>
        <dsp:cNvPr id="0" name=""/>
        <dsp:cNvSpPr/>
      </dsp:nvSpPr>
      <dsp:spPr>
        <a:xfrm rot="12627653">
          <a:off x="1831285" y="1664725"/>
          <a:ext cx="789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9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77BF1-5F2D-48EF-8497-21FE3FD9FE79}">
      <dsp:nvSpPr>
        <dsp:cNvPr id="0" name=""/>
        <dsp:cNvSpPr/>
      </dsp:nvSpPr>
      <dsp:spPr>
        <a:xfrm>
          <a:off x="369564" y="523559"/>
          <a:ext cx="1516196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Controllable system</a:t>
          </a:r>
          <a:endParaRPr lang="en-US" sz="2000" kern="1200" dirty="0"/>
        </a:p>
      </dsp:txBody>
      <dsp:txXfrm>
        <a:off x="417914" y="571909"/>
        <a:ext cx="1419496" cy="89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3FD4-469B-4E01-9EA8-4E63E275BBA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58EE-67B4-4A6A-9592-FE128C12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morning.  I am </a:t>
            </a:r>
            <a:r>
              <a:rPr lang="en-US" baseline="0" dirty="0" err="1" smtClean="0"/>
              <a:t>kevin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collins</a:t>
            </a:r>
            <a:r>
              <a:rPr lang="en-US" baseline="0" dirty="0" smtClean="0"/>
              <a:t> ___</a:t>
            </a:r>
            <a:r>
              <a:rPr lang="en-US" baseline="0" dirty="0" err="1" smtClean="0"/>
              <a:t>eveyone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instroduces</a:t>
            </a:r>
            <a:r>
              <a:rPr lang="en-US" baseline="0" dirty="0" smtClean="0"/>
              <a:t> themselves_____  and we are team G of robotics capstone design.  For our project, </a:t>
            </a: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smtClean="0"/>
              <a:t>have been asked by National Instruments to design and build a self </a:t>
            </a:r>
            <a:r>
              <a:rPr lang="en-US" baseline="0" dirty="0" smtClean="0"/>
              <a:t>balancing, autonomous </a:t>
            </a:r>
            <a:r>
              <a:rPr lang="en-US" baseline="0" dirty="0" smtClean="0"/>
              <a:t>unicycle robot to showcase NI’s newest robotics toolkit.  </a:t>
            </a:r>
            <a:r>
              <a:rPr lang="en-US" baseline="0" dirty="0" smtClean="0"/>
              <a:t>The robot is self balancing in the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that it will stay in the </a:t>
            </a:r>
            <a:r>
              <a:rPr lang="en-US" baseline="0" smtClean="0"/>
              <a:t>upright position National </a:t>
            </a:r>
            <a:r>
              <a:rPr lang="en-US" baseline="0" dirty="0" smtClean="0"/>
              <a:t>Instruments has developed a full real time controlling suite to be all encompassing with the LabVIEW Robotics toolkit and their Real-Time controllers. The end product should consists of an unicycle that is able to fall freely in all directions while a real-time control system manages to balance the system and return it to a stable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start by modeling the system in the </a:t>
            </a:r>
            <a:r>
              <a:rPr lang="en-US" baseline="0" dirty="0" err="1" smtClean="0"/>
              <a:t>labview</a:t>
            </a:r>
            <a:r>
              <a:rPr lang="en-US" baseline="0" dirty="0" smtClean="0"/>
              <a:t> robotics environment simulator, and develop our control algorithms using the simulator.  Then, once we are confident in our control algorithms, we will use the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 to control our physical robot.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legend/number</a:t>
            </a:r>
            <a:r>
              <a:rPr lang="en-US" baseline="0" dirty="0" smtClean="0"/>
              <a:t> representation for all </a:t>
            </a:r>
            <a:r>
              <a:rPr lang="en-US" baseline="0" dirty="0" err="1" smtClean="0"/>
              <a:t>compenents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D58EE-67B4-4A6A-9592-FE128C121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5174-B759-482A-9845-20A6DE2ADAD2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C02E-EB9C-4A6A-8A05-8E4F218E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2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Balancing Unicycle</a:t>
            </a:r>
            <a:br>
              <a:rPr lang="en-US" dirty="0" smtClean="0"/>
            </a:br>
            <a:r>
              <a:rPr lang="en-US" sz="3200" dirty="0" smtClean="0"/>
              <a:t>Team 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00600"/>
            <a:ext cx="3505200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Team Members: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Spencer Carver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Kevin Collins (lead)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Ander Solorzano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Ruffin White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480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1146" y="4789206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NI Client:</a:t>
            </a:r>
          </a:p>
          <a:p>
            <a:pPr algn="r"/>
            <a:r>
              <a:rPr lang="en-US" dirty="0" smtClean="0"/>
              <a:t>Andy Chang</a:t>
            </a:r>
          </a:p>
          <a:p>
            <a:pPr algn="r"/>
            <a:endParaRPr lang="en-US" dirty="0" smtClean="0"/>
          </a:p>
          <a:p>
            <a:pPr algn="r"/>
            <a:r>
              <a:rPr lang="en-US" b="1" dirty="0" smtClean="0"/>
              <a:t>Supervisor:</a:t>
            </a:r>
          </a:p>
          <a:p>
            <a:pPr algn="r"/>
            <a:r>
              <a:rPr lang="en-US" dirty="0" smtClean="0"/>
              <a:t>Robert Throne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 (more like a budget list)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018157"/>
              </p:ext>
            </p:extLst>
          </p:nvPr>
        </p:nvGraphicFramePr>
        <p:xfrm>
          <a:off x="1447800" y="1905000"/>
          <a:ext cx="6019800" cy="403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2800"/>
                <a:gridCol w="2667000"/>
              </a:tblGrid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LabVIEW Robotics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$15,000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Real Time Controller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$8,000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Controller Interface Module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$600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Wheel and Gyro Motors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$150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Motor Controller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$350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Wrist Motor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$150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Wrist Motor Controller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$400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Battery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$90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Inertial Measurement Unit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$3,000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Total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$27,740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Features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91978552"/>
              </p:ext>
            </p:extLst>
          </p:nvPr>
        </p:nvGraphicFramePr>
        <p:xfrm>
          <a:off x="1066800" y="1397000"/>
          <a:ext cx="7391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1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46205" y="1600200"/>
            <a:ext cx="7207195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481341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Discrete time state variable </a:t>
            </a:r>
            <a:r>
              <a:rPr lang="en-US" dirty="0"/>
              <a:t>feedback </a:t>
            </a:r>
            <a:r>
              <a:rPr lang="en-US" dirty="0" smtClean="0"/>
              <a:t>system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5638800"/>
                <a:ext cx="3296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38800"/>
                <a:ext cx="32969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6205" y="5943600"/>
                <a:ext cx="2884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05" y="5943600"/>
                <a:ext cx="2884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5334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State Variable Equations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5334000"/>
            <a:ext cx="305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(k) = state vector</a:t>
            </a:r>
          </a:p>
          <a:p>
            <a:r>
              <a:rPr lang="en-US" sz="1600" i="1" dirty="0"/>
              <a:t>u</a:t>
            </a:r>
            <a:r>
              <a:rPr lang="en-US" sz="1600" i="1" dirty="0" smtClean="0"/>
              <a:t>(k) = input vector to the plant</a:t>
            </a:r>
          </a:p>
          <a:p>
            <a:r>
              <a:rPr lang="en-US" sz="1600" i="1" dirty="0"/>
              <a:t>y</a:t>
            </a:r>
            <a:r>
              <a:rPr lang="en-US" sz="1600" i="1" dirty="0" smtClean="0"/>
              <a:t>(k) = output vector from the plant</a:t>
            </a:r>
          </a:p>
          <a:p>
            <a:r>
              <a:rPr lang="en-US" sz="1600" i="1" dirty="0" smtClean="0"/>
              <a:t>G,H,C,D matrices are constant</a:t>
            </a:r>
          </a:p>
          <a:p>
            <a:r>
              <a:rPr lang="en-US" sz="1600" i="1" dirty="0" smtClean="0"/>
              <a:t>K = feedback gain matrix</a:t>
            </a:r>
            <a:endParaRPr lang="en-US" sz="1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03490" y="125146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Non-linear problem → Linearize → Use state variable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LabVIEW Control System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3716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 Vectors A,B,C,D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Dynamic Analysis computes poles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Determines controller gain based on desired poles</a:t>
            </a:r>
            <a:endParaRPr lang="en-US" dirty="0"/>
          </a:p>
        </p:txBody>
      </p:sp>
      <p:pic>
        <p:nvPicPr>
          <p:cNvPr id="1027" name="Picture 3" descr="C:\Users\solorzaa\Documents\RHIT\RHIT SR\Fall Term\ROBO 460\Research Memos\LabVIEW State Vectors 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486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24" y="4542472"/>
            <a:ext cx="4060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Set initial conditions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Alter pole placement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Apply prefilter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Compute controller feedback output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Implement model in state-space form</a:t>
            </a:r>
          </a:p>
        </p:txBody>
      </p:sp>
      <p:pic>
        <p:nvPicPr>
          <p:cNvPr id="1029" name="Picture 5" descr="C:\Users\solorzaa\Documents\RHIT\RHIT SR\Fall Term\ROBO 460\Research Memos\LabVIEW State Vectors Lineariz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96" y="3514725"/>
            <a:ext cx="4655804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System Front Panel 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3716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Alter system’s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initial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Position (x) and pole angle (Theta) real-time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Plot of system output</a:t>
            </a:r>
            <a:endParaRPr lang="en-US" dirty="0"/>
          </a:p>
        </p:txBody>
      </p:sp>
      <p:pic>
        <p:nvPicPr>
          <p:cNvPr id="2051" name="Picture 3" descr="C:\Users\solorzaa\Documents\RHIT\RHIT SR\Fall Term\ROBO 460\Research Memos\LabVIEW Front Panel Simulation 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7153"/>
            <a:ext cx="47434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olorzaa\Documents\RHIT\RHIT SR\Fall Term\ROBO 460\Research Memos\LabVIEW Front Panel Placing Poles 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0" y="4572000"/>
            <a:ext cx="3227040" cy="19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olorzaa\Documents\RHIT\RHIT SR\Fall Term\ROBO 460\Research Memos\LabVIEW Front Panel Placing Plant Mod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82841"/>
            <a:ext cx="3200400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1560" y="6483079"/>
            <a:ext cx="32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Placing Poles in the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050" y="6483079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Modify the plant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1084"/>
            <a:ext cx="4505657" cy="3272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200"/>
            <a:ext cx="42672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1" y="1338223"/>
            <a:ext cx="3593181" cy="2245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499712"/>
            <a:ext cx="4507546" cy="32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59136"/>
            <a:ext cx="8160760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 and Client Expectations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r="26331"/>
          <a:stretch/>
        </p:blipFill>
        <p:spPr>
          <a:xfrm>
            <a:off x="2895600" y="1944880"/>
            <a:ext cx="336332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 dirty="0" smtClean="0"/>
              <a:t>Robotics Environment Simulator</a:t>
            </a:r>
          </a:p>
          <a:p>
            <a:r>
              <a:rPr lang="en-US" dirty="0" smtClean="0"/>
              <a:t>NIs </a:t>
            </a:r>
            <a:r>
              <a:rPr lang="en-US" dirty="0" err="1" smtClean="0"/>
              <a:t>cRIO</a:t>
            </a:r>
            <a:r>
              <a:rPr lang="en-US" dirty="0" smtClean="0"/>
              <a:t> real-time controller</a:t>
            </a:r>
          </a:p>
          <a:p>
            <a:r>
              <a:rPr lang="en-US" dirty="0" smtClean="0"/>
              <a:t>State Space Control Design</a:t>
            </a:r>
          </a:p>
          <a:p>
            <a:r>
              <a:rPr lang="en-US" dirty="0" smtClean="0"/>
              <a:t>Robot Construction</a:t>
            </a:r>
          </a:p>
          <a:p>
            <a:r>
              <a:rPr lang="en-US" dirty="0" smtClean="0"/>
              <a:t>Debugging</a:t>
            </a:r>
          </a:p>
          <a:p>
            <a:endParaRPr lang="en-US" dirty="0"/>
          </a:p>
        </p:txBody>
      </p:sp>
      <p:pic>
        <p:nvPicPr>
          <p:cNvPr id="4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6324600" y="2209800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collinka\Documents\Courses-Synced\Design\Project Diagram Fall 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8459"/>
            <a:ext cx="90360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2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Decision Matrix for NI </a:t>
            </a:r>
            <a:r>
              <a:rPr lang="en-US" dirty="0" err="1" smtClean="0"/>
              <a:t>cRIO</a:t>
            </a:r>
            <a:endParaRPr lang="en-US" dirty="0"/>
          </a:p>
        </p:txBody>
      </p:sp>
      <p:pic>
        <p:nvPicPr>
          <p:cNvPr id="3076" name="Picture 4" descr="C:\Users\solorzaa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700712" cy="27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olorzaa\Desktop\Captur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3892"/>
            <a:ext cx="6096000" cy="34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lorzaa\Desktop\Captu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6" y="1180956"/>
            <a:ext cx="8253994" cy="453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Suggested Design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21735"/>
          <a:stretch/>
        </p:blipFill>
        <p:spPr>
          <a:xfrm>
            <a:off x="1066800" y="648967"/>
            <a:ext cx="7086600" cy="62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r="38435"/>
          <a:stretch/>
        </p:blipFill>
        <p:spPr>
          <a:xfrm>
            <a:off x="2138638" y="115245"/>
            <a:ext cx="3962485" cy="6579834"/>
          </a:xfrm>
          <a:prstGeom prst="rect">
            <a:avLst/>
          </a:prstGeom>
        </p:spPr>
      </p:pic>
      <p:pic>
        <p:nvPicPr>
          <p:cNvPr id="5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6629400" y="3715065"/>
            <a:ext cx="1673912" cy="15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8" y="2274773"/>
            <a:ext cx="2090613" cy="1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itcelectronics.com/images/Power%20Sonic%20PS-1270F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33" y="5217937"/>
            <a:ext cx="2133600" cy="1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oboteq.com/files_n_images/images/mdc2250-cov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7" y="3581400"/>
            <a:ext cx="1547381" cy="12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609600" y="4926328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787922" y="152400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ebots P80 Gearbox: Standard Shaft, CIM Mount, 12: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0" b="33798"/>
          <a:stretch/>
        </p:blipFill>
        <p:spPr bwMode="auto">
          <a:xfrm>
            <a:off x="6488210" y="1324730"/>
            <a:ext cx="1912314" cy="10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84" y="2362200"/>
            <a:ext cx="1878631" cy="142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5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69" y="152400"/>
            <a:ext cx="1207267" cy="12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554</Words>
  <Application>Microsoft Office PowerPoint</Application>
  <PresentationFormat>On-screen Show (4:3)</PresentationFormat>
  <Paragraphs>91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Self Balancing Unicycle Team G</vt:lpstr>
      <vt:lpstr>Project Overview and Client Expectations</vt:lpstr>
      <vt:lpstr>Project Plan</vt:lpstr>
      <vt:lpstr>High-Level Block Diagram</vt:lpstr>
      <vt:lpstr>Breakdown of Tasks</vt:lpstr>
      <vt:lpstr>Decision Matrix for NI cRIO</vt:lpstr>
      <vt:lpstr>PowerPoint Presentation</vt:lpstr>
      <vt:lpstr>Suggested Design</vt:lpstr>
      <vt:lpstr>PowerPoint Presentation</vt:lpstr>
      <vt:lpstr>Parts List (more like a budget list)</vt:lpstr>
      <vt:lpstr>Budget Expenses</vt:lpstr>
      <vt:lpstr>Control System Features</vt:lpstr>
      <vt:lpstr>Control System Strategy</vt:lpstr>
      <vt:lpstr>LabVIEW Control System Example</vt:lpstr>
      <vt:lpstr>Control System Front Panel Example </vt:lpstr>
      <vt:lpstr>Simulation</vt:lpstr>
      <vt:lpstr>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Unicycle Team G</dc:title>
  <dc:creator>Ander A Solorzano</dc:creator>
  <cp:lastModifiedBy>\</cp:lastModifiedBy>
  <cp:revision>20</cp:revision>
  <dcterms:created xsi:type="dcterms:W3CDTF">2012-10-16T19:37:07Z</dcterms:created>
  <dcterms:modified xsi:type="dcterms:W3CDTF">2012-10-17T13:18:57Z</dcterms:modified>
</cp:coreProperties>
</file>