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66" r:id="rId3"/>
    <p:sldId id="259" r:id="rId4"/>
    <p:sldId id="267" r:id="rId5"/>
    <p:sldId id="268" r:id="rId6"/>
    <p:sldId id="273" r:id="rId7"/>
    <p:sldId id="274" r:id="rId8"/>
    <p:sldId id="275" r:id="rId9"/>
    <p:sldId id="269" r:id="rId10"/>
    <p:sldId id="270" r:id="rId11"/>
    <p:sldId id="262" r:id="rId12"/>
    <p:sldId id="279" r:id="rId13"/>
    <p:sldId id="263" r:id="rId14"/>
    <p:sldId id="276" r:id="rId15"/>
    <p:sldId id="277" r:id="rId16"/>
    <p:sldId id="278" r:id="rId17"/>
    <p:sldId id="271" r:id="rId18"/>
    <p:sldId id="272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90CF"/>
    <a:srgbClr val="8F8FFF"/>
    <a:srgbClr val="6666FF"/>
    <a:srgbClr val="0066CC"/>
    <a:srgbClr val="72A2DC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4CBA2C-CAAA-42CF-B78F-87DEEF1B277A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BE8E71-F497-468A-8BCF-867CD172525E}">
      <dgm:prSet phldrT="[Text]"/>
      <dgm:spPr/>
      <dgm:t>
        <a:bodyPr/>
        <a:lstStyle/>
        <a:p>
          <a:r>
            <a:rPr lang="en-US" dirty="0" smtClean="0"/>
            <a:t>Self Balancing Unicycle</a:t>
          </a:r>
          <a:endParaRPr lang="en-US" dirty="0"/>
        </a:p>
      </dgm:t>
    </dgm:pt>
    <dgm:pt modelId="{10E7CD52-C70D-4B0D-BA73-39E7D6E0C441}" type="parTrans" cxnId="{84A1FB9D-2A24-4CE0-84DB-F1DA371028CC}">
      <dgm:prSet/>
      <dgm:spPr/>
      <dgm:t>
        <a:bodyPr/>
        <a:lstStyle/>
        <a:p>
          <a:endParaRPr lang="en-US"/>
        </a:p>
      </dgm:t>
    </dgm:pt>
    <dgm:pt modelId="{C709E9FE-A76B-44F6-BBD4-8043D15198BD}" type="sibTrans" cxnId="{84A1FB9D-2A24-4CE0-84DB-F1DA371028CC}">
      <dgm:prSet/>
      <dgm:spPr/>
      <dgm:t>
        <a:bodyPr/>
        <a:lstStyle/>
        <a:p>
          <a:endParaRPr lang="en-US"/>
        </a:p>
      </dgm:t>
    </dgm:pt>
    <dgm:pt modelId="{23159B30-BD23-4DDD-8C73-F4E0AA557D76}">
      <dgm:prSet phldrT="[Text]"/>
      <dgm:spPr/>
      <dgm:t>
        <a:bodyPr/>
        <a:lstStyle/>
        <a:p>
          <a:r>
            <a:rPr lang="en-US" dirty="0" smtClean="0"/>
            <a:t>Non-linear system</a:t>
          </a:r>
          <a:endParaRPr lang="en-US" dirty="0"/>
        </a:p>
      </dgm:t>
    </dgm:pt>
    <dgm:pt modelId="{7EA5189C-8A82-4E31-B8DE-1A2F0B8D4C54}" type="parTrans" cxnId="{985F22C7-0E7D-42A9-953C-A246EBC99718}">
      <dgm:prSet/>
      <dgm:spPr/>
      <dgm:t>
        <a:bodyPr/>
        <a:lstStyle/>
        <a:p>
          <a:endParaRPr lang="en-US"/>
        </a:p>
      </dgm:t>
    </dgm:pt>
    <dgm:pt modelId="{F4542481-DB3E-488C-ACCA-3E4EB5875099}" type="sibTrans" cxnId="{985F22C7-0E7D-42A9-953C-A246EBC99718}">
      <dgm:prSet/>
      <dgm:spPr/>
      <dgm:t>
        <a:bodyPr/>
        <a:lstStyle/>
        <a:p>
          <a:endParaRPr lang="en-US"/>
        </a:p>
      </dgm:t>
    </dgm:pt>
    <dgm:pt modelId="{BD98ED33-66DC-415F-9A6F-2546BAAF3B3D}">
      <dgm:prSet phldrT="[Text]"/>
      <dgm:spPr/>
      <dgm:t>
        <a:bodyPr/>
        <a:lstStyle/>
        <a:p>
          <a:r>
            <a:rPr lang="en-US" dirty="0" smtClean="0"/>
            <a:t>Feedback </a:t>
          </a:r>
          <a:endParaRPr lang="en-US" dirty="0"/>
        </a:p>
      </dgm:t>
    </dgm:pt>
    <dgm:pt modelId="{14D5249F-26A5-4564-AB2D-600D54F71173}" type="parTrans" cxnId="{8C68F102-B0A2-4886-87E1-F9FB7D1B138B}">
      <dgm:prSet/>
      <dgm:spPr/>
      <dgm:t>
        <a:bodyPr/>
        <a:lstStyle/>
        <a:p>
          <a:endParaRPr lang="en-US"/>
        </a:p>
      </dgm:t>
    </dgm:pt>
    <dgm:pt modelId="{33D01D21-955E-4F24-A18E-4041C0D6DE2B}" type="sibTrans" cxnId="{8C68F102-B0A2-4886-87E1-F9FB7D1B138B}">
      <dgm:prSet/>
      <dgm:spPr/>
      <dgm:t>
        <a:bodyPr/>
        <a:lstStyle/>
        <a:p>
          <a:endParaRPr lang="en-US"/>
        </a:p>
      </dgm:t>
    </dgm:pt>
    <dgm:pt modelId="{8F9A3036-4F59-4DA9-BC69-9C65CC5FF756}">
      <dgm:prSet phldrT="[Text]"/>
      <dgm:spPr/>
      <dgm:t>
        <a:bodyPr/>
        <a:lstStyle/>
        <a:p>
          <a:r>
            <a:rPr lang="en-US" dirty="0" smtClean="0"/>
            <a:t>Real-Time operation</a:t>
          </a:r>
          <a:endParaRPr lang="en-US" dirty="0"/>
        </a:p>
      </dgm:t>
    </dgm:pt>
    <dgm:pt modelId="{2CAD2807-D227-4017-ADAE-4A618EC18CA1}" type="parTrans" cxnId="{86581E74-C593-4A2D-BD5E-CE1BC5CC7E25}">
      <dgm:prSet/>
      <dgm:spPr/>
      <dgm:t>
        <a:bodyPr/>
        <a:lstStyle/>
        <a:p>
          <a:endParaRPr lang="en-US"/>
        </a:p>
      </dgm:t>
    </dgm:pt>
    <dgm:pt modelId="{37768D46-5764-48A9-B061-92B3238D2032}" type="sibTrans" cxnId="{86581E74-C593-4A2D-BD5E-CE1BC5CC7E25}">
      <dgm:prSet/>
      <dgm:spPr/>
      <dgm:t>
        <a:bodyPr/>
        <a:lstStyle/>
        <a:p>
          <a:endParaRPr lang="en-US"/>
        </a:p>
      </dgm:t>
    </dgm:pt>
    <dgm:pt modelId="{A582B7BA-4838-4A95-B337-9DB7268116E5}">
      <dgm:prSet phldrT="[Text]"/>
      <dgm:spPr/>
      <dgm:t>
        <a:bodyPr/>
        <a:lstStyle/>
        <a:p>
          <a:r>
            <a:rPr lang="en-US" dirty="0" smtClean="0"/>
            <a:t>Dynamically unstable</a:t>
          </a:r>
          <a:endParaRPr lang="en-US" dirty="0"/>
        </a:p>
      </dgm:t>
    </dgm:pt>
    <dgm:pt modelId="{36786B02-748A-4748-B2D4-5874F7413149}" type="parTrans" cxnId="{122508DC-A576-4A03-83E4-985FEF1A8B82}">
      <dgm:prSet/>
      <dgm:spPr/>
      <dgm:t>
        <a:bodyPr/>
        <a:lstStyle/>
        <a:p>
          <a:endParaRPr lang="en-US"/>
        </a:p>
      </dgm:t>
    </dgm:pt>
    <dgm:pt modelId="{4C297DF1-AEBE-4A83-A484-A60056753F8A}" type="sibTrans" cxnId="{122508DC-A576-4A03-83E4-985FEF1A8B82}">
      <dgm:prSet/>
      <dgm:spPr/>
      <dgm:t>
        <a:bodyPr/>
        <a:lstStyle/>
        <a:p>
          <a:endParaRPr lang="en-US"/>
        </a:p>
      </dgm:t>
    </dgm:pt>
    <dgm:pt modelId="{73692DD7-5A4E-48BB-B470-C5A4DA4EC749}">
      <dgm:prSet phldrT="[Text]"/>
      <dgm:spPr/>
      <dgm:t>
        <a:bodyPr/>
        <a:lstStyle/>
        <a:p>
          <a:r>
            <a:rPr lang="en-US" dirty="0" smtClean="0"/>
            <a:t>Discrete time</a:t>
          </a:r>
          <a:endParaRPr lang="en-US" dirty="0"/>
        </a:p>
      </dgm:t>
    </dgm:pt>
    <dgm:pt modelId="{8E16C110-46DD-418E-B68B-41176C7363CB}" type="parTrans" cxnId="{93F051FE-4DAD-4282-B99F-B0F7FF420B95}">
      <dgm:prSet/>
      <dgm:spPr/>
      <dgm:t>
        <a:bodyPr/>
        <a:lstStyle/>
        <a:p>
          <a:endParaRPr lang="en-US"/>
        </a:p>
      </dgm:t>
    </dgm:pt>
    <dgm:pt modelId="{F993AD63-E991-4E38-8297-04B334507A7E}" type="sibTrans" cxnId="{93F051FE-4DAD-4282-B99F-B0F7FF420B95}">
      <dgm:prSet/>
      <dgm:spPr/>
      <dgm:t>
        <a:bodyPr/>
        <a:lstStyle/>
        <a:p>
          <a:endParaRPr lang="en-US"/>
        </a:p>
      </dgm:t>
    </dgm:pt>
    <dgm:pt modelId="{CDB2F97C-D222-4B7B-AD17-9B1FCACAE65F}">
      <dgm:prSet phldrT="[Text]"/>
      <dgm:spPr/>
      <dgm:t>
        <a:bodyPr/>
        <a:lstStyle/>
        <a:p>
          <a:r>
            <a:rPr lang="en-US" dirty="0" smtClean="0"/>
            <a:t>Autonomous</a:t>
          </a:r>
          <a:endParaRPr lang="en-US" dirty="0"/>
        </a:p>
      </dgm:t>
    </dgm:pt>
    <dgm:pt modelId="{6D930E7D-F4CB-4AC6-8B6C-E671E00D2CDA}" type="parTrans" cxnId="{A3229B7A-98F5-4A02-B1BC-20C1B2FD93E3}">
      <dgm:prSet/>
      <dgm:spPr/>
      <dgm:t>
        <a:bodyPr/>
        <a:lstStyle/>
        <a:p>
          <a:endParaRPr lang="en-US"/>
        </a:p>
      </dgm:t>
    </dgm:pt>
    <dgm:pt modelId="{3DB89215-6E3B-42AE-A1CB-3027719161AB}" type="sibTrans" cxnId="{A3229B7A-98F5-4A02-B1BC-20C1B2FD93E3}">
      <dgm:prSet/>
      <dgm:spPr/>
      <dgm:t>
        <a:bodyPr/>
        <a:lstStyle/>
        <a:p>
          <a:endParaRPr lang="en-US"/>
        </a:p>
      </dgm:t>
    </dgm:pt>
    <dgm:pt modelId="{4C1B39BF-F010-4321-A742-3FBC32925276}">
      <dgm:prSet phldrT="[Text]"/>
      <dgm:spPr/>
      <dgm:t>
        <a:bodyPr/>
        <a:lstStyle/>
        <a:p>
          <a:r>
            <a:rPr lang="en-US" dirty="0" smtClean="0"/>
            <a:t>Controllable system</a:t>
          </a:r>
          <a:endParaRPr lang="en-US" dirty="0"/>
        </a:p>
      </dgm:t>
    </dgm:pt>
    <dgm:pt modelId="{4231E3A6-8236-41B8-8CD9-63D77671A4C8}" type="parTrans" cxnId="{C2859883-5757-46E9-8E4F-5E8DE07FE54E}">
      <dgm:prSet/>
      <dgm:spPr/>
      <dgm:t>
        <a:bodyPr/>
        <a:lstStyle/>
        <a:p>
          <a:endParaRPr lang="en-US"/>
        </a:p>
      </dgm:t>
    </dgm:pt>
    <dgm:pt modelId="{5200D3A7-3CAD-44FB-B8C1-9407EA7D36E6}" type="sibTrans" cxnId="{C2859883-5757-46E9-8E4F-5E8DE07FE54E}">
      <dgm:prSet/>
      <dgm:spPr/>
      <dgm:t>
        <a:bodyPr/>
        <a:lstStyle/>
        <a:p>
          <a:endParaRPr lang="en-US"/>
        </a:p>
      </dgm:t>
    </dgm:pt>
    <dgm:pt modelId="{F3FFE5E4-1BC0-4B54-81AE-AA579CAF2653}" type="pres">
      <dgm:prSet presAssocID="{2F4CBA2C-CAAA-42CF-B78F-87DEEF1B277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22068D3-DDED-4F7A-869F-113F94CC087D}" type="pres">
      <dgm:prSet presAssocID="{20BE8E71-F497-468A-8BCF-867CD172525E}" presName="singleCycle" presStyleCnt="0"/>
      <dgm:spPr/>
    </dgm:pt>
    <dgm:pt modelId="{EA7B28CB-2911-4779-869A-AEC78C5F1671}" type="pres">
      <dgm:prSet presAssocID="{20BE8E71-F497-468A-8BCF-867CD172525E}" presName="singleCenter" presStyleLbl="node1" presStyleIdx="0" presStyleCnt="8" custScaleX="150158" custScaleY="114323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C2CB6F57-0576-413F-A293-A0E78B21B9F8}" type="pres">
      <dgm:prSet presAssocID="{7EA5189C-8A82-4E31-B8DE-1A2F0B8D4C54}" presName="Name56" presStyleLbl="parChTrans1D2" presStyleIdx="0" presStyleCnt="7"/>
      <dgm:spPr/>
      <dgm:t>
        <a:bodyPr/>
        <a:lstStyle/>
        <a:p>
          <a:endParaRPr lang="en-US"/>
        </a:p>
      </dgm:t>
    </dgm:pt>
    <dgm:pt modelId="{52F0F047-BCCC-42EF-9CAE-76E3CB0C88BA}" type="pres">
      <dgm:prSet presAssocID="{23159B30-BD23-4DDD-8C73-F4E0AA557D76}" presName="text0" presStyleLbl="node1" presStyleIdx="1" presStyleCnt="8" custScaleX="1625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4AF4A8-3947-45EA-8993-17FEB967E4E7}" type="pres">
      <dgm:prSet presAssocID="{14D5249F-26A5-4564-AB2D-600D54F71173}" presName="Name56" presStyleLbl="parChTrans1D2" presStyleIdx="1" presStyleCnt="7"/>
      <dgm:spPr/>
      <dgm:t>
        <a:bodyPr/>
        <a:lstStyle/>
        <a:p>
          <a:endParaRPr lang="en-US"/>
        </a:p>
      </dgm:t>
    </dgm:pt>
    <dgm:pt modelId="{323636B3-28E9-4D84-9B24-4CA99FA81ACE}" type="pres">
      <dgm:prSet presAssocID="{BD98ED33-66DC-415F-9A6F-2546BAAF3B3D}" presName="text0" presStyleLbl="node1" presStyleIdx="2" presStyleCnt="8" custScaleX="137786" custRadScaleRad="148276" custRadScaleInc="41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9F8E07-2750-4F18-8439-C39435BC2A48}" type="pres">
      <dgm:prSet presAssocID="{2CAD2807-D227-4017-ADAE-4A618EC18CA1}" presName="Name56" presStyleLbl="parChTrans1D2" presStyleIdx="2" presStyleCnt="7"/>
      <dgm:spPr/>
      <dgm:t>
        <a:bodyPr/>
        <a:lstStyle/>
        <a:p>
          <a:endParaRPr lang="en-US"/>
        </a:p>
      </dgm:t>
    </dgm:pt>
    <dgm:pt modelId="{4F1D4343-F068-4E09-A4D6-84538D008E3A}" type="pres">
      <dgm:prSet presAssocID="{8F9A3036-4F59-4DA9-BC69-9C65CC5FF756}" presName="text0" presStyleLbl="node1" presStyleIdx="3" presStyleCnt="8" custScaleX="173554" custScaleY="105912" custRadScaleRad="153198" custRadScaleInc="-9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44B51-B4D8-4EB5-89F7-4849638C9113}" type="pres">
      <dgm:prSet presAssocID="{36786B02-748A-4748-B2D4-5874F7413149}" presName="Name56" presStyleLbl="parChTrans1D2" presStyleIdx="3" presStyleCnt="7"/>
      <dgm:spPr/>
      <dgm:t>
        <a:bodyPr/>
        <a:lstStyle/>
        <a:p>
          <a:endParaRPr lang="en-US"/>
        </a:p>
      </dgm:t>
    </dgm:pt>
    <dgm:pt modelId="{6A9A5629-B80C-4D13-8A9A-8E0030CA29C6}" type="pres">
      <dgm:prSet presAssocID="{A582B7BA-4838-4A95-B337-9DB7268116E5}" presName="text0" presStyleLbl="node1" presStyleIdx="4" presStyleCnt="8" custScaleX="147335" custScaleY="118657" custRadScaleRad="132609" custRadScaleInc="-604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33785-8F10-4908-A031-95865622E3A9}" type="pres">
      <dgm:prSet presAssocID="{8E16C110-46DD-418E-B68B-41176C7363CB}" presName="Name56" presStyleLbl="parChTrans1D2" presStyleIdx="4" presStyleCnt="7"/>
      <dgm:spPr/>
      <dgm:t>
        <a:bodyPr/>
        <a:lstStyle/>
        <a:p>
          <a:endParaRPr lang="en-US"/>
        </a:p>
      </dgm:t>
    </dgm:pt>
    <dgm:pt modelId="{42C18C40-B4AA-446C-B562-40C2969136A5}" type="pres">
      <dgm:prSet presAssocID="{73692DD7-5A4E-48BB-B470-C5A4DA4EC749}" presName="text0" presStyleLbl="node1" presStyleIdx="5" presStyleCnt="8" custScaleX="155970" custRadScaleRad="117096" custRadScaleInc="388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74FB8-825C-4828-9A1C-A241752DC65C}" type="pres">
      <dgm:prSet presAssocID="{6D930E7D-F4CB-4AC6-8B6C-E671E00D2CDA}" presName="Name56" presStyleLbl="parChTrans1D2" presStyleIdx="5" presStyleCnt="7"/>
      <dgm:spPr/>
      <dgm:t>
        <a:bodyPr/>
        <a:lstStyle/>
        <a:p>
          <a:endParaRPr lang="en-US"/>
        </a:p>
      </dgm:t>
    </dgm:pt>
    <dgm:pt modelId="{946220FF-E030-4205-92BF-46A67B7F2879}" type="pres">
      <dgm:prSet presAssocID="{CDB2F97C-D222-4B7B-AD17-9B1FCACAE65F}" presName="text0" presStyleLbl="node1" presStyleIdx="6" presStyleCnt="8" custScaleX="165621" custScaleY="109122" custRadScaleRad="145767" custRadScaleInc="129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5C7847-0F50-42C0-A98F-6F92FFC53D0B}" type="pres">
      <dgm:prSet presAssocID="{4231E3A6-8236-41B8-8CD9-63D77671A4C8}" presName="Name56" presStyleLbl="parChTrans1D2" presStyleIdx="6" presStyleCnt="7"/>
      <dgm:spPr/>
      <dgm:t>
        <a:bodyPr/>
        <a:lstStyle/>
        <a:p>
          <a:endParaRPr lang="en-US"/>
        </a:p>
      </dgm:t>
    </dgm:pt>
    <dgm:pt modelId="{47177BF1-5F2D-48EF-8497-21FE3FD9FE79}" type="pres">
      <dgm:prSet presAssocID="{4C1B39BF-F010-4321-A742-3FBC32925276}" presName="text0" presStyleLbl="node1" presStyleIdx="7" presStyleCnt="8" custScaleX="153082" custRadScaleRad="146455" custRadScaleInc="-315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15D23B-2CFF-4564-8C5B-949FBD8DF287}" type="presOf" srcId="{4C1B39BF-F010-4321-A742-3FBC32925276}" destId="{47177BF1-5F2D-48EF-8497-21FE3FD9FE79}" srcOrd="0" destOrd="0" presId="urn:microsoft.com/office/officeart/2008/layout/RadialCluster"/>
    <dgm:cxn modelId="{93F051FE-4DAD-4282-B99F-B0F7FF420B95}" srcId="{20BE8E71-F497-468A-8BCF-867CD172525E}" destId="{73692DD7-5A4E-48BB-B470-C5A4DA4EC749}" srcOrd="4" destOrd="0" parTransId="{8E16C110-46DD-418E-B68B-41176C7363CB}" sibTransId="{F993AD63-E991-4E38-8297-04B334507A7E}"/>
    <dgm:cxn modelId="{9801DC9E-87CA-482B-BEFD-C61AA9E8153B}" type="presOf" srcId="{8F9A3036-4F59-4DA9-BC69-9C65CC5FF756}" destId="{4F1D4343-F068-4E09-A4D6-84538D008E3A}" srcOrd="0" destOrd="0" presId="urn:microsoft.com/office/officeart/2008/layout/RadialCluster"/>
    <dgm:cxn modelId="{C2859883-5757-46E9-8E4F-5E8DE07FE54E}" srcId="{20BE8E71-F497-468A-8BCF-867CD172525E}" destId="{4C1B39BF-F010-4321-A742-3FBC32925276}" srcOrd="6" destOrd="0" parTransId="{4231E3A6-8236-41B8-8CD9-63D77671A4C8}" sibTransId="{5200D3A7-3CAD-44FB-B8C1-9407EA7D36E6}"/>
    <dgm:cxn modelId="{37D790B7-A6B2-486C-AC56-3F127FDFC93D}" type="presOf" srcId="{2CAD2807-D227-4017-ADAE-4A618EC18CA1}" destId="{3C9F8E07-2750-4F18-8439-C39435BC2A48}" srcOrd="0" destOrd="0" presId="urn:microsoft.com/office/officeart/2008/layout/RadialCluster"/>
    <dgm:cxn modelId="{84A1FB9D-2A24-4CE0-84DB-F1DA371028CC}" srcId="{2F4CBA2C-CAAA-42CF-B78F-87DEEF1B277A}" destId="{20BE8E71-F497-468A-8BCF-867CD172525E}" srcOrd="0" destOrd="0" parTransId="{10E7CD52-C70D-4B0D-BA73-39E7D6E0C441}" sibTransId="{C709E9FE-A76B-44F6-BBD4-8043D15198BD}"/>
    <dgm:cxn modelId="{CBD0D219-0D1F-4AD5-9833-EB8FF4BB68DE}" type="presOf" srcId="{A582B7BA-4838-4A95-B337-9DB7268116E5}" destId="{6A9A5629-B80C-4D13-8A9A-8E0030CA29C6}" srcOrd="0" destOrd="0" presId="urn:microsoft.com/office/officeart/2008/layout/RadialCluster"/>
    <dgm:cxn modelId="{A3229B7A-98F5-4A02-B1BC-20C1B2FD93E3}" srcId="{20BE8E71-F497-468A-8BCF-867CD172525E}" destId="{CDB2F97C-D222-4B7B-AD17-9B1FCACAE65F}" srcOrd="5" destOrd="0" parTransId="{6D930E7D-F4CB-4AC6-8B6C-E671E00D2CDA}" sibTransId="{3DB89215-6E3B-42AE-A1CB-3027719161AB}"/>
    <dgm:cxn modelId="{0BB6BE93-6D07-4673-BD6D-65D3ADF9CEC3}" type="presOf" srcId="{2F4CBA2C-CAAA-42CF-B78F-87DEEF1B277A}" destId="{F3FFE5E4-1BC0-4B54-81AE-AA579CAF2653}" srcOrd="0" destOrd="0" presId="urn:microsoft.com/office/officeart/2008/layout/RadialCluster"/>
    <dgm:cxn modelId="{687A8EDA-2547-4B66-A2DF-5F77F1D17C87}" type="presOf" srcId="{20BE8E71-F497-468A-8BCF-867CD172525E}" destId="{EA7B28CB-2911-4779-869A-AEC78C5F1671}" srcOrd="0" destOrd="0" presId="urn:microsoft.com/office/officeart/2008/layout/RadialCluster"/>
    <dgm:cxn modelId="{8C68F102-B0A2-4886-87E1-F9FB7D1B138B}" srcId="{20BE8E71-F497-468A-8BCF-867CD172525E}" destId="{BD98ED33-66DC-415F-9A6F-2546BAAF3B3D}" srcOrd="1" destOrd="0" parTransId="{14D5249F-26A5-4564-AB2D-600D54F71173}" sibTransId="{33D01D21-955E-4F24-A18E-4041C0D6DE2B}"/>
    <dgm:cxn modelId="{86581E74-C593-4A2D-BD5E-CE1BC5CC7E25}" srcId="{20BE8E71-F497-468A-8BCF-867CD172525E}" destId="{8F9A3036-4F59-4DA9-BC69-9C65CC5FF756}" srcOrd="2" destOrd="0" parTransId="{2CAD2807-D227-4017-ADAE-4A618EC18CA1}" sibTransId="{37768D46-5764-48A9-B061-92B3238D2032}"/>
    <dgm:cxn modelId="{592CB8F0-757C-454F-820C-9ECAD0BA8C6C}" type="presOf" srcId="{23159B30-BD23-4DDD-8C73-F4E0AA557D76}" destId="{52F0F047-BCCC-42EF-9CAE-76E3CB0C88BA}" srcOrd="0" destOrd="0" presId="urn:microsoft.com/office/officeart/2008/layout/RadialCluster"/>
    <dgm:cxn modelId="{985F22C7-0E7D-42A9-953C-A246EBC99718}" srcId="{20BE8E71-F497-468A-8BCF-867CD172525E}" destId="{23159B30-BD23-4DDD-8C73-F4E0AA557D76}" srcOrd="0" destOrd="0" parTransId="{7EA5189C-8A82-4E31-B8DE-1A2F0B8D4C54}" sibTransId="{F4542481-DB3E-488C-ACCA-3E4EB5875099}"/>
    <dgm:cxn modelId="{0E26857C-86C4-4BCD-9F66-26E63A1CA80C}" type="presOf" srcId="{BD98ED33-66DC-415F-9A6F-2546BAAF3B3D}" destId="{323636B3-28E9-4D84-9B24-4CA99FA81ACE}" srcOrd="0" destOrd="0" presId="urn:microsoft.com/office/officeart/2008/layout/RadialCluster"/>
    <dgm:cxn modelId="{9AA18266-4943-45ED-A460-D5F91AC5B52E}" type="presOf" srcId="{36786B02-748A-4748-B2D4-5874F7413149}" destId="{F3A44B51-B4D8-4EB5-89F7-4849638C9113}" srcOrd="0" destOrd="0" presId="urn:microsoft.com/office/officeart/2008/layout/RadialCluster"/>
    <dgm:cxn modelId="{C5384FD1-877F-4593-8247-FA395F924F75}" type="presOf" srcId="{14D5249F-26A5-4564-AB2D-600D54F71173}" destId="{B84AF4A8-3947-45EA-8993-17FEB967E4E7}" srcOrd="0" destOrd="0" presId="urn:microsoft.com/office/officeart/2008/layout/RadialCluster"/>
    <dgm:cxn modelId="{6A2E968B-2B00-4302-9A51-BA269571DA50}" type="presOf" srcId="{8E16C110-46DD-418E-B68B-41176C7363CB}" destId="{0B933785-8F10-4908-A031-95865622E3A9}" srcOrd="0" destOrd="0" presId="urn:microsoft.com/office/officeart/2008/layout/RadialCluster"/>
    <dgm:cxn modelId="{122508DC-A576-4A03-83E4-985FEF1A8B82}" srcId="{20BE8E71-F497-468A-8BCF-867CD172525E}" destId="{A582B7BA-4838-4A95-B337-9DB7268116E5}" srcOrd="3" destOrd="0" parTransId="{36786B02-748A-4748-B2D4-5874F7413149}" sibTransId="{4C297DF1-AEBE-4A83-A484-A60056753F8A}"/>
    <dgm:cxn modelId="{F93764F6-6CF4-486A-B088-61AFCBE74DDC}" type="presOf" srcId="{4231E3A6-8236-41B8-8CD9-63D77671A4C8}" destId="{FB5C7847-0F50-42C0-A98F-6F92FFC53D0B}" srcOrd="0" destOrd="0" presId="urn:microsoft.com/office/officeart/2008/layout/RadialCluster"/>
    <dgm:cxn modelId="{26F7855D-5015-4F58-ADC8-48ABC6F68CC6}" type="presOf" srcId="{CDB2F97C-D222-4B7B-AD17-9B1FCACAE65F}" destId="{946220FF-E030-4205-92BF-46A67B7F2879}" srcOrd="0" destOrd="0" presId="urn:microsoft.com/office/officeart/2008/layout/RadialCluster"/>
    <dgm:cxn modelId="{61CD37EC-E091-4684-BA08-16DEF43099BB}" type="presOf" srcId="{7EA5189C-8A82-4E31-B8DE-1A2F0B8D4C54}" destId="{C2CB6F57-0576-413F-A293-A0E78B21B9F8}" srcOrd="0" destOrd="0" presId="urn:microsoft.com/office/officeart/2008/layout/RadialCluster"/>
    <dgm:cxn modelId="{CB4208AA-8711-4B6B-B368-C5B8083D375F}" type="presOf" srcId="{6D930E7D-F4CB-4AC6-8B6C-E671E00D2CDA}" destId="{B5E74FB8-825C-4828-9A1C-A241752DC65C}" srcOrd="0" destOrd="0" presId="urn:microsoft.com/office/officeart/2008/layout/RadialCluster"/>
    <dgm:cxn modelId="{137A4AF1-06F5-4D8A-8F96-21F19B99C142}" type="presOf" srcId="{73692DD7-5A4E-48BB-B470-C5A4DA4EC749}" destId="{42C18C40-B4AA-446C-B562-40C2969136A5}" srcOrd="0" destOrd="0" presId="urn:microsoft.com/office/officeart/2008/layout/RadialCluster"/>
    <dgm:cxn modelId="{BFFCAA7A-7A50-4032-9C89-D6620E9AD265}" type="presParOf" srcId="{F3FFE5E4-1BC0-4B54-81AE-AA579CAF2653}" destId="{B22068D3-DDED-4F7A-869F-113F94CC087D}" srcOrd="0" destOrd="0" presId="urn:microsoft.com/office/officeart/2008/layout/RadialCluster"/>
    <dgm:cxn modelId="{22E76D57-FA4B-4090-8D7B-637F59289991}" type="presParOf" srcId="{B22068D3-DDED-4F7A-869F-113F94CC087D}" destId="{EA7B28CB-2911-4779-869A-AEC78C5F1671}" srcOrd="0" destOrd="0" presId="urn:microsoft.com/office/officeart/2008/layout/RadialCluster"/>
    <dgm:cxn modelId="{C4FCDBE5-0DDD-44F7-B65C-D908399031A9}" type="presParOf" srcId="{B22068D3-DDED-4F7A-869F-113F94CC087D}" destId="{C2CB6F57-0576-413F-A293-A0E78B21B9F8}" srcOrd="1" destOrd="0" presId="urn:microsoft.com/office/officeart/2008/layout/RadialCluster"/>
    <dgm:cxn modelId="{4EDCCB4B-7872-4070-8FD3-DC50588ED886}" type="presParOf" srcId="{B22068D3-DDED-4F7A-869F-113F94CC087D}" destId="{52F0F047-BCCC-42EF-9CAE-76E3CB0C88BA}" srcOrd="2" destOrd="0" presId="urn:microsoft.com/office/officeart/2008/layout/RadialCluster"/>
    <dgm:cxn modelId="{E68CB6B2-9DAC-496F-B222-682F0516667A}" type="presParOf" srcId="{B22068D3-DDED-4F7A-869F-113F94CC087D}" destId="{B84AF4A8-3947-45EA-8993-17FEB967E4E7}" srcOrd="3" destOrd="0" presId="urn:microsoft.com/office/officeart/2008/layout/RadialCluster"/>
    <dgm:cxn modelId="{C4D22EE7-9228-4478-9D3F-EB9F1BBC685B}" type="presParOf" srcId="{B22068D3-DDED-4F7A-869F-113F94CC087D}" destId="{323636B3-28E9-4D84-9B24-4CA99FA81ACE}" srcOrd="4" destOrd="0" presId="urn:microsoft.com/office/officeart/2008/layout/RadialCluster"/>
    <dgm:cxn modelId="{55CF8C40-8655-4457-8BC3-2CD030039BFA}" type="presParOf" srcId="{B22068D3-DDED-4F7A-869F-113F94CC087D}" destId="{3C9F8E07-2750-4F18-8439-C39435BC2A48}" srcOrd="5" destOrd="0" presId="urn:microsoft.com/office/officeart/2008/layout/RadialCluster"/>
    <dgm:cxn modelId="{EDB7710A-0FA3-4AE7-BD79-4776D3339402}" type="presParOf" srcId="{B22068D3-DDED-4F7A-869F-113F94CC087D}" destId="{4F1D4343-F068-4E09-A4D6-84538D008E3A}" srcOrd="6" destOrd="0" presId="urn:microsoft.com/office/officeart/2008/layout/RadialCluster"/>
    <dgm:cxn modelId="{D09925EE-373B-4256-9D6A-6B789FA26D47}" type="presParOf" srcId="{B22068D3-DDED-4F7A-869F-113F94CC087D}" destId="{F3A44B51-B4D8-4EB5-89F7-4849638C9113}" srcOrd="7" destOrd="0" presId="urn:microsoft.com/office/officeart/2008/layout/RadialCluster"/>
    <dgm:cxn modelId="{22A573CE-DF49-483E-B744-1B5874400F16}" type="presParOf" srcId="{B22068D3-DDED-4F7A-869F-113F94CC087D}" destId="{6A9A5629-B80C-4D13-8A9A-8E0030CA29C6}" srcOrd="8" destOrd="0" presId="urn:microsoft.com/office/officeart/2008/layout/RadialCluster"/>
    <dgm:cxn modelId="{58A3207A-BC8E-4E2E-8020-CBD13C35B6A2}" type="presParOf" srcId="{B22068D3-DDED-4F7A-869F-113F94CC087D}" destId="{0B933785-8F10-4908-A031-95865622E3A9}" srcOrd="9" destOrd="0" presId="urn:microsoft.com/office/officeart/2008/layout/RadialCluster"/>
    <dgm:cxn modelId="{21B07C9A-7717-4B2D-9B4B-32306C52ADE7}" type="presParOf" srcId="{B22068D3-DDED-4F7A-869F-113F94CC087D}" destId="{42C18C40-B4AA-446C-B562-40C2969136A5}" srcOrd="10" destOrd="0" presId="urn:microsoft.com/office/officeart/2008/layout/RadialCluster"/>
    <dgm:cxn modelId="{2EA3566C-C96F-40AA-96AD-AC42E5F99229}" type="presParOf" srcId="{B22068D3-DDED-4F7A-869F-113F94CC087D}" destId="{B5E74FB8-825C-4828-9A1C-A241752DC65C}" srcOrd="11" destOrd="0" presId="urn:microsoft.com/office/officeart/2008/layout/RadialCluster"/>
    <dgm:cxn modelId="{6117824B-DA0A-45ED-B16A-4875C75AC843}" type="presParOf" srcId="{B22068D3-DDED-4F7A-869F-113F94CC087D}" destId="{946220FF-E030-4205-92BF-46A67B7F2879}" srcOrd="12" destOrd="0" presId="urn:microsoft.com/office/officeart/2008/layout/RadialCluster"/>
    <dgm:cxn modelId="{65424DE5-4936-4084-8572-612CF432C106}" type="presParOf" srcId="{B22068D3-DDED-4F7A-869F-113F94CC087D}" destId="{FB5C7847-0F50-42C0-A98F-6F92FFC53D0B}" srcOrd="13" destOrd="0" presId="urn:microsoft.com/office/officeart/2008/layout/RadialCluster"/>
    <dgm:cxn modelId="{7DDF0BA3-4F49-4C6B-AE33-B96E541DB10B}" type="presParOf" srcId="{B22068D3-DDED-4F7A-869F-113F94CC087D}" destId="{47177BF1-5F2D-48EF-8497-21FE3FD9FE79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B28CB-2911-4779-869A-AEC78C5F1671}">
      <dsp:nvSpPr>
        <dsp:cNvPr id="0" name=""/>
        <dsp:cNvSpPr/>
      </dsp:nvSpPr>
      <dsp:spPr>
        <a:xfrm>
          <a:off x="2566179" y="1672552"/>
          <a:ext cx="2219755" cy="16900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Self Balancing Unicycle</a:t>
          </a:r>
          <a:endParaRPr lang="en-US" sz="3200" kern="1200" dirty="0"/>
        </a:p>
      </dsp:txBody>
      <dsp:txXfrm>
        <a:off x="2648679" y="1755052"/>
        <a:ext cx="2054755" cy="1525014"/>
      </dsp:txXfrm>
    </dsp:sp>
    <dsp:sp modelId="{C2CB6F57-0576-413F-A293-A0E78B21B9F8}">
      <dsp:nvSpPr>
        <dsp:cNvPr id="0" name=""/>
        <dsp:cNvSpPr/>
      </dsp:nvSpPr>
      <dsp:spPr>
        <a:xfrm rot="16200000">
          <a:off x="3336832" y="1333327"/>
          <a:ext cx="6784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44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0F047-BCCC-42EF-9CAE-76E3CB0C88BA}">
      <dsp:nvSpPr>
        <dsp:cNvPr id="0" name=""/>
        <dsp:cNvSpPr/>
      </dsp:nvSpPr>
      <dsp:spPr>
        <a:xfrm>
          <a:off x="2871075" y="3655"/>
          <a:ext cx="1609962" cy="990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Non-linear system</a:t>
          </a:r>
          <a:endParaRPr lang="en-US" sz="2500" kern="1200" dirty="0"/>
        </a:p>
      </dsp:txBody>
      <dsp:txXfrm>
        <a:off x="2919425" y="52005"/>
        <a:ext cx="1513262" cy="893747"/>
      </dsp:txXfrm>
    </dsp:sp>
    <dsp:sp modelId="{B84AF4A8-3947-45EA-8993-17FEB967E4E7}">
      <dsp:nvSpPr>
        <dsp:cNvPr id="0" name=""/>
        <dsp:cNvSpPr/>
      </dsp:nvSpPr>
      <dsp:spPr>
        <a:xfrm rot="19918502">
          <a:off x="4729479" y="1700587"/>
          <a:ext cx="9629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292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636B3-28E9-4D84-9B24-4CA99FA81ACE}">
      <dsp:nvSpPr>
        <dsp:cNvPr id="0" name=""/>
        <dsp:cNvSpPr/>
      </dsp:nvSpPr>
      <dsp:spPr>
        <a:xfrm>
          <a:off x="5635949" y="615952"/>
          <a:ext cx="1364698" cy="990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Feedback </a:t>
          </a:r>
          <a:endParaRPr lang="en-US" sz="2300" kern="1200" dirty="0"/>
        </a:p>
      </dsp:txBody>
      <dsp:txXfrm>
        <a:off x="5684299" y="664302"/>
        <a:ext cx="1267998" cy="893747"/>
      </dsp:txXfrm>
    </dsp:sp>
    <dsp:sp modelId="{3C9F8E07-2750-4F18-8439-C39435BC2A48}">
      <dsp:nvSpPr>
        <dsp:cNvPr id="0" name=""/>
        <dsp:cNvSpPr/>
      </dsp:nvSpPr>
      <dsp:spPr>
        <a:xfrm rot="669289">
          <a:off x="4777399" y="2823814"/>
          <a:ext cx="9035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357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D4343-F068-4E09-A4D6-84538D008E3A}">
      <dsp:nvSpPr>
        <dsp:cNvPr id="0" name=""/>
        <dsp:cNvSpPr/>
      </dsp:nvSpPr>
      <dsp:spPr>
        <a:xfrm>
          <a:off x="5672438" y="2556193"/>
          <a:ext cx="1718961" cy="10490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Real-Time operation</a:t>
          </a:r>
          <a:endParaRPr lang="en-US" sz="2800" kern="1200" dirty="0"/>
        </a:p>
      </dsp:txBody>
      <dsp:txXfrm>
        <a:off x="5723646" y="2607401"/>
        <a:ext cx="1616545" cy="946586"/>
      </dsp:txXfrm>
    </dsp:sp>
    <dsp:sp modelId="{F3A44B51-B4D8-4EB5-89F7-4849638C9113}">
      <dsp:nvSpPr>
        <dsp:cNvPr id="0" name=""/>
        <dsp:cNvSpPr/>
      </dsp:nvSpPr>
      <dsp:spPr>
        <a:xfrm rot="2754439">
          <a:off x="4412172" y="3557465"/>
          <a:ext cx="5427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273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A5629-B80C-4D13-8A9A-8E0030CA29C6}">
      <dsp:nvSpPr>
        <dsp:cNvPr id="0" name=""/>
        <dsp:cNvSpPr/>
      </dsp:nvSpPr>
      <dsp:spPr>
        <a:xfrm>
          <a:off x="4712018" y="3752364"/>
          <a:ext cx="1459275" cy="1175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Dynamically unstable</a:t>
          </a:r>
          <a:endParaRPr lang="en-US" sz="1900" kern="1200" dirty="0"/>
        </a:p>
      </dsp:txBody>
      <dsp:txXfrm>
        <a:off x="4769388" y="3809734"/>
        <a:ext cx="1344535" cy="1060495"/>
      </dsp:txXfrm>
    </dsp:sp>
    <dsp:sp modelId="{0B933785-8F10-4908-A031-95865622E3A9}">
      <dsp:nvSpPr>
        <dsp:cNvPr id="0" name=""/>
        <dsp:cNvSpPr/>
      </dsp:nvSpPr>
      <dsp:spPr>
        <a:xfrm rot="7545836">
          <a:off x="2506442" y="3649859"/>
          <a:ext cx="7081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811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18C40-B4AA-446C-B562-40C2969136A5}">
      <dsp:nvSpPr>
        <dsp:cNvPr id="0" name=""/>
        <dsp:cNvSpPr/>
      </dsp:nvSpPr>
      <dsp:spPr>
        <a:xfrm>
          <a:off x="1524477" y="3937152"/>
          <a:ext cx="1544801" cy="990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Discrete time</a:t>
          </a:r>
          <a:endParaRPr lang="en-US" sz="2700" kern="1200" dirty="0"/>
        </a:p>
      </dsp:txBody>
      <dsp:txXfrm>
        <a:off x="1572827" y="3985502"/>
        <a:ext cx="1448101" cy="893747"/>
      </dsp:txXfrm>
    </dsp:sp>
    <dsp:sp modelId="{B5E74FB8-825C-4828-9A1C-A241752DC65C}">
      <dsp:nvSpPr>
        <dsp:cNvPr id="0" name=""/>
        <dsp:cNvSpPr/>
      </dsp:nvSpPr>
      <dsp:spPr>
        <a:xfrm rot="10219785">
          <a:off x="1633717" y="2785557"/>
          <a:ext cx="939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913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220FF-E030-4205-92BF-46A67B7F2879}">
      <dsp:nvSpPr>
        <dsp:cNvPr id="0" name=""/>
        <dsp:cNvSpPr/>
      </dsp:nvSpPr>
      <dsp:spPr>
        <a:xfrm>
          <a:off x="0" y="2463796"/>
          <a:ext cx="1640389" cy="10807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Autonomous</a:t>
          </a:r>
          <a:endParaRPr lang="en-US" sz="2100" kern="1200" dirty="0"/>
        </a:p>
      </dsp:txBody>
      <dsp:txXfrm>
        <a:off x="52760" y="2516556"/>
        <a:ext cx="1534869" cy="975276"/>
      </dsp:txXfrm>
    </dsp:sp>
    <dsp:sp modelId="{FB5C7847-0F50-42C0-A98F-6F92FFC53D0B}">
      <dsp:nvSpPr>
        <dsp:cNvPr id="0" name=""/>
        <dsp:cNvSpPr/>
      </dsp:nvSpPr>
      <dsp:spPr>
        <a:xfrm rot="12627653">
          <a:off x="1831285" y="1664725"/>
          <a:ext cx="7893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936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77BF1-5F2D-48EF-8497-21FE3FD9FE79}">
      <dsp:nvSpPr>
        <dsp:cNvPr id="0" name=""/>
        <dsp:cNvSpPr/>
      </dsp:nvSpPr>
      <dsp:spPr>
        <a:xfrm>
          <a:off x="369564" y="523559"/>
          <a:ext cx="1516196" cy="990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Controllable system</a:t>
          </a:r>
          <a:endParaRPr lang="en-US" sz="2000" kern="1200" dirty="0"/>
        </a:p>
      </dsp:txBody>
      <dsp:txXfrm>
        <a:off x="417914" y="571909"/>
        <a:ext cx="1419496" cy="893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B4CB2-A7E2-428B-B79F-A839B2C82A65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118CE-2326-4E90-83DF-11ED7A46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3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</a:t>
            </a:r>
            <a:r>
              <a:rPr lang="en-US" baseline="0" dirty="0" smtClean="0"/>
              <a:t> have been asked by national instruments to design and build a self balancing unicycle robot to showcase NI’s newest robotics toolkit.  National Instruments has developed a full real time controlling suite to be all encompassing with the </a:t>
            </a:r>
            <a:r>
              <a:rPr lang="en-US" baseline="0" dirty="0" err="1" smtClean="0"/>
              <a:t>LabVIEW</a:t>
            </a:r>
            <a:r>
              <a:rPr lang="en-US" baseline="0" dirty="0" smtClean="0"/>
              <a:t> Robotics toolkit and their Real-Time controllers, specifically to us the compact Rio, or </a:t>
            </a:r>
            <a:r>
              <a:rPr lang="en-US" baseline="0" dirty="0" err="1" smtClean="0"/>
              <a:t>cRIO</a:t>
            </a:r>
            <a:r>
              <a:rPr lang="en-US" baseline="0" dirty="0" smtClean="0"/>
              <a:t>.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63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will start by modeling the system in the </a:t>
            </a:r>
            <a:r>
              <a:rPr lang="en-US" baseline="0" dirty="0" err="1" smtClean="0"/>
              <a:t>labview</a:t>
            </a:r>
            <a:r>
              <a:rPr lang="en-US" baseline="0" dirty="0" smtClean="0"/>
              <a:t> robotics environment simulator, and develop our control algorithms using the simulator.  Then, once we are confident in our control algorithms, we will use the </a:t>
            </a:r>
            <a:r>
              <a:rPr lang="en-US" baseline="0" dirty="0" err="1" smtClean="0"/>
              <a:t>cRIO</a:t>
            </a:r>
            <a:r>
              <a:rPr lang="en-US" baseline="0" dirty="0" smtClean="0"/>
              <a:t> to control our physical robot.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Here you can see our project plan.  An</a:t>
            </a:r>
            <a:r>
              <a:rPr lang="en-US" baseline="0" dirty="0" smtClean="0"/>
              <a:t> important thing to note is how long we are leaving purely for debugging.  We have a good understanding of the problem, and are confident that our solution will work, but one thing that we determined very early was that we would like to have a working version of it before the end of winter quarter to leave plenty of time to tune our control algorithm. 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Here you can see our project plan.  An</a:t>
            </a:r>
            <a:r>
              <a:rPr lang="en-US" baseline="0" dirty="0" smtClean="0"/>
              <a:t> important thing to note is how long we are leaving purely for debugging.  We have a good understanding of the problem, and are confident that our solution will work, but one thing that we determined very early was that we would like to have a working version of it before the end of winter quarter to leave plenty of time to tune our control algorithm. 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Here you can see our project plan.  An</a:t>
            </a:r>
            <a:r>
              <a:rPr lang="en-US" baseline="0" dirty="0" smtClean="0"/>
              <a:t> important thing to note is how long we are leaving purely for debugging.  We have a good understanding of the problem, and are confident that our solution will work, but one thing that we determined very early was that we would like to have a working version of it before the end of winter quarter to leave plenty of time to tune our control algorithm. 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Here you can see our project plan.  An</a:t>
            </a:r>
            <a:r>
              <a:rPr lang="en-US" baseline="0" dirty="0" smtClean="0"/>
              <a:t> important thing to note is how long we are leaving purely for debugging.  We have a good understanding of the problem, and are confident that our solution will work, but one thing that we determined very early was that we would like to have a working version of it before the end of winter quarter to leave plenty of time to tune our control algorithm. 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18CE-2326-4E90-83DF-11ED7A461F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9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1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6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1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3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2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8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7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87CB-E26A-4EC0-A105-6ACC1F4A0C54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8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987CB-E26A-4EC0-A105-6ACC1F4A0C54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6B804-2125-4A2D-9D79-7DA1898EB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6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676400"/>
            <a:ext cx="8077200" cy="936625"/>
          </a:xfrm>
        </p:spPr>
        <p:txBody>
          <a:bodyPr>
            <a:normAutofit/>
          </a:bodyPr>
          <a:lstStyle/>
          <a:p>
            <a:r>
              <a:rPr lang="en-US" sz="4100" dirty="0" smtClean="0"/>
              <a:t>Self-Balancing Autonomous Unicycle</a:t>
            </a:r>
            <a:endParaRPr lang="en-US" sz="41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66800" y="4114800"/>
            <a:ext cx="6858000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Client:		Andy Chang (National Instruments)</a:t>
            </a:r>
          </a:p>
          <a:p>
            <a:pPr algn="l"/>
            <a:r>
              <a:rPr lang="en-US" sz="2800" dirty="0" smtClean="0"/>
              <a:t>Supervisor:	Dr. Robert Throne</a:t>
            </a:r>
          </a:p>
          <a:p>
            <a:pPr algn="l"/>
            <a:r>
              <a:rPr lang="en-US" sz="2800" dirty="0" smtClean="0"/>
              <a:t>Leader:	Kevin Collins</a:t>
            </a:r>
          </a:p>
          <a:p>
            <a:pPr algn="l"/>
            <a:r>
              <a:rPr lang="en-US" sz="2800" dirty="0" smtClean="0"/>
              <a:t>Members:	Spencer Carver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smtClean="0"/>
              <a:t>	Ander Solorzano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smtClean="0"/>
              <a:t>	Ruffin White-Magner</a:t>
            </a:r>
            <a:endParaRPr lang="en-US" sz="28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467600" y="5387975"/>
            <a:ext cx="1676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/>
              <a:t>Team</a:t>
            </a:r>
          </a:p>
          <a:p>
            <a:r>
              <a:rPr lang="en-US" sz="202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1336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6200" y="344031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chemeClr val="bg1"/>
                </a:solidFill>
              </a:rPr>
              <a:t>Current Status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Control Strategies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Modeling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Project Plan – Critical Parts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2362200" y="1402142"/>
            <a:ext cx="6248400" cy="1802613"/>
            <a:chOff x="2362200" y="1402142"/>
            <a:chExt cx="6248400" cy="1802613"/>
          </a:xfrm>
        </p:grpSpPr>
        <p:sp>
          <p:nvSpPr>
            <p:cNvPr id="2" name="TextBox 1"/>
            <p:cNvSpPr txBox="1"/>
            <p:nvPr/>
          </p:nvSpPr>
          <p:spPr>
            <a:xfrm>
              <a:off x="2362200" y="2072615"/>
              <a:ext cx="518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CompactRIO</a:t>
              </a:r>
              <a:r>
                <a:rPr lang="en-US" sz="2400" dirty="0" smtClean="0"/>
                <a:t> Real-Time Controller</a:t>
              </a:r>
              <a:endParaRPr lang="en-US" sz="2400" dirty="0"/>
            </a:p>
          </p:txBody>
        </p:sp>
        <p:pic>
          <p:nvPicPr>
            <p:cNvPr id="11" name="Picture 4" descr="http://sine.ni.com/images/products/us/crio-9024_l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3" t="4817" r="16365" b="7120"/>
            <a:stretch/>
          </p:blipFill>
          <p:spPr bwMode="auto">
            <a:xfrm>
              <a:off x="6629400" y="1402142"/>
              <a:ext cx="1981200" cy="1802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1143000" y="2514600"/>
            <a:ext cx="6128747" cy="2100854"/>
            <a:chOff x="1110253" y="2552815"/>
            <a:chExt cx="6128747" cy="2100854"/>
          </a:xfrm>
        </p:grpSpPr>
        <p:pic>
          <p:nvPicPr>
            <p:cNvPr id="12" name="Picture 6" descr="http://www.hubmotors.com/media/catalog/product/cache/10/image/9df78eab33525d08d6e5fb8d27136e95/2/8/280-1368m_1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72" t="4179" r="13351" b="4084"/>
            <a:stretch/>
          </p:blipFill>
          <p:spPr bwMode="auto">
            <a:xfrm>
              <a:off x="1110253" y="2552815"/>
              <a:ext cx="1556747" cy="2100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590800" y="3372409"/>
              <a:ext cx="464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In-Hub Motors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14800" y="3936091"/>
            <a:ext cx="5029200" cy="1474109"/>
            <a:chOff x="4114800" y="3097019"/>
            <a:chExt cx="5029200" cy="1474109"/>
          </a:xfrm>
        </p:grpSpPr>
        <p:pic>
          <p:nvPicPr>
            <p:cNvPr id="13" name="Picture 10" descr="http://robotbox.net/sites/default/files/imagecache/normal/part_pics/roboteq-motor-controler/roboteq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512" y="3097019"/>
              <a:ext cx="2802488" cy="1474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114800" y="3603240"/>
              <a:ext cx="464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Motor Controllers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63799" y="5357866"/>
            <a:ext cx="5999001" cy="1271534"/>
            <a:chOff x="1239999" y="4953000"/>
            <a:chExt cx="5999001" cy="1271534"/>
          </a:xfrm>
        </p:grpSpPr>
        <p:pic>
          <p:nvPicPr>
            <p:cNvPr id="16" name="Picture 8" descr="http://www.seattlerobotics.org/encoder/200610/article3/IMU%20Odometry,%20by%20David%20Anderson_files/3dmgx1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999" y="4953000"/>
              <a:ext cx="1676400" cy="1271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2590800" y="5357934"/>
              <a:ext cx="464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Inertial Measurement Unit (IMU)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732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102275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Project Plan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Control Strategies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Modeling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Current Status – Progress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2240340"/>
            <a:ext cx="739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According to our flow chart, the current tasks are: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Interface w/ Sensors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Unit Testing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Receive Parts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95400" y="45720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Our parts arrived just before fall break, and we are currently in the process of interfacing with them and testing with the systems we have been exploring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0303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102275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Project Plan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Control Strategies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Modeling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Current Status – Team Progress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1295400" y="1524000"/>
            <a:ext cx="7391400" cy="1680865"/>
            <a:chOff x="1295400" y="1600200"/>
            <a:chExt cx="7391400" cy="1680865"/>
          </a:xfrm>
        </p:grpSpPr>
        <p:grpSp>
          <p:nvGrpSpPr>
            <p:cNvPr id="2" name="Group 1"/>
            <p:cNvGrpSpPr/>
            <p:nvPr/>
          </p:nvGrpSpPr>
          <p:grpSpPr>
            <a:xfrm>
              <a:off x="1295400" y="1600200"/>
              <a:ext cx="7391400" cy="1376065"/>
              <a:chOff x="1295400" y="2052935"/>
              <a:chExt cx="7391400" cy="137606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295400" y="2052935"/>
                <a:ext cx="7391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Hours spent on project as of 10/15/2012:	</a:t>
                </a:r>
                <a:r>
                  <a:rPr lang="en-US" sz="2400" b="1" dirty="0" smtClean="0"/>
                  <a:t>165</a:t>
                </a:r>
                <a:endParaRPr lang="en-US" sz="2400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95400" y="2357735"/>
                <a:ext cx="7391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	Spencer Carver:			  34</a:t>
                </a:r>
                <a:endParaRPr lang="en-US" sz="2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295400" y="2662535"/>
                <a:ext cx="7391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	Kevin Collins:				  40</a:t>
                </a:r>
                <a:endParaRPr lang="en-US" sz="2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95400" y="2967335"/>
                <a:ext cx="7391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	Ander Solorzano:	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           37.5</a:t>
                </a:r>
                <a:endParaRPr lang="en-US" sz="2400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295400" y="2819400"/>
              <a:ext cx="739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	Ruffin White-Magner:		</a:t>
              </a:r>
              <a:r>
                <a:rPr lang="en-US" sz="2400" dirty="0"/>
                <a:t> </a:t>
              </a:r>
              <a:r>
                <a:rPr lang="en-US" sz="2400" dirty="0" smtClean="0"/>
                <a:t>           53.5</a:t>
              </a:r>
              <a:endParaRPr lang="en-US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295400" y="3352800"/>
            <a:ext cx="7696200" cy="1219200"/>
            <a:chOff x="1295400" y="3733800"/>
            <a:chExt cx="7696200" cy="1219200"/>
          </a:xfrm>
        </p:grpSpPr>
        <p:sp>
          <p:nvSpPr>
            <p:cNvPr id="12" name="TextBox 11"/>
            <p:cNvSpPr txBox="1"/>
            <p:nvPr/>
          </p:nvSpPr>
          <p:spPr>
            <a:xfrm>
              <a:off x="1295400" y="3733800"/>
              <a:ext cx="739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 smtClean="0"/>
                <a:t>Tasks Recently Completed</a:t>
              </a:r>
              <a:r>
                <a:rPr lang="en-US" sz="2400" dirty="0" smtClean="0"/>
                <a:t>: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95400" y="4114800"/>
              <a:ext cx="7696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Mechanical Model </a:t>
              </a:r>
              <a:r>
                <a:rPr lang="en-US" sz="2400" dirty="0" smtClean="0"/>
                <a:t>– Kevin Collins &amp; Ruffin White-Magner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95400" y="4491335"/>
              <a:ext cx="7696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Receive Parts</a:t>
              </a:r>
              <a:r>
                <a:rPr lang="en-US" sz="2400" dirty="0" smtClean="0"/>
                <a:t>– Ander Solorzano</a:t>
              </a:r>
              <a:endParaRPr lang="en-US" sz="24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95400" y="4724400"/>
            <a:ext cx="7696200" cy="1985665"/>
            <a:chOff x="1295400" y="4872335"/>
            <a:chExt cx="7696200" cy="1985665"/>
          </a:xfrm>
        </p:grpSpPr>
        <p:sp>
          <p:nvSpPr>
            <p:cNvPr id="18" name="TextBox 17"/>
            <p:cNvSpPr txBox="1"/>
            <p:nvPr/>
          </p:nvSpPr>
          <p:spPr>
            <a:xfrm>
              <a:off x="1295400" y="5253335"/>
              <a:ext cx="7696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Simulation </a:t>
              </a:r>
              <a:r>
                <a:rPr lang="en-US" sz="2400" dirty="0" smtClean="0"/>
                <a:t>– Kevin Collins &amp; Ruffin White-Magner</a:t>
              </a:r>
              <a:endParaRPr lang="en-US" sz="2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95400" y="4872335"/>
              <a:ext cx="739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 smtClean="0"/>
                <a:t>Tasks Currently In Progress</a:t>
              </a:r>
              <a:r>
                <a:rPr lang="en-US" sz="2400" dirty="0" smtClean="0"/>
                <a:t>:</a:t>
              </a:r>
              <a:endParaRPr lang="en-US" sz="2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5400" y="6396335"/>
              <a:ext cx="7696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Research Real-Time VIs </a:t>
              </a:r>
              <a:r>
                <a:rPr lang="en-US" sz="2400" dirty="0" smtClean="0"/>
                <a:t>– Spencer Carver &amp; Ander Solorzano</a:t>
              </a:r>
              <a:endParaRPr lang="en-US" sz="24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95400" y="5634335"/>
              <a:ext cx="7696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Interface w/ Sensors </a:t>
              </a:r>
              <a:r>
                <a:rPr lang="en-US" sz="2400" dirty="0" smtClean="0"/>
                <a:t>– Spencer Carver, Ander Solorzano, &amp; Ruffin White-Magner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96313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-50125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Project Plan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Current Status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Modeling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Control Strategies</a:t>
            </a:r>
            <a:endParaRPr lang="en-US" sz="2800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330216319"/>
              </p:ext>
            </p:extLst>
          </p:nvPr>
        </p:nvGraphicFramePr>
        <p:xfrm>
          <a:off x="1371600" y="1549400"/>
          <a:ext cx="73914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599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-50125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Project Plan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Current Status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Modeling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Control Strategies – Mathematical Model</a:t>
            </a:r>
            <a:endParaRPr lang="en-US" sz="2800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784405" y="1800761"/>
            <a:ext cx="7207195" cy="3200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5000" y="501398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Discrete time state variable </a:t>
            </a:r>
            <a:r>
              <a:rPr lang="en-US" dirty="0"/>
              <a:t>feedback </a:t>
            </a:r>
            <a:r>
              <a:rPr lang="en-US" dirty="0" smtClean="0"/>
              <a:t>system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371600" y="5839361"/>
                <a:ext cx="32969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</a:rPr>
                        <m:t>𝐺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𝐻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839361"/>
                <a:ext cx="329699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784405" y="6144161"/>
                <a:ext cx="2884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𝐷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405" y="6144161"/>
                <a:ext cx="2884187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21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295400" y="553456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State Variable Equations</a:t>
            </a:r>
            <a:endParaRPr lang="en-US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5410200" y="5534561"/>
            <a:ext cx="30575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x</a:t>
            </a:r>
            <a:r>
              <a:rPr lang="en-US" sz="1600" i="1" dirty="0" smtClean="0"/>
              <a:t>(k) = state vector</a:t>
            </a:r>
          </a:p>
          <a:p>
            <a:r>
              <a:rPr lang="en-US" sz="1600" i="1" dirty="0"/>
              <a:t>u</a:t>
            </a:r>
            <a:r>
              <a:rPr lang="en-US" sz="1600" i="1" dirty="0" smtClean="0"/>
              <a:t>(k) = input vector to the plant</a:t>
            </a:r>
          </a:p>
          <a:p>
            <a:r>
              <a:rPr lang="en-US" sz="1600" i="1" dirty="0"/>
              <a:t>y</a:t>
            </a:r>
            <a:r>
              <a:rPr lang="en-US" sz="1600" i="1" dirty="0" smtClean="0"/>
              <a:t>(k) = output vector from the plant</a:t>
            </a:r>
          </a:p>
          <a:p>
            <a:r>
              <a:rPr lang="en-US" sz="1600" i="1" dirty="0" smtClean="0"/>
              <a:t>G,H,C,D matrices are constant</a:t>
            </a:r>
          </a:p>
          <a:p>
            <a:r>
              <a:rPr lang="en-US" sz="1600" i="1" dirty="0" smtClean="0"/>
              <a:t>K = feedback gain matrix</a:t>
            </a:r>
            <a:endParaRPr lang="en-US" sz="16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1341690" y="1452027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Non-linear problem → Linearize → Use state variable description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6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-50125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Project Plan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Current Status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Modeling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Control Strategies - </a:t>
            </a:r>
            <a:r>
              <a:rPr lang="en-US" sz="2800" dirty="0" err="1" smtClean="0"/>
              <a:t>LabVIEW</a:t>
            </a:r>
            <a:endParaRPr lang="en-US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1085850" y="1371600"/>
            <a:ext cx="7753350" cy="3038475"/>
            <a:chOff x="1085850" y="1371600"/>
            <a:chExt cx="7753350" cy="3038475"/>
          </a:xfrm>
        </p:grpSpPr>
        <p:sp>
          <p:nvSpPr>
            <p:cNvPr id="17" name="TextBox 16"/>
            <p:cNvSpPr txBox="1"/>
            <p:nvPr/>
          </p:nvSpPr>
          <p:spPr>
            <a:xfrm>
              <a:off x="4488196" y="1905000"/>
              <a:ext cx="43510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State Vectors A,B,C,D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Dynamic Analysis computes poles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Determines controller gain based on desired poles</a:t>
              </a:r>
              <a:endParaRPr lang="en-US" dirty="0"/>
            </a:p>
          </p:txBody>
        </p:sp>
        <p:pic>
          <p:nvPicPr>
            <p:cNvPr id="18" name="Picture 3" descr="C:\Users\solorzaa\Documents\RHIT\RHIT SR\Fall Term\ROBO 460\Research Memos\LabVIEW State Vectors Input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850" y="1371600"/>
              <a:ext cx="3486150" cy="303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1524000" y="3590925"/>
            <a:ext cx="7620000" cy="3267075"/>
            <a:chOff x="1524000" y="3590925"/>
            <a:chExt cx="7620000" cy="3267075"/>
          </a:xfrm>
        </p:grpSpPr>
        <p:sp>
          <p:nvSpPr>
            <p:cNvPr id="19" name="TextBox 18"/>
            <p:cNvSpPr txBox="1"/>
            <p:nvPr/>
          </p:nvSpPr>
          <p:spPr>
            <a:xfrm>
              <a:off x="1524000" y="4445675"/>
              <a:ext cx="25908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4"/>
              </a:pPr>
              <a:r>
                <a:rPr lang="en-US" dirty="0" smtClean="0"/>
                <a:t>Set initial conditions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dirty="0" smtClean="0"/>
                <a:t>Alter pole placement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dirty="0" smtClean="0"/>
                <a:t>Apply prefilter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dirty="0" smtClean="0"/>
                <a:t>Compute controller feedback output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dirty="0" smtClean="0"/>
                <a:t>Implement model in state-space form</a:t>
              </a:r>
            </a:p>
          </p:txBody>
        </p:sp>
        <p:pic>
          <p:nvPicPr>
            <p:cNvPr id="20" name="Picture 5" descr="C:\Users\solorzaa\Documents\RHIT\RHIT SR\Fall Term\ROBO 460\Research Memos\LabVIEW State Vectors Linearization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8196" y="3590925"/>
              <a:ext cx="4655804" cy="3267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57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7" r="21735"/>
          <a:stretch/>
        </p:blipFill>
        <p:spPr>
          <a:xfrm>
            <a:off x="1066800" y="0"/>
            <a:ext cx="8085103" cy="68477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" y="-304800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Project Plan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Current Status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Control Strategies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2908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6200" y="-304800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Project Plan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Current Status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Control Strategies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Modeling– Simulation</a:t>
            </a:r>
            <a:endParaRPr lang="en-US" sz="28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57453"/>
            <a:ext cx="6770430" cy="491677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57453"/>
            <a:ext cx="6770430" cy="491677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53337"/>
            <a:ext cx="6778958" cy="492296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51966"/>
            <a:ext cx="6781800" cy="492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1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200" y="-304800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Project Plan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Current Status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Control Strategies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Modeling– Proposed Balancing Mechanism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7358062" cy="4191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69864"/>
            <a:ext cx="7358062" cy="4191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69864"/>
            <a:ext cx="7358062" cy="419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69864"/>
            <a:ext cx="7358062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9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-457200"/>
            <a:ext cx="5486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Solution A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Solution B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Solution C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Solution 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Conclusion - Questions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400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1345049"/>
            <a:ext cx="1752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Project Plan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Current Status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Control Strategies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Modeling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" y="7620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Project Overview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66799" y="3360003"/>
            <a:ext cx="8068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Build a self-balancing robotic unicycle for National Instruments (NI), using as many NI components as possible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9492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344031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chemeClr val="bg1"/>
                </a:solidFill>
              </a:rPr>
              <a:t>Current Status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Control Strategies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Modeling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Project Plan - Overview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66799" y="1371600"/>
            <a:ext cx="8068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Approach the build in stages: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2052935"/>
            <a:ext cx="8068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STAGE 1</a:t>
            </a:r>
            <a:r>
              <a:rPr lang="en-US" sz="2400" dirty="0" smtClean="0"/>
              <a:t>: Robotics Environment Simulator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2891135"/>
            <a:ext cx="8068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STAGE 2</a:t>
            </a:r>
            <a:r>
              <a:rPr lang="en-US" sz="2400" dirty="0" smtClean="0"/>
              <a:t>: NI </a:t>
            </a:r>
            <a:r>
              <a:rPr lang="en-US" sz="2400" dirty="0" err="1" smtClean="0"/>
              <a:t>CompactRIO</a:t>
            </a:r>
            <a:r>
              <a:rPr lang="en-US" sz="2400" dirty="0" smtClean="0"/>
              <a:t> Real-Time Controller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3881735"/>
            <a:ext cx="8068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STAGE 3</a:t>
            </a:r>
            <a:r>
              <a:rPr lang="en-US" sz="2400" dirty="0" smtClean="0"/>
              <a:t>: State Space Control Design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" y="4872335"/>
            <a:ext cx="8068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STAGE 4</a:t>
            </a:r>
            <a:r>
              <a:rPr lang="en-US" sz="2400" dirty="0" smtClean="0"/>
              <a:t>: Robot Construction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5791200"/>
            <a:ext cx="8068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STAGE 5</a:t>
            </a:r>
            <a:r>
              <a:rPr lang="en-US" sz="2400" dirty="0" smtClean="0"/>
              <a:t>: Integration &amp; Debugging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303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344031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chemeClr val="bg1"/>
                </a:solidFill>
              </a:rPr>
              <a:t>Current Status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Control Strategies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Modeling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Project Plan – Primary Materials</a:t>
            </a:r>
            <a:endParaRPr lang="en-US" sz="2800" dirty="0"/>
          </a:p>
        </p:txBody>
      </p:sp>
      <p:pic>
        <p:nvPicPr>
          <p:cNvPr id="17" name="Picture 5" descr="C:\Users\collinka\Desktop\51AHKwFQaNL._SL500_AA3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002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1600" y="1779538"/>
            <a:ext cx="403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Plan to use Aluminum Extrusion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 material is very easy to use, sturdy, and relatively inexpensive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02512" y="4267200"/>
            <a:ext cx="6631888" cy="2308324"/>
            <a:chOff x="1902512" y="4267200"/>
            <a:chExt cx="6631888" cy="2308324"/>
          </a:xfrm>
        </p:grpSpPr>
        <p:pic>
          <p:nvPicPr>
            <p:cNvPr id="18" name="Picture 4" descr="C:\Users\collinka\Desktop\enclosur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512" y="4267200"/>
              <a:ext cx="2138575" cy="2155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4495800" y="4267200"/>
              <a:ext cx="4038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US" sz="2400" dirty="0" smtClean="0"/>
                <a:t>Very adaptable for future changes and adjustments</a:t>
              </a:r>
            </a:p>
            <a:p>
              <a:pPr marL="342900" indent="-342900">
                <a:buFont typeface="Arial" pitchFamily="34" charset="0"/>
                <a:buChar char="•"/>
              </a:pPr>
              <a:endParaRPr lang="en-US" sz="2400" dirty="0"/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sz="2400" dirty="0" smtClean="0"/>
                <a:t>Brackets will also be necessary to construct the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18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344031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chemeClr val="bg1"/>
                </a:solidFill>
              </a:rPr>
              <a:t>Current Status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Control Strategies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Modeling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Project Plan – Planning Flow Chart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79914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1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344031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chemeClr val="bg1"/>
                </a:solidFill>
              </a:rPr>
              <a:t>Current Status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Control Strategies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Modeling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Project Plan – Decision Matrices: Overview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9800"/>
            <a:ext cx="7289164" cy="324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2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344031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chemeClr val="bg1"/>
                </a:solidFill>
              </a:rPr>
              <a:t>Current Status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Control Strategies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Modeling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Project Plan – Decision Matrices: Weights</a:t>
            </a:r>
            <a:endParaRPr lang="en-US" sz="28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313" y="2057400"/>
            <a:ext cx="7249539" cy="3862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503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344031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chemeClr val="bg1"/>
                </a:solidFill>
              </a:rPr>
              <a:t>Current Status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Control Strategies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Modeling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Project Plan – Decision Matrices: Evaluation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733425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9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0"/>
            <a:ext cx="912685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85800"/>
            <a:ext cx="7010400" cy="685800"/>
          </a:xfrm>
          <a:prstGeom prst="rect">
            <a:avLst/>
          </a:prstGeom>
          <a:gradFill flip="none" rotWithShape="1">
            <a:gsLst>
              <a:gs pos="100000">
                <a:schemeClr val="bg1">
                  <a:tint val="9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  <a:gs pos="0">
                <a:srgbClr val="8390C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344031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chemeClr val="bg1"/>
                </a:solidFill>
              </a:rPr>
              <a:t>Current Status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Control Strategies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Modeling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772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Project Plan – Budget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686800" cy="510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10200" y="5965967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Total Cost: $27,740</a:t>
            </a:r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259827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991</Words>
  <Application>Microsoft Office PowerPoint</Application>
  <PresentationFormat>On-screen Show (4:3)</PresentationFormat>
  <Paragraphs>256</Paragraphs>
  <Slides>19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Self-Balancing Autonomous Unicycle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Carver</dc:creator>
  <cp:lastModifiedBy>Spencer  Carver</cp:lastModifiedBy>
  <cp:revision>31</cp:revision>
  <dcterms:created xsi:type="dcterms:W3CDTF">2011-10-05T00:57:43Z</dcterms:created>
  <dcterms:modified xsi:type="dcterms:W3CDTF">2012-10-17T10:30:01Z</dcterms:modified>
</cp:coreProperties>
</file>