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66" r:id="rId3"/>
    <p:sldId id="259" r:id="rId4"/>
    <p:sldId id="268" r:id="rId5"/>
    <p:sldId id="291" r:id="rId6"/>
    <p:sldId id="305" r:id="rId7"/>
    <p:sldId id="296" r:id="rId8"/>
    <p:sldId id="289" r:id="rId9"/>
    <p:sldId id="276" r:id="rId10"/>
    <p:sldId id="303" r:id="rId11"/>
    <p:sldId id="304" r:id="rId12"/>
    <p:sldId id="262" r:id="rId13"/>
    <p:sldId id="293" r:id="rId14"/>
    <p:sldId id="294" r:id="rId15"/>
    <p:sldId id="265" r:id="rId16"/>
    <p:sldId id="287" r:id="rId17"/>
    <p:sldId id="269" r:id="rId18"/>
    <p:sldId id="286" r:id="rId19"/>
    <p:sldId id="299" r:id="rId20"/>
    <p:sldId id="300" r:id="rId21"/>
    <p:sldId id="30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95" autoAdjust="0"/>
  </p:normalViewPr>
  <p:slideViewPr>
    <p:cSldViewPr>
      <p:cViewPr varScale="1">
        <p:scale>
          <a:sx n="63" d="100"/>
          <a:sy n="63" d="100"/>
        </p:scale>
        <p:origin x="-128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howLegendKey val="0"/>
            <c:showVal val="1"/>
            <c:showCatName val="0"/>
            <c:showSerName val="0"/>
            <c:showPercent val="0"/>
            <c:showBubbleSize val="0"/>
            <c:showLeaderLines val="1"/>
          </c:dLbls>
          <c:cat>
            <c:strRef>
              <c:f>Sheet1!$A$40:$A$48</c:f>
              <c:strCache>
                <c:ptCount val="9"/>
                <c:pt idx="0">
                  <c:v>LabVIEW Robotics </c:v>
                </c:pt>
                <c:pt idx="1">
                  <c:v>Real Time Controller</c:v>
                </c:pt>
                <c:pt idx="2">
                  <c:v>Controller Interface Module</c:v>
                </c:pt>
                <c:pt idx="3">
                  <c:v>Wheel and Gyro Motors</c:v>
                </c:pt>
                <c:pt idx="4">
                  <c:v>Motor Controller</c:v>
                </c:pt>
                <c:pt idx="5">
                  <c:v>Wrist Motor</c:v>
                </c:pt>
                <c:pt idx="6">
                  <c:v>Wrist Motor Controller</c:v>
                </c:pt>
                <c:pt idx="7">
                  <c:v>Battery </c:v>
                </c:pt>
                <c:pt idx="8">
                  <c:v>Inertial Measurement Unit </c:v>
                </c:pt>
              </c:strCache>
            </c:strRef>
          </c:cat>
          <c:val>
            <c:numRef>
              <c:f>Sheet1!$B$40:$B$48</c:f>
              <c:numCache>
                <c:formatCode>"$"#,##0_);[Red]\("$"#,##0\)</c:formatCode>
                <c:ptCount val="9"/>
                <c:pt idx="0">
                  <c:v>15000</c:v>
                </c:pt>
                <c:pt idx="1">
                  <c:v>8000</c:v>
                </c:pt>
                <c:pt idx="2">
                  <c:v>600</c:v>
                </c:pt>
                <c:pt idx="3">
                  <c:v>150</c:v>
                </c:pt>
                <c:pt idx="4">
                  <c:v>350</c:v>
                </c:pt>
                <c:pt idx="5">
                  <c:v>150</c:v>
                </c:pt>
                <c:pt idx="6">
                  <c:v>400</c:v>
                </c:pt>
                <c:pt idx="7">
                  <c:v>90</c:v>
                </c:pt>
                <c:pt idx="8">
                  <c:v>3000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166639853608915"/>
          <c:y val="0.28125497417661505"/>
          <c:w val="0.19458359047895463"/>
          <c:h val="0.4374898399796799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Pos val="bestFit"/>
            <c:showLegendKey val="0"/>
            <c:showVal val="1"/>
            <c:showCatName val="0"/>
            <c:showSerName val="0"/>
            <c:showPercent val="0"/>
            <c:showBubbleSize val="0"/>
            <c:showLeaderLines val="1"/>
          </c:dLbls>
          <c:cat>
            <c:strRef>
              <c:f>'[Chart in Microsoft PowerPoint]Sheet1'!$A$42:$A$48</c:f>
              <c:strCache>
                <c:ptCount val="7"/>
                <c:pt idx="0">
                  <c:v>Controller Interface Module</c:v>
                </c:pt>
                <c:pt idx="1">
                  <c:v>Wheel and Gyro Motors</c:v>
                </c:pt>
                <c:pt idx="2">
                  <c:v>Motor Controller</c:v>
                </c:pt>
                <c:pt idx="3">
                  <c:v>Wrist Motor</c:v>
                </c:pt>
                <c:pt idx="4">
                  <c:v>Wrist Motor Controller</c:v>
                </c:pt>
                <c:pt idx="5">
                  <c:v>Battery </c:v>
                </c:pt>
                <c:pt idx="6">
                  <c:v>Inertial Measurement Unit </c:v>
                </c:pt>
              </c:strCache>
            </c:strRef>
          </c:cat>
          <c:val>
            <c:numRef>
              <c:f>'[Chart in Microsoft PowerPoint]Sheet1'!$B$42:$B$48</c:f>
              <c:numCache>
                <c:formatCode>"$"#,##0_);[Red]\("$"#,##0\)</c:formatCode>
                <c:ptCount val="7"/>
                <c:pt idx="0">
                  <c:v>600</c:v>
                </c:pt>
                <c:pt idx="1">
                  <c:v>150</c:v>
                </c:pt>
                <c:pt idx="2">
                  <c:v>350</c:v>
                </c:pt>
                <c:pt idx="3">
                  <c:v>150</c:v>
                </c:pt>
                <c:pt idx="4">
                  <c:v>400</c:v>
                </c:pt>
                <c:pt idx="5">
                  <c:v>90</c:v>
                </c:pt>
                <c:pt idx="6">
                  <c:v>3000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5/13/2013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 – 2 min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 – 2 min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2943447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Labview</a:t>
            </a:r>
            <a:r>
              <a:rPr lang="en-US" sz="1200" kern="1200" dirty="0" smtClean="0">
                <a:solidFill>
                  <a:schemeClr val="tx1"/>
                </a:solidFill>
                <a:effectLst/>
                <a:latin typeface="+mn-lt"/>
                <a:ea typeface="+mn-ea"/>
                <a:cs typeface="+mn-cs"/>
              </a:rPr>
              <a:t> Robotics Simulation Builder</a:t>
            </a:r>
          </a:p>
          <a:p>
            <a:r>
              <a:rPr lang="en-US" sz="1200" kern="1200" dirty="0" smtClean="0">
                <a:solidFill>
                  <a:schemeClr val="tx1"/>
                </a:solidFill>
                <a:effectLst/>
                <a:latin typeface="+mn-lt"/>
                <a:ea typeface="+mn-ea"/>
                <a:cs typeface="+mn-cs"/>
              </a:rPr>
              <a:t>With actuator and sensors</a:t>
            </a:r>
          </a:p>
          <a:p>
            <a:r>
              <a:rPr lang="en-US" sz="1200" kern="1200" dirty="0" smtClean="0">
                <a:solidFill>
                  <a:schemeClr val="tx1"/>
                </a:solidFill>
                <a:effectLst/>
                <a:latin typeface="+mn-lt"/>
                <a:ea typeface="+mn-ea"/>
                <a:cs typeface="+mn-cs"/>
              </a:rPr>
              <a:t>Build levels of complexity</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 – 30 sec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been asked by national instruments to design and build a self balancing unicycle robot to showcase NI’s newest robotics toolkit.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National Instruments has developed a full solution to solving challenging controls problems with real time components, and this project is meant to show how a challenging controls problem can be solved using their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task is to develop a self balancing, autonomous unicycle style robot that can withstand disturbances such as light pushing.  It does not have to navigate to a specific point or move at all, it only needs to balance </a:t>
            </a:r>
            <a:r>
              <a:rPr lang="en-US" baseline="0" dirty="0" err="1" smtClean="0"/>
              <a:t>independantly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21</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 – 30 sec</a:t>
            </a:r>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 – 30 seconds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see our project plan.  The green line represents</a:t>
            </a:r>
            <a:r>
              <a:rPr lang="en-US" baseline="0" dirty="0" smtClean="0"/>
              <a:t> our current position in the plan, the checkboxes representing what has been accomplished.  The fall has been and will continue to be primarily laying the groundwork for our project.  We would like to have all of our components and make sure that we understand how they work and how to use them effectively.  Then next quarter, we will be able to quickly and efficiently develop a control algorithm and build a physical model that will hopefully result in a working prototype by the end of the quarter.  Then spring quarter is left entirely for debugging and final documentation.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Kevin – 30 seconds</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 – 30 sec</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Labview</a:t>
            </a:r>
            <a:r>
              <a:rPr lang="en-US" sz="1200" kern="1200" dirty="0" smtClean="0">
                <a:solidFill>
                  <a:schemeClr val="tx1"/>
                </a:solidFill>
                <a:effectLst/>
                <a:latin typeface="+mn-lt"/>
                <a:ea typeface="+mn-ea"/>
                <a:cs typeface="+mn-cs"/>
              </a:rPr>
              <a:t> Robotics Simulation Builder</a:t>
            </a:r>
          </a:p>
          <a:p>
            <a:r>
              <a:rPr lang="en-US" sz="1200" kern="1200" dirty="0" smtClean="0">
                <a:solidFill>
                  <a:schemeClr val="tx1"/>
                </a:solidFill>
                <a:effectLst/>
                <a:latin typeface="+mn-lt"/>
                <a:ea typeface="+mn-ea"/>
                <a:cs typeface="+mn-cs"/>
              </a:rPr>
              <a:t>With actuator and sensors</a:t>
            </a:r>
          </a:p>
          <a:p>
            <a:r>
              <a:rPr lang="en-US" sz="1200" kern="1200" dirty="0" smtClean="0">
                <a:solidFill>
                  <a:schemeClr val="tx1"/>
                </a:solidFill>
                <a:effectLst/>
                <a:latin typeface="+mn-lt"/>
                <a:ea typeface="+mn-ea"/>
                <a:cs typeface="+mn-cs"/>
              </a:rPr>
              <a:t>Build levels of complexity</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 – 30 seconds</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 – 2 min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1285917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5/13/2013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5/13/2013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5/13/2013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5/13/2013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image" Target="../media/image1.png"/><Relationship Id="rId7" Type="http://schemas.openxmlformats.org/officeDocument/2006/relationships/slide" Target="slide20.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slide" Target="slide15.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slide" Target="slide1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5.tmp"/><Relationship Id="rId4" Type="http://schemas.openxmlformats.org/officeDocument/2006/relationships/image" Target="../media/image14.tm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Tree>
    <p:extLst>
      <p:ext uri="{BB962C8B-B14F-4D97-AF65-F5344CB8AC3E}">
        <p14:creationId xmlns:p14="http://schemas.microsoft.com/office/powerpoint/2010/main" val="114679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Tree>
    <p:extLst>
      <p:ext uri="{BB962C8B-B14F-4D97-AF65-F5344CB8AC3E}">
        <p14:creationId xmlns:p14="http://schemas.microsoft.com/office/powerpoint/2010/main" val="1146799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Status</a:t>
            </a:r>
          </a:p>
        </p:txBody>
      </p:sp>
      <p:graphicFrame>
        <p:nvGraphicFramePr>
          <p:cNvPr id="2" name="Table 1"/>
          <p:cNvGraphicFramePr>
            <a:graphicFrameLocks noGrp="1"/>
          </p:cNvGraphicFramePr>
          <p:nvPr>
            <p:extLst>
              <p:ext uri="{D42A27DB-BD31-4B8C-83A1-F6EECF244321}">
                <p14:modId xmlns:p14="http://schemas.microsoft.com/office/powerpoint/2010/main" val="3077936562"/>
              </p:ext>
            </p:extLst>
          </p:nvPr>
        </p:nvGraphicFramePr>
        <p:xfrm>
          <a:off x="1371600" y="1828800"/>
          <a:ext cx="7315200" cy="3556000"/>
        </p:xfrm>
        <a:graphic>
          <a:graphicData uri="http://schemas.openxmlformats.org/drawingml/2006/table">
            <a:tbl>
              <a:tblPr firstRow="1" bandRow="1">
                <a:tableStyleId>{5C22544A-7EE6-4342-B048-85BDC9FD1C3A}</a:tableStyleId>
              </a:tblPr>
              <a:tblGrid>
                <a:gridCol w="4648200"/>
                <a:gridCol w="2667000"/>
              </a:tblGrid>
              <a:tr h="508000">
                <a:tc>
                  <a:txBody>
                    <a:bodyPr/>
                    <a:lstStyle/>
                    <a:p>
                      <a:r>
                        <a:rPr lang="en-US" dirty="0" smtClean="0"/>
                        <a:t>Goal</a:t>
                      </a:r>
                      <a:endParaRPr lang="en-US" dirty="0"/>
                    </a:p>
                  </a:txBody>
                  <a:tcPr/>
                </a:tc>
                <a:tc>
                  <a:txBody>
                    <a:bodyPr/>
                    <a:lstStyle/>
                    <a:p>
                      <a:r>
                        <a:rPr lang="en-US" dirty="0" smtClean="0"/>
                        <a:t>Percent Complete</a:t>
                      </a:r>
                      <a:endParaRPr lang="en-US" dirty="0"/>
                    </a:p>
                  </a:txBody>
                  <a:tcPr/>
                </a:tc>
              </a:tr>
              <a:tr h="508000">
                <a:tc>
                  <a:txBody>
                    <a:bodyPr/>
                    <a:lstStyle/>
                    <a:p>
                      <a:r>
                        <a:rPr lang="en-US" dirty="0" smtClean="0"/>
                        <a:t>Simulation in</a:t>
                      </a:r>
                      <a:r>
                        <a:rPr lang="en-US" baseline="0" dirty="0" smtClean="0"/>
                        <a:t> </a:t>
                      </a:r>
                      <a:r>
                        <a:rPr lang="en-US" baseline="0" dirty="0" err="1" smtClean="0"/>
                        <a:t>LabVIEW</a:t>
                      </a:r>
                      <a:endParaRPr lang="en-US" dirty="0"/>
                    </a:p>
                  </a:txBody>
                  <a:tcPr/>
                </a:tc>
                <a:tc>
                  <a:txBody>
                    <a:bodyPr/>
                    <a:lstStyle/>
                    <a:p>
                      <a:r>
                        <a:rPr lang="en-US" dirty="0" smtClean="0"/>
                        <a:t>100%</a:t>
                      </a:r>
                      <a:endParaRPr lang="en-US" dirty="0"/>
                    </a:p>
                  </a:txBody>
                  <a:tcPr/>
                </a:tc>
              </a:tr>
              <a:tr h="508000">
                <a:tc>
                  <a:txBody>
                    <a:bodyPr/>
                    <a:lstStyle/>
                    <a:p>
                      <a:r>
                        <a:rPr lang="en-US" dirty="0" smtClean="0"/>
                        <a:t>Physical Prototype Constructed</a:t>
                      </a:r>
                      <a:endParaRPr lang="en-US" dirty="0"/>
                    </a:p>
                  </a:txBody>
                  <a:tcPr/>
                </a:tc>
                <a:tc>
                  <a:txBody>
                    <a:bodyPr/>
                    <a:lstStyle/>
                    <a:p>
                      <a:r>
                        <a:rPr lang="en-US" dirty="0" smtClean="0"/>
                        <a:t>100%</a:t>
                      </a:r>
                      <a:endParaRPr lang="en-US" dirty="0"/>
                    </a:p>
                  </a:txBody>
                  <a:tcPr/>
                </a:tc>
              </a:tr>
              <a:tr h="508000">
                <a:tc>
                  <a:txBody>
                    <a:bodyPr/>
                    <a:lstStyle/>
                    <a:p>
                      <a:r>
                        <a:rPr lang="en-US" dirty="0" smtClean="0"/>
                        <a:t>Balances in One Dimension</a:t>
                      </a:r>
                      <a:endParaRPr lang="en-US" dirty="0"/>
                    </a:p>
                  </a:txBody>
                  <a:tcPr/>
                </a:tc>
                <a:tc>
                  <a:txBody>
                    <a:bodyPr/>
                    <a:lstStyle/>
                    <a:p>
                      <a:r>
                        <a:rPr lang="en-US" dirty="0" smtClean="0"/>
                        <a:t>75%</a:t>
                      </a:r>
                      <a:endParaRPr lang="en-US" dirty="0"/>
                    </a:p>
                  </a:txBody>
                  <a:tcPr/>
                </a:tc>
              </a:tr>
              <a:tr h="508000">
                <a:tc>
                  <a:txBody>
                    <a:bodyPr/>
                    <a:lstStyle/>
                    <a:p>
                      <a:r>
                        <a:rPr lang="en-US" dirty="0" smtClean="0"/>
                        <a:t>Balances in Two</a:t>
                      </a:r>
                      <a:r>
                        <a:rPr lang="en-US" baseline="0" dirty="0" smtClean="0"/>
                        <a:t> Dimensions</a:t>
                      </a:r>
                      <a:endParaRPr lang="en-US" dirty="0"/>
                    </a:p>
                  </a:txBody>
                  <a:tcPr/>
                </a:tc>
                <a:tc>
                  <a:txBody>
                    <a:bodyPr/>
                    <a:lstStyle/>
                    <a:p>
                      <a:r>
                        <a:rPr lang="en-US" dirty="0" smtClean="0"/>
                        <a:t>20%</a:t>
                      </a:r>
                      <a:endParaRPr lang="en-US" dirty="0"/>
                    </a:p>
                  </a:txBody>
                  <a:tcPr/>
                </a:tc>
              </a:tr>
              <a:tr h="508000">
                <a:tc>
                  <a:txBody>
                    <a:bodyPr/>
                    <a:lstStyle/>
                    <a:p>
                      <a:r>
                        <a:rPr lang="en-US" dirty="0" smtClean="0"/>
                        <a:t>Control</a:t>
                      </a:r>
                      <a:r>
                        <a:rPr lang="en-US" baseline="0" dirty="0" smtClean="0"/>
                        <a:t>ler Designed</a:t>
                      </a:r>
                      <a:endParaRPr lang="en-US" dirty="0"/>
                    </a:p>
                  </a:txBody>
                  <a:tcPr/>
                </a:tc>
                <a:tc>
                  <a:txBody>
                    <a:bodyPr/>
                    <a:lstStyle/>
                    <a:p>
                      <a:r>
                        <a:rPr lang="en-US" dirty="0" smtClean="0"/>
                        <a:t>100%</a:t>
                      </a:r>
                      <a:endParaRPr lang="en-US" dirty="0"/>
                    </a:p>
                  </a:txBody>
                  <a:tcPr/>
                </a:tc>
              </a:tr>
              <a:tr h="508000">
                <a:tc>
                  <a:txBody>
                    <a:bodyPr/>
                    <a:lstStyle/>
                    <a:p>
                      <a:r>
                        <a:rPr lang="en-US" dirty="0" smtClean="0"/>
                        <a:t>Mathematical Model Designed</a:t>
                      </a:r>
                      <a:endParaRPr lang="en-US" dirty="0"/>
                    </a:p>
                  </a:txBody>
                  <a:tcPr/>
                </a:tc>
                <a:tc>
                  <a:txBody>
                    <a:bodyPr/>
                    <a:lstStyle/>
                    <a:p>
                      <a:r>
                        <a:rPr lang="en-US" dirty="0" smtClean="0"/>
                        <a:t>100%</a:t>
                      </a:r>
                      <a:endParaRPr lang="en-US" dirty="0"/>
                    </a:p>
                  </a:txBody>
                  <a:tcPr/>
                </a:tc>
              </a:tr>
            </a:tbl>
          </a:graphicData>
        </a:graphic>
      </p:graphicFrame>
    </p:spTree>
    <p:extLst>
      <p:ext uri="{BB962C8B-B14F-4D97-AF65-F5344CB8AC3E}">
        <p14:creationId xmlns:p14="http://schemas.microsoft.com/office/powerpoint/2010/main" val="300303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Status</a:t>
            </a:r>
            <a:endParaRPr lang="en-US" sz="2800" dirty="0"/>
          </a:p>
        </p:txBody>
      </p:sp>
      <p:sp>
        <p:nvSpPr>
          <p:cNvPr id="18" name="TextBox 17"/>
          <p:cNvSpPr txBox="1"/>
          <p:nvPr/>
        </p:nvSpPr>
        <p:spPr>
          <a:xfrm>
            <a:off x="1295400" y="1887379"/>
            <a:ext cx="7391400" cy="461665"/>
          </a:xfrm>
          <a:prstGeom prst="rect">
            <a:avLst/>
          </a:prstGeom>
          <a:noFill/>
        </p:spPr>
        <p:txBody>
          <a:bodyPr wrap="square" rtlCol="0">
            <a:spAutoFit/>
          </a:bodyPr>
          <a:lstStyle/>
          <a:p>
            <a:r>
              <a:rPr lang="en-US" sz="2400" dirty="0" smtClean="0"/>
              <a:t>Demo</a:t>
            </a:r>
            <a:endParaRPr lang="en-US" sz="2400" b="1" dirty="0"/>
          </a:p>
        </p:txBody>
      </p:sp>
    </p:spTree>
    <p:extLst>
      <p:ext uri="{BB962C8B-B14F-4D97-AF65-F5344CB8AC3E}">
        <p14:creationId xmlns:p14="http://schemas.microsoft.com/office/powerpoint/2010/main" val="1208125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Recommendations </a:t>
            </a:r>
            <a:endParaRPr lang="en-US" sz="2800" dirty="0"/>
          </a:p>
        </p:txBody>
      </p:sp>
      <p:sp>
        <p:nvSpPr>
          <p:cNvPr id="3" name="TextBox 2"/>
          <p:cNvSpPr txBox="1"/>
          <p:nvPr/>
        </p:nvSpPr>
        <p:spPr>
          <a:xfrm>
            <a:off x="1295400" y="1676400"/>
            <a:ext cx="7543800" cy="923330"/>
          </a:xfrm>
          <a:prstGeom prst="rect">
            <a:avLst/>
          </a:prstGeom>
          <a:noFill/>
        </p:spPr>
        <p:txBody>
          <a:bodyPr wrap="square" rtlCol="0">
            <a:spAutoFit/>
          </a:bodyPr>
          <a:lstStyle/>
          <a:p>
            <a:pPr marL="285750" indent="-285750">
              <a:buFont typeface="Arial" pitchFamily="34" charset="0"/>
              <a:buChar char="•"/>
            </a:pPr>
            <a:r>
              <a:rPr lang="en-US" dirty="0" smtClean="0"/>
              <a:t>Moment of Inertia Calculations</a:t>
            </a:r>
          </a:p>
          <a:p>
            <a:pPr marL="285750" indent="-285750">
              <a:buFont typeface="Arial" pitchFamily="34" charset="0"/>
              <a:buChar char="•"/>
            </a:pPr>
            <a:r>
              <a:rPr lang="en-US" dirty="0" smtClean="0"/>
              <a:t>Improved Safety Rig</a:t>
            </a:r>
          </a:p>
          <a:p>
            <a:pPr marL="285750" indent="-285750">
              <a:buFont typeface="Arial" pitchFamily="34" charset="0"/>
              <a:buChar char="•"/>
            </a:pPr>
            <a:endParaRPr lang="en-US" dirty="0"/>
          </a:p>
        </p:txBody>
      </p:sp>
    </p:spTree>
    <p:extLst>
      <p:ext uri="{BB962C8B-B14F-4D97-AF65-F5344CB8AC3E}">
        <p14:creationId xmlns:p14="http://schemas.microsoft.com/office/powerpoint/2010/main" val="315110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a:t>
            </a:r>
            <a:endParaRPr lang="en-US" sz="2800" dirty="0"/>
          </a:p>
        </p:txBody>
      </p:sp>
      <p:sp>
        <p:nvSpPr>
          <p:cNvPr id="2" name="Rounded Rectangle 1">
            <a:hlinkClick r:id="rId4" action="ppaction://hlinksldjump"/>
          </p:cNvPr>
          <p:cNvSpPr/>
          <p:nvPr/>
        </p:nvSpPr>
        <p:spPr>
          <a:xfrm>
            <a:off x="1371600" y="16764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23852" y="1910834"/>
            <a:ext cx="1447800" cy="369332"/>
          </a:xfrm>
          <a:prstGeom prst="rect">
            <a:avLst/>
          </a:prstGeom>
          <a:noFill/>
        </p:spPr>
        <p:txBody>
          <a:bodyPr wrap="square" rtlCol="0">
            <a:spAutoFit/>
          </a:bodyPr>
          <a:lstStyle/>
          <a:p>
            <a:r>
              <a:rPr lang="en-US" dirty="0" smtClean="0"/>
              <a:t>Budget</a:t>
            </a:r>
          </a:p>
        </p:txBody>
      </p:sp>
      <p:sp>
        <p:nvSpPr>
          <p:cNvPr id="10" name="Rounded Rectangle 9">
            <a:hlinkClick r:id="rId5" action="ppaction://hlinksldjump"/>
          </p:cNvPr>
          <p:cNvSpPr/>
          <p:nvPr/>
        </p:nvSpPr>
        <p:spPr>
          <a:xfrm>
            <a:off x="4114800" y="16764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hlinkClick r:id="rId6" action="ppaction://hlinksldjump"/>
          </p:cNvPr>
          <p:cNvSpPr/>
          <p:nvPr/>
        </p:nvSpPr>
        <p:spPr>
          <a:xfrm>
            <a:off x="6858000" y="16764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hlinkClick r:id="rId7" action="ppaction://hlinksldjump"/>
          </p:cNvPr>
          <p:cNvSpPr/>
          <p:nvPr/>
        </p:nvSpPr>
        <p:spPr>
          <a:xfrm>
            <a:off x="1371600" y="34290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19600" y="1875496"/>
            <a:ext cx="1447800" cy="369332"/>
          </a:xfrm>
          <a:prstGeom prst="rect">
            <a:avLst/>
          </a:prstGeom>
          <a:noFill/>
        </p:spPr>
        <p:txBody>
          <a:bodyPr wrap="square" rtlCol="0">
            <a:spAutoFit/>
          </a:bodyPr>
          <a:lstStyle/>
          <a:p>
            <a:r>
              <a:rPr lang="en-US" dirty="0" smtClean="0"/>
              <a:t>Simulator</a:t>
            </a:r>
          </a:p>
        </p:txBody>
      </p:sp>
      <p:sp>
        <p:nvSpPr>
          <p:cNvPr id="19" name="TextBox 18"/>
          <p:cNvSpPr txBox="1"/>
          <p:nvPr/>
        </p:nvSpPr>
        <p:spPr>
          <a:xfrm>
            <a:off x="1600200" y="3524934"/>
            <a:ext cx="1447800" cy="646331"/>
          </a:xfrm>
          <a:prstGeom prst="rect">
            <a:avLst/>
          </a:prstGeom>
          <a:noFill/>
        </p:spPr>
        <p:txBody>
          <a:bodyPr wrap="square" rtlCol="0">
            <a:spAutoFit/>
          </a:bodyPr>
          <a:lstStyle/>
          <a:p>
            <a:pPr algn="ctr"/>
            <a:r>
              <a:rPr lang="en-US" dirty="0" smtClean="0"/>
              <a:t>System Modeling</a:t>
            </a:r>
          </a:p>
        </p:txBody>
      </p:sp>
      <p:sp>
        <p:nvSpPr>
          <p:cNvPr id="23" name="TextBox 22"/>
          <p:cNvSpPr txBox="1"/>
          <p:nvPr/>
        </p:nvSpPr>
        <p:spPr>
          <a:xfrm>
            <a:off x="7086600" y="1772334"/>
            <a:ext cx="1447800" cy="646331"/>
          </a:xfrm>
          <a:prstGeom prst="rect">
            <a:avLst/>
          </a:prstGeom>
          <a:noFill/>
        </p:spPr>
        <p:txBody>
          <a:bodyPr wrap="square" rtlCol="0">
            <a:spAutoFit/>
          </a:bodyPr>
          <a:lstStyle/>
          <a:p>
            <a:pPr algn="ctr"/>
            <a:r>
              <a:rPr lang="en-US" dirty="0" smtClean="0"/>
              <a:t>Wiring Diagram</a:t>
            </a:r>
          </a:p>
        </p:txBody>
      </p:sp>
      <p:sp>
        <p:nvSpPr>
          <p:cNvPr id="26" name="Rounded Rectangle 25">
            <a:hlinkClick r:id="rId8" action="ppaction://hlinksldjump"/>
          </p:cNvPr>
          <p:cNvSpPr/>
          <p:nvPr/>
        </p:nvSpPr>
        <p:spPr>
          <a:xfrm>
            <a:off x="6858000" y="34290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353300" y="3663434"/>
            <a:ext cx="914400" cy="369332"/>
          </a:xfrm>
          <a:prstGeom prst="rect">
            <a:avLst/>
          </a:prstGeom>
          <a:noFill/>
        </p:spPr>
        <p:txBody>
          <a:bodyPr wrap="square" rtlCol="0">
            <a:spAutoFit/>
          </a:bodyPr>
          <a:lstStyle/>
          <a:p>
            <a:r>
              <a:rPr lang="en-US" dirty="0" smtClean="0"/>
              <a:t>Hours</a:t>
            </a:r>
          </a:p>
        </p:txBody>
      </p:sp>
    </p:spTree>
    <p:extLst>
      <p:ext uri="{BB962C8B-B14F-4D97-AF65-F5344CB8AC3E}">
        <p14:creationId xmlns:p14="http://schemas.microsoft.com/office/powerpoint/2010/main" val="934008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Simulation</a:t>
            </a:r>
            <a:endParaRPr lang="en-US" sz="28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1553337"/>
            <a:ext cx="6778958" cy="4922969"/>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400" y="1551966"/>
            <a:ext cx="6781800" cy="4925034"/>
          </a:xfrm>
          <a:prstGeom prst="rect">
            <a:avLst/>
          </a:prstGeom>
        </p:spPr>
      </p:pic>
      <p:sp>
        <p:nvSpPr>
          <p:cNvPr id="9" name="TextBox 8"/>
          <p:cNvSpPr txBox="1"/>
          <p:nvPr/>
        </p:nvSpPr>
        <p:spPr>
          <a:xfrm>
            <a:off x="6928757" y="844034"/>
            <a:ext cx="1447800" cy="369332"/>
          </a:xfrm>
          <a:prstGeom prst="rect">
            <a:avLst/>
          </a:prstGeom>
          <a:noFill/>
        </p:spPr>
        <p:txBody>
          <a:bodyPr wrap="square" rtlCol="0">
            <a:spAutoFit/>
          </a:bodyPr>
          <a:lstStyle/>
          <a:p>
            <a:r>
              <a:rPr lang="en-US" dirty="0" smtClean="0"/>
              <a:t>Return</a:t>
            </a:r>
          </a:p>
        </p:txBody>
      </p:sp>
      <p:grpSp>
        <p:nvGrpSpPr>
          <p:cNvPr id="10" name="Group 9"/>
          <p:cNvGrpSpPr/>
          <p:nvPr/>
        </p:nvGrpSpPr>
        <p:grpSpPr>
          <a:xfrm>
            <a:off x="6700157" y="631866"/>
            <a:ext cx="1905000" cy="838200"/>
            <a:chOff x="6700157" y="631866"/>
            <a:chExt cx="1905000" cy="838200"/>
          </a:xfrm>
        </p:grpSpPr>
        <p:sp>
          <p:nvSpPr>
            <p:cNvPr id="11" name="Rounded Rectangle 10">
              <a:hlinkClick r:id="rId8" action="ppaction://hlinksldjump"/>
            </p:cNvPr>
            <p:cNvSpPr/>
            <p:nvPr/>
          </p:nvSpPr>
          <p:spPr>
            <a:xfrm>
              <a:off x="6700157" y="631866"/>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928757" y="844034"/>
              <a:ext cx="1447800" cy="369332"/>
            </a:xfrm>
            <a:prstGeom prst="rect">
              <a:avLst/>
            </a:prstGeom>
            <a:noFill/>
          </p:spPr>
          <p:txBody>
            <a:bodyPr wrap="square" rtlCol="0">
              <a:spAutoFit/>
            </a:bodyPr>
            <a:lstStyle/>
            <a:p>
              <a:r>
                <a:rPr lang="en-US" dirty="0" smtClean="0"/>
                <a:t>Return</a:t>
              </a:r>
            </a:p>
          </p:txBody>
        </p:sp>
      </p:grpSp>
    </p:spTree>
    <p:extLst>
      <p:ext uri="{BB962C8B-B14F-4D97-AF65-F5344CB8AC3E}">
        <p14:creationId xmlns:p14="http://schemas.microsoft.com/office/powerpoint/2010/main" val="74590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aphicFrame>
        <p:nvGraphicFramePr>
          <p:cNvPr id="11" name="Chart 10"/>
          <p:cNvGraphicFramePr>
            <a:graphicFrameLocks/>
          </p:cNvGraphicFramePr>
          <p:nvPr>
            <p:extLst>
              <p:ext uri="{D42A27DB-BD31-4B8C-83A1-F6EECF244321}">
                <p14:modId xmlns:p14="http://schemas.microsoft.com/office/powerpoint/2010/main" val="3677042638"/>
              </p:ext>
            </p:extLst>
          </p:nvPr>
        </p:nvGraphicFramePr>
        <p:xfrm>
          <a:off x="601028" y="1412298"/>
          <a:ext cx="8534399" cy="47244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5410200" y="5965967"/>
            <a:ext cx="2514600" cy="400110"/>
          </a:xfrm>
          <a:prstGeom prst="rect">
            <a:avLst/>
          </a:prstGeom>
          <a:noFill/>
        </p:spPr>
        <p:txBody>
          <a:bodyPr wrap="square" rtlCol="0">
            <a:spAutoFit/>
          </a:bodyPr>
          <a:lstStyle/>
          <a:p>
            <a:r>
              <a:rPr lang="en-US" sz="2000" b="1" dirty="0" smtClean="0"/>
              <a:t>Total Cost: $27,740</a:t>
            </a:r>
            <a:endParaRPr lang="en-US" sz="2000" baseline="30000" dirty="0"/>
          </a:p>
        </p:txBody>
      </p:sp>
    </p:spTree>
    <p:extLst>
      <p:ext uri="{BB962C8B-B14F-4D97-AF65-F5344CB8AC3E}">
        <p14:creationId xmlns:p14="http://schemas.microsoft.com/office/powerpoint/2010/main" val="2598278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pSp>
        <p:nvGrpSpPr>
          <p:cNvPr id="13" name="Group 12"/>
          <p:cNvGrpSpPr/>
          <p:nvPr/>
        </p:nvGrpSpPr>
        <p:grpSpPr>
          <a:xfrm>
            <a:off x="1295400" y="1447800"/>
            <a:ext cx="7086600" cy="4895910"/>
            <a:chOff x="1295400" y="1447800"/>
            <a:chExt cx="7086600" cy="4895910"/>
          </a:xfrm>
        </p:grpSpPr>
        <p:graphicFrame>
          <p:nvGraphicFramePr>
            <p:cNvPr id="15" name="Chart 14"/>
            <p:cNvGraphicFramePr>
              <a:graphicFrameLocks/>
            </p:cNvGraphicFramePr>
            <p:nvPr>
              <p:extLst>
                <p:ext uri="{D42A27DB-BD31-4B8C-83A1-F6EECF244321}">
                  <p14:modId xmlns:p14="http://schemas.microsoft.com/office/powerpoint/2010/main" val="544857118"/>
                </p:ext>
              </p:extLst>
            </p:nvPr>
          </p:nvGraphicFramePr>
          <p:xfrm>
            <a:off x="1295400" y="1447800"/>
            <a:ext cx="7086600" cy="4718222"/>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p:cNvSpPr txBox="1"/>
            <p:nvPr/>
          </p:nvSpPr>
          <p:spPr>
            <a:xfrm>
              <a:off x="5410200" y="5943600"/>
              <a:ext cx="2514600" cy="400110"/>
            </a:xfrm>
            <a:prstGeom prst="rect">
              <a:avLst/>
            </a:prstGeom>
            <a:noFill/>
          </p:spPr>
          <p:txBody>
            <a:bodyPr wrap="square" rtlCol="0">
              <a:spAutoFit/>
            </a:bodyPr>
            <a:lstStyle/>
            <a:p>
              <a:r>
                <a:rPr lang="en-US" sz="2000" b="1" dirty="0" smtClean="0"/>
                <a:t>Total Cost: $4,740</a:t>
              </a:r>
              <a:endParaRPr lang="en-US" sz="2000" baseline="30000" dirty="0"/>
            </a:p>
          </p:txBody>
        </p:sp>
      </p:grpSp>
      <p:grpSp>
        <p:nvGrpSpPr>
          <p:cNvPr id="2" name="Group 1"/>
          <p:cNvGrpSpPr/>
          <p:nvPr/>
        </p:nvGrpSpPr>
        <p:grpSpPr>
          <a:xfrm>
            <a:off x="6700157" y="631866"/>
            <a:ext cx="1905000" cy="838200"/>
            <a:chOff x="6700157" y="631866"/>
            <a:chExt cx="1905000" cy="838200"/>
          </a:xfrm>
        </p:grpSpPr>
        <p:sp>
          <p:nvSpPr>
            <p:cNvPr id="9" name="Rounded Rectangle 8">
              <a:hlinkClick r:id="rId5" action="ppaction://hlinksldjump"/>
            </p:cNvPr>
            <p:cNvSpPr/>
            <p:nvPr/>
          </p:nvSpPr>
          <p:spPr>
            <a:xfrm>
              <a:off x="6700157" y="631866"/>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928757" y="844034"/>
              <a:ext cx="1447800" cy="369332"/>
            </a:xfrm>
            <a:prstGeom prst="rect">
              <a:avLst/>
            </a:prstGeom>
            <a:noFill/>
          </p:spPr>
          <p:txBody>
            <a:bodyPr wrap="square" rtlCol="0">
              <a:spAutoFit/>
            </a:bodyPr>
            <a:lstStyle/>
            <a:p>
              <a:r>
                <a:rPr lang="en-US" dirty="0" smtClean="0"/>
                <a:t>Return</a:t>
              </a:r>
            </a:p>
          </p:txBody>
        </p:sp>
      </p:grpSp>
    </p:spTree>
    <p:extLst>
      <p:ext uri="{BB962C8B-B14F-4D97-AF65-F5344CB8AC3E}">
        <p14:creationId xmlns:p14="http://schemas.microsoft.com/office/powerpoint/2010/main" val="1672244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Wiring Diagram</a:t>
            </a:r>
            <a:endParaRPr lang="en-US" sz="2800" dirty="0"/>
          </a:p>
        </p:txBody>
      </p:sp>
      <p:pic>
        <p:nvPicPr>
          <p:cNvPr id="24" name="Picture 2" descr="https://lh5.googleusercontent.com/0ncDSHSXP39JZFMKxQ_lrSYiXDRAKEnp_g6rbHl_gnfif9XdmkDDo0LECCKS2CXs1Fg7RPkDWKhx0Tq6HLVtMyOeQxc9IFYMhSvTriQ_BQOVGqYD3bvzmgT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38158"/>
            <a:ext cx="8344957" cy="4273138"/>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a:hlinkClick r:id="rId5" action="ppaction://hlinksldjump"/>
          </p:cNvPr>
          <p:cNvSpPr/>
          <p:nvPr/>
        </p:nvSpPr>
        <p:spPr>
          <a:xfrm>
            <a:off x="6703756" y="6858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31695" y="868671"/>
            <a:ext cx="1447800" cy="369332"/>
          </a:xfrm>
          <a:prstGeom prst="rect">
            <a:avLst/>
          </a:prstGeom>
          <a:noFill/>
        </p:spPr>
        <p:txBody>
          <a:bodyPr wrap="square" rtlCol="0">
            <a:spAutoFit/>
          </a:bodyPr>
          <a:lstStyle/>
          <a:p>
            <a:r>
              <a:rPr lang="en-US" dirty="0" smtClean="0"/>
              <a:t>Return</a:t>
            </a:r>
          </a:p>
        </p:txBody>
      </p:sp>
    </p:spTree>
    <p:extLst>
      <p:ext uri="{BB962C8B-B14F-4D97-AF65-F5344CB8AC3E}">
        <p14:creationId xmlns:p14="http://schemas.microsoft.com/office/powerpoint/2010/main" val="2975000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Project Overview</a:t>
            </a:r>
            <a:endParaRPr lang="en-US" sz="2800" dirty="0"/>
          </a:p>
        </p:txBody>
      </p:sp>
      <p:sp>
        <p:nvSpPr>
          <p:cNvPr id="4" name="TextBox 3"/>
          <p:cNvSpPr txBox="1"/>
          <p:nvPr/>
        </p:nvSpPr>
        <p:spPr>
          <a:xfrm>
            <a:off x="1066799" y="1447800"/>
            <a:ext cx="8068627" cy="830997"/>
          </a:xfrm>
          <a:prstGeom prst="rect">
            <a:avLst/>
          </a:prstGeom>
          <a:noFill/>
        </p:spPr>
        <p:txBody>
          <a:bodyPr wrap="square" rtlCol="0">
            <a:spAutoFit/>
          </a:bodyPr>
          <a:lstStyle/>
          <a:p>
            <a:pPr algn="ctr"/>
            <a:r>
              <a:rPr lang="en-US" sz="2400" b="1" dirty="0" smtClean="0"/>
              <a:t>Build a self-balancing robotic unicycle for National Instruments (NI), using NI components where possible</a:t>
            </a:r>
            <a:endParaRPr lang="en-US" sz="2400" b="1" dirty="0"/>
          </a:p>
        </p:txBody>
      </p:sp>
      <p:sp>
        <p:nvSpPr>
          <p:cNvPr id="6" name="Rectangle 5"/>
          <p:cNvSpPr/>
          <p:nvPr/>
        </p:nvSpPr>
        <p:spPr>
          <a:xfrm>
            <a:off x="4453216" y="3244334"/>
            <a:ext cx="2480984" cy="369332"/>
          </a:xfrm>
          <a:prstGeom prst="rect">
            <a:avLst/>
          </a:prstGeom>
        </p:spPr>
        <p:txBody>
          <a:bodyPr wrap="square">
            <a:spAutoFit/>
          </a:bodyPr>
          <a:lstStyle/>
          <a:p>
            <a:r>
              <a:rPr lang="en-US" dirty="0"/>
              <a:t> </a:t>
            </a:r>
          </a:p>
        </p:txBody>
      </p:sp>
      <p:pic>
        <p:nvPicPr>
          <p:cNvPr id="3074" name="Picture 2" descr="https://lh4.googleusercontent.com/u2CXUG-lDEz1jTy67Ni1HBy3Og1J6-Ok3iEwlRyLaNpj1yvwV2RUrF2pBmIWdByVKD1ORgXqYFCBFnqnT9g1cz_CIMoIEJuMuXDgxBBJCHBWI7rdv6BIoXO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438400"/>
            <a:ext cx="2395816" cy="42289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B4DpUcbJuifp1AEg4bltuHsLptyXlMB-0_VI_EtR2oP5TiAE3nJT_BMvyY_pshSgWc2DBZ9DlnD4Y7rY7BPmqvIpDMdK-25Rn0rjSVWv2olSULksXZ_zOX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418008"/>
            <a:ext cx="2834449" cy="424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System Modeling</a:t>
            </a:r>
            <a:endParaRPr lang="en-US" sz="2800" dirty="0"/>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887785"/>
            <a:ext cx="1706153" cy="1800939"/>
          </a:xfrm>
          <a:prstGeom prst="rect">
            <a:avLst/>
          </a:prstGeom>
        </p:spPr>
      </p:pic>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8017" y="4267200"/>
            <a:ext cx="6260434" cy="2310398"/>
          </a:xfrm>
          <a:prstGeom prst="rect">
            <a:avLst/>
          </a:prstGeom>
        </p:spPr>
      </p:pic>
      <p:sp>
        <p:nvSpPr>
          <p:cNvPr id="6" name="TextBox 5"/>
          <p:cNvSpPr txBox="1"/>
          <p:nvPr/>
        </p:nvSpPr>
        <p:spPr>
          <a:xfrm>
            <a:off x="1250765" y="1676400"/>
            <a:ext cx="1568635" cy="369332"/>
          </a:xfrm>
          <a:prstGeom prst="rect">
            <a:avLst/>
          </a:prstGeom>
          <a:noFill/>
        </p:spPr>
        <p:txBody>
          <a:bodyPr wrap="none" rtlCol="0">
            <a:spAutoFit/>
          </a:bodyPr>
          <a:lstStyle/>
          <a:p>
            <a:r>
              <a:rPr lang="en-US" dirty="0" smtClean="0"/>
              <a:t>State Variables</a:t>
            </a:r>
            <a:endParaRPr lang="en-US" dirty="0"/>
          </a:p>
        </p:txBody>
      </p:sp>
      <p:sp>
        <p:nvSpPr>
          <p:cNvPr id="10" name="TextBox 9"/>
          <p:cNvSpPr txBox="1"/>
          <p:nvPr/>
        </p:nvSpPr>
        <p:spPr>
          <a:xfrm>
            <a:off x="1179336" y="3604161"/>
            <a:ext cx="1640064" cy="369332"/>
          </a:xfrm>
          <a:prstGeom prst="rect">
            <a:avLst/>
          </a:prstGeom>
          <a:noFill/>
        </p:spPr>
        <p:txBody>
          <a:bodyPr wrap="none" rtlCol="0">
            <a:spAutoFit/>
          </a:bodyPr>
          <a:lstStyle/>
          <a:p>
            <a:r>
              <a:rPr lang="en-US" dirty="0" smtClean="0"/>
              <a:t>State Equations</a:t>
            </a:r>
            <a:endParaRPr lang="en-US" dirty="0"/>
          </a:p>
        </p:txBody>
      </p:sp>
      <p:sp>
        <p:nvSpPr>
          <p:cNvPr id="9" name="Rounded Rectangle 8">
            <a:hlinkClick r:id="rId6" action="ppaction://hlinksldjump"/>
          </p:cNvPr>
          <p:cNvSpPr/>
          <p:nvPr/>
        </p:nvSpPr>
        <p:spPr>
          <a:xfrm>
            <a:off x="6700157" y="631866"/>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28757" y="844034"/>
            <a:ext cx="1447800" cy="369332"/>
          </a:xfrm>
          <a:prstGeom prst="rect">
            <a:avLst/>
          </a:prstGeom>
          <a:noFill/>
        </p:spPr>
        <p:txBody>
          <a:bodyPr wrap="square" rtlCol="0">
            <a:spAutoFit/>
          </a:bodyPr>
          <a:lstStyle/>
          <a:p>
            <a:r>
              <a:rPr lang="en-US" dirty="0" smtClean="0"/>
              <a:t>Return</a:t>
            </a:r>
          </a:p>
        </p:txBody>
      </p:sp>
    </p:spTree>
    <p:extLst>
      <p:ext uri="{BB962C8B-B14F-4D97-AF65-F5344CB8AC3E}">
        <p14:creationId xmlns:p14="http://schemas.microsoft.com/office/powerpoint/2010/main" val="2526211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Hours</a:t>
            </a:r>
            <a:endParaRPr lang="en-US" sz="2800" dirty="0"/>
          </a:p>
        </p:txBody>
      </p:sp>
      <p:sp>
        <p:nvSpPr>
          <p:cNvPr id="6" name="TextBox 5"/>
          <p:cNvSpPr txBox="1"/>
          <p:nvPr/>
        </p:nvSpPr>
        <p:spPr>
          <a:xfrm>
            <a:off x="1250764" y="1676400"/>
            <a:ext cx="3245035" cy="369332"/>
          </a:xfrm>
          <a:prstGeom prst="rect">
            <a:avLst/>
          </a:prstGeom>
          <a:noFill/>
        </p:spPr>
        <p:txBody>
          <a:bodyPr wrap="square" rtlCol="0">
            <a:spAutoFit/>
          </a:bodyPr>
          <a:lstStyle/>
          <a:p>
            <a:r>
              <a:rPr lang="en-US" dirty="0" smtClean="0"/>
              <a:t>Total Team Hours - 784</a:t>
            </a:r>
            <a:endParaRPr lang="en-US" dirty="0"/>
          </a:p>
        </p:txBody>
      </p:sp>
      <p:sp>
        <p:nvSpPr>
          <p:cNvPr id="7" name="Rounded Rectangle 6">
            <a:hlinkClick r:id="rId4" action="ppaction://hlinksldjump"/>
          </p:cNvPr>
          <p:cNvSpPr/>
          <p:nvPr/>
        </p:nvSpPr>
        <p:spPr>
          <a:xfrm>
            <a:off x="6700157" y="631866"/>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28757" y="844034"/>
            <a:ext cx="1447800" cy="369332"/>
          </a:xfrm>
          <a:prstGeom prst="rect">
            <a:avLst/>
          </a:prstGeom>
          <a:noFill/>
        </p:spPr>
        <p:txBody>
          <a:bodyPr wrap="square" rtlCol="0">
            <a:spAutoFit/>
          </a:bodyPr>
          <a:lstStyle/>
          <a:p>
            <a:r>
              <a:rPr lang="en-US" dirty="0" smtClean="0"/>
              <a:t>Return</a:t>
            </a:r>
          </a:p>
        </p:txBody>
      </p:sp>
    </p:spTree>
    <p:extLst>
      <p:ext uri="{BB962C8B-B14F-4D97-AF65-F5344CB8AC3E}">
        <p14:creationId xmlns:p14="http://schemas.microsoft.com/office/powerpoint/2010/main" val="1962995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Overview</a:t>
            </a:r>
            <a:endParaRPr lang="en-US" sz="2800" dirty="0"/>
          </a:p>
        </p:txBody>
      </p:sp>
      <p:sp>
        <p:nvSpPr>
          <p:cNvPr id="6" name="TextBox 5"/>
          <p:cNvSpPr txBox="1"/>
          <p:nvPr/>
        </p:nvSpPr>
        <p:spPr>
          <a:xfrm>
            <a:off x="1066799" y="1371600"/>
            <a:ext cx="8068627" cy="461665"/>
          </a:xfrm>
          <a:prstGeom prst="rect">
            <a:avLst/>
          </a:prstGeom>
          <a:noFill/>
        </p:spPr>
        <p:txBody>
          <a:bodyPr wrap="square" rtlCol="0">
            <a:spAutoFit/>
          </a:bodyPr>
          <a:lstStyle/>
          <a:p>
            <a:r>
              <a:rPr lang="en-US" sz="2400" dirty="0" smtClean="0"/>
              <a:t>Several Aspects to the Project:</a:t>
            </a:r>
            <a:endParaRPr lang="en-US" sz="2400" dirty="0"/>
          </a:p>
        </p:txBody>
      </p:sp>
      <p:sp>
        <p:nvSpPr>
          <p:cNvPr id="10" name="TextBox 9"/>
          <p:cNvSpPr txBox="1"/>
          <p:nvPr/>
        </p:nvSpPr>
        <p:spPr>
          <a:xfrm>
            <a:off x="1219198" y="2057400"/>
            <a:ext cx="8068627" cy="1938992"/>
          </a:xfrm>
          <a:prstGeom prst="rect">
            <a:avLst/>
          </a:prstGeom>
          <a:noFill/>
        </p:spPr>
        <p:txBody>
          <a:bodyPr wrap="square" rtlCol="0">
            <a:spAutoFit/>
          </a:bodyPr>
          <a:lstStyle/>
          <a:p>
            <a:r>
              <a:rPr lang="en-US" sz="2400" dirty="0" smtClean="0"/>
              <a:t>Robotics Environment Simulator</a:t>
            </a:r>
          </a:p>
          <a:p>
            <a:r>
              <a:rPr lang="en-US" sz="2400" dirty="0" smtClean="0"/>
              <a:t>Physical Construction</a:t>
            </a:r>
          </a:p>
          <a:p>
            <a:r>
              <a:rPr lang="en-US" sz="2400" dirty="0" smtClean="0"/>
              <a:t>Mathematical Modeling</a:t>
            </a:r>
          </a:p>
          <a:p>
            <a:r>
              <a:rPr lang="en-US" sz="2400" dirty="0" smtClean="0"/>
              <a:t>Electrical Wiring</a:t>
            </a:r>
          </a:p>
          <a:p>
            <a:r>
              <a:rPr lang="en-US" sz="2400" dirty="0" smtClean="0"/>
              <a:t>Controls</a:t>
            </a:r>
            <a:endParaRPr lang="en-US" sz="2400" dirty="0"/>
          </a:p>
        </p:txBody>
      </p:sp>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Planning Flow Chart</a:t>
            </a:r>
            <a:endParaRPr lang="en-US" sz="2800" dirty="0"/>
          </a:p>
        </p:txBody>
      </p:sp>
      <p:pic>
        <p:nvPicPr>
          <p:cNvPr id="2" name="Picture 2" descr="https://lh4.googleusercontent.com/cJ1cWP5zZyoreaPkf4S6QdMt6BxStbC_sIl50qyAzXjbKw6wAYsYg-hSqDnYFtt0z3Sg5W4mud9jtFeiEBOnH9_PLROdNMFpUZTRLmbtsP1eyZFJWNGLdtk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467415"/>
            <a:ext cx="8915400" cy="458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Construction - Mechanical</a:t>
            </a:r>
            <a:endParaRPr lang="en-US" sz="2800" dirty="0"/>
          </a:p>
        </p:txBody>
      </p:sp>
      <p:pic>
        <p:nvPicPr>
          <p:cNvPr id="4098" name="Picture 2" descr="https://lh6.googleusercontent.com/LVZyg_AQ7ftEORmQKjDQ-vi5emh-UV6vHkAG-SdOV0VGqpccRz2HYjv8UhXE8R4ffdUSuBgOQJka2BlA-SazMy_eqsYAFyAqYIrZxHGy-LN3FTYlkC2wJYL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600200"/>
            <a:ext cx="5257800" cy="5156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835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Construction - Electrical</a:t>
            </a:r>
            <a:endParaRPr lang="en-US" sz="2800"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8153400" cy="5316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0614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Software</a:t>
            </a:r>
            <a:endParaRPr lang="en-US" sz="2800" dirty="0"/>
          </a:p>
        </p:txBody>
      </p:sp>
    </p:spTree>
    <p:extLst>
      <p:ext uri="{BB962C8B-B14F-4D97-AF65-F5344CB8AC3E}">
        <p14:creationId xmlns:p14="http://schemas.microsoft.com/office/powerpoint/2010/main" val="3683755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Mathematical Modeling</a:t>
            </a:r>
            <a:endParaRPr lang="en-US" sz="2800" dirty="0"/>
          </a:p>
        </p:txBody>
      </p:sp>
      <p:pic>
        <p:nvPicPr>
          <p:cNvPr id="5122" name="Picture 2" descr="https://lh3.googleusercontent.com/lN3wRxcRf6waxc_6Lab7NJjgc_AwX9bHUauHy8NGewV9ItxfA-ctlTCvOwCyK2JLtvqeqcxwwOZIkTiuobp1hv1b1Q8qWNxKEQ3AiDdYqHW02N4Vt8Hdxlx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28800"/>
            <a:ext cx="594360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528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TotalTime>
  <Words>723</Words>
  <Application>Microsoft Office PowerPoint</Application>
  <PresentationFormat>On-screen Show (4:3)</PresentationFormat>
  <Paragraphs>156</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Self-Balancing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collinka</cp:lastModifiedBy>
  <cp:revision>61</cp:revision>
  <dcterms:created xsi:type="dcterms:W3CDTF">2011-10-05T00:57:43Z</dcterms:created>
  <dcterms:modified xsi:type="dcterms:W3CDTF">2013-05-13T04:05:35Z</dcterms:modified>
</cp:coreProperties>
</file>