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layfair Displ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italic.fntdata"/><Relationship Id="rId30" Type="http://schemas.openxmlformats.org/officeDocument/2006/relationships/font" Target="fonts/PlayfairDispl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PlayfairDispl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80aa97f5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80aa97f5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80aa97f5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80aa97f5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80aa97f52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80aa97f52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find that Distance is the highest correlated column, in the dataframe, to the target variable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80aa97f52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80aa97f52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80aa97f52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80aa97f52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80aa97f52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80aa97f52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80aa97f52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80aa97f52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80aa97f52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80aa97f52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heatmap to drop columns with missing values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80aa97f5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80aa97f5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80aa97f52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80aa97f52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heatmap shows the correlation between riders data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808e5ca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808e5ca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80aa97f52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80aa97f52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80aa97f52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80aa97f52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80aa97f52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80aa97f52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80aa97f52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80aa97f52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808e5ca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808e5ca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808e5ca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808e5ca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808e5ca4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808e5ca4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808e5ca48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808e5ca48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808e5ca48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808e5ca48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808e5ca48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808e5ca48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808e5ca48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808e5ca48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sendyit.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7" name="Shape 67"/>
        <p:cNvGrpSpPr/>
        <p:nvPr/>
      </p:nvGrpSpPr>
      <p:grpSpPr>
        <a:xfrm>
          <a:off x="0" y="0"/>
          <a:ext cx="0" cy="0"/>
          <a:chOff x="0" y="0"/>
          <a:chExt cx="0" cy="0"/>
        </a:xfrm>
      </p:grpSpPr>
      <p:pic>
        <p:nvPicPr>
          <p:cNvPr id="68" name="Google Shape;68;p13"/>
          <p:cNvPicPr preferRelativeResize="0"/>
          <p:nvPr/>
        </p:nvPicPr>
        <p:blipFill rotWithShape="1">
          <a:blip r:embed="rId3">
            <a:alphaModFix/>
          </a:blip>
          <a:srcRect b="-104817" l="0" r="-106739" t="-1922"/>
          <a:stretch/>
        </p:blipFill>
        <p:spPr>
          <a:xfrm>
            <a:off x="109450" y="117250"/>
            <a:ext cx="4909000" cy="4909000"/>
          </a:xfrm>
          <a:prstGeom prst="rect">
            <a:avLst/>
          </a:prstGeom>
          <a:noFill/>
          <a:ln>
            <a:noFill/>
          </a:ln>
        </p:spPr>
      </p:pic>
      <p:pic>
        <p:nvPicPr>
          <p:cNvPr id="69" name="Google Shape;69;p13"/>
          <p:cNvPicPr preferRelativeResize="0"/>
          <p:nvPr/>
        </p:nvPicPr>
        <p:blipFill>
          <a:blip r:embed="rId4">
            <a:alphaModFix/>
          </a:blip>
          <a:stretch>
            <a:fillRect/>
          </a:stretch>
        </p:blipFill>
        <p:spPr>
          <a:xfrm>
            <a:off x="6384625" y="117250"/>
            <a:ext cx="2571750" cy="2667450"/>
          </a:xfrm>
          <a:prstGeom prst="rect">
            <a:avLst/>
          </a:prstGeom>
          <a:noFill/>
          <a:ln>
            <a:noFill/>
          </a:ln>
        </p:spPr>
      </p:pic>
      <p:pic>
        <p:nvPicPr>
          <p:cNvPr id="70" name="Google Shape;70;p13"/>
          <p:cNvPicPr preferRelativeResize="0"/>
          <p:nvPr/>
        </p:nvPicPr>
        <p:blipFill>
          <a:blip r:embed="rId5">
            <a:alphaModFix/>
          </a:blip>
          <a:stretch>
            <a:fillRect/>
          </a:stretch>
        </p:blipFill>
        <p:spPr>
          <a:xfrm>
            <a:off x="3086563" y="2571750"/>
            <a:ext cx="2970876" cy="2272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1943100" y="1666875"/>
            <a:ext cx="5257800" cy="180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3"/>
          <p:cNvPicPr preferRelativeResize="0"/>
          <p:nvPr/>
        </p:nvPicPr>
        <p:blipFill>
          <a:blip r:embed="rId3">
            <a:alphaModFix/>
          </a:blip>
          <a:stretch>
            <a:fillRect/>
          </a:stretch>
        </p:blipFill>
        <p:spPr>
          <a:xfrm>
            <a:off x="386025" y="445025"/>
            <a:ext cx="8446274" cy="4109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15561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Checking Significant Correlation</a:t>
            </a:r>
            <a:endParaRPr/>
          </a:p>
          <a:p>
            <a:pPr indent="0" lvl="0" marL="0" rtl="0" algn="l">
              <a:spcBef>
                <a:spcPts val="0"/>
              </a:spcBef>
              <a:spcAft>
                <a:spcPts val="0"/>
              </a:spcAft>
              <a:buNone/>
            </a:pPr>
            <a:r>
              <a:rPr lang="en"/>
              <a:t> 			between numerical data</a:t>
            </a:r>
            <a:endParaRPr/>
          </a:p>
        </p:txBody>
      </p:sp>
      <p:sp>
        <p:nvSpPr>
          <p:cNvPr id="136" name="Google Shape;136;p24"/>
          <p:cNvSpPr txBox="1"/>
          <p:nvPr>
            <p:ph idx="1" type="body"/>
          </p:nvPr>
        </p:nvSpPr>
        <p:spPr>
          <a:xfrm>
            <a:off x="311700" y="2173100"/>
            <a:ext cx="8520600" cy="239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50">
                <a:solidFill>
                  <a:schemeClr val="accent2"/>
                </a:solidFill>
                <a:highlight>
                  <a:srgbClr val="FFFFFF"/>
                </a:highlight>
                <a:latin typeface="Courier New"/>
                <a:ea typeface="Courier New"/>
                <a:cs typeface="Courier New"/>
                <a:sym typeface="Courier New"/>
              </a:rPr>
              <a:t>Distance (KM)                  0.580608</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25"/>
          <p:cNvPicPr preferRelativeResize="0"/>
          <p:nvPr/>
        </p:nvPicPr>
        <p:blipFill>
          <a:blip r:embed="rId3">
            <a:alphaModFix/>
          </a:blip>
          <a:stretch>
            <a:fillRect/>
          </a:stretch>
        </p:blipFill>
        <p:spPr>
          <a:xfrm>
            <a:off x="1628775" y="666750"/>
            <a:ext cx="5886450" cy="381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26"/>
          <p:cNvPicPr preferRelativeResize="0"/>
          <p:nvPr/>
        </p:nvPicPr>
        <p:blipFill>
          <a:blip r:embed="rId3">
            <a:alphaModFix/>
          </a:blip>
          <a:stretch>
            <a:fillRect/>
          </a:stretch>
        </p:blipFill>
        <p:spPr>
          <a:xfrm>
            <a:off x="938025" y="378450"/>
            <a:ext cx="7363499" cy="4444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2032375"/>
            <a:ext cx="8520600" cy="8256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Beginning of Feature Engineering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28"/>
          <p:cNvPicPr preferRelativeResize="0"/>
          <p:nvPr/>
        </p:nvPicPr>
        <p:blipFill>
          <a:blip r:embed="rId3">
            <a:alphaModFix/>
          </a:blip>
          <a:stretch>
            <a:fillRect/>
          </a:stretch>
        </p:blipFill>
        <p:spPr>
          <a:xfrm>
            <a:off x="1141275" y="251300"/>
            <a:ext cx="6910101" cy="4673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p29"/>
          <p:cNvPicPr preferRelativeResize="0"/>
          <p:nvPr/>
        </p:nvPicPr>
        <p:blipFill>
          <a:blip r:embed="rId3">
            <a:alphaModFix/>
          </a:blip>
          <a:stretch>
            <a:fillRect/>
          </a:stretch>
        </p:blipFill>
        <p:spPr>
          <a:xfrm>
            <a:off x="152400" y="152400"/>
            <a:ext cx="8686687"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0"/>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30"/>
          <p:cNvPicPr preferRelativeResize="0"/>
          <p:nvPr/>
        </p:nvPicPr>
        <p:blipFill>
          <a:blip r:embed="rId3">
            <a:alphaModFix/>
          </a:blip>
          <a:stretch>
            <a:fillRect/>
          </a:stretch>
        </p:blipFill>
        <p:spPr>
          <a:xfrm>
            <a:off x="311700" y="445025"/>
            <a:ext cx="8520599" cy="41238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31"/>
          <p:cNvPicPr preferRelativeResize="0"/>
          <p:nvPr/>
        </p:nvPicPr>
        <p:blipFill>
          <a:blip r:embed="rId3">
            <a:alphaModFix/>
          </a:blip>
          <a:stretch>
            <a:fillRect/>
          </a:stretch>
        </p:blipFill>
        <p:spPr>
          <a:xfrm>
            <a:off x="1954225" y="301875"/>
            <a:ext cx="5581225" cy="427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4" name="Shape 74"/>
        <p:cNvGrpSpPr/>
        <p:nvPr/>
      </p:nvGrpSpPr>
      <p:grpSpPr>
        <a:xfrm>
          <a:off x="0" y="0"/>
          <a:ext cx="0" cy="0"/>
          <a:chOff x="0" y="0"/>
          <a:chExt cx="0" cy="0"/>
        </a:xfrm>
      </p:grpSpPr>
      <p:sp>
        <p:nvSpPr>
          <p:cNvPr id="75" name="Google Shape;75;p14"/>
          <p:cNvSpPr txBox="1"/>
          <p:nvPr>
            <p:ph type="title"/>
          </p:nvPr>
        </p:nvSpPr>
        <p:spPr>
          <a:xfrm>
            <a:off x="311700" y="445025"/>
            <a:ext cx="8619000" cy="10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500"/>
              <a:t>Overview</a:t>
            </a:r>
            <a:endParaRPr sz="5500"/>
          </a:p>
          <a:p>
            <a:pPr indent="0" lvl="0" marL="0" rtl="0" algn="l">
              <a:spcBef>
                <a:spcPts val="0"/>
              </a:spcBef>
              <a:spcAft>
                <a:spcPts val="0"/>
              </a:spcAft>
              <a:buNone/>
            </a:pPr>
            <a:r>
              <a:t/>
            </a:r>
            <a:endParaRPr sz="4000"/>
          </a:p>
        </p:txBody>
      </p:sp>
      <p:sp>
        <p:nvSpPr>
          <p:cNvPr id="76" name="Google Shape;76;p14"/>
          <p:cNvSpPr txBox="1"/>
          <p:nvPr>
            <p:ph idx="1" type="body"/>
          </p:nvPr>
        </p:nvSpPr>
        <p:spPr>
          <a:xfrm>
            <a:off x="311700" y="1571250"/>
            <a:ext cx="8520600" cy="299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Problem Statement</a:t>
            </a:r>
            <a:endParaRPr/>
          </a:p>
          <a:p>
            <a:pPr indent="-342900" lvl="0" marL="457200" rtl="0" algn="l">
              <a:spcBef>
                <a:spcPts val="0"/>
              </a:spcBef>
              <a:spcAft>
                <a:spcPts val="0"/>
              </a:spcAft>
              <a:buSzPts val="1800"/>
              <a:buChar char="❖"/>
            </a:pPr>
            <a:r>
              <a:rPr lang="en"/>
              <a:t>Descriptive Analysis</a:t>
            </a:r>
            <a:endParaRPr/>
          </a:p>
          <a:p>
            <a:pPr indent="-342900" lvl="0" marL="457200" rtl="0" algn="l">
              <a:spcBef>
                <a:spcPts val="0"/>
              </a:spcBef>
              <a:spcAft>
                <a:spcPts val="0"/>
              </a:spcAft>
              <a:buSzPts val="1800"/>
              <a:buChar char="❖"/>
            </a:pPr>
            <a:r>
              <a:rPr lang="en"/>
              <a:t>Model Building and Results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2571750"/>
            <a:ext cx="8520600" cy="572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a:t>Building a model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Linear Regression Model</a:t>
            </a:r>
            <a:endParaRPr/>
          </a:p>
        </p:txBody>
      </p:sp>
      <p:sp>
        <p:nvSpPr>
          <p:cNvPr id="184" name="Google Shape;184;p33"/>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normalizing the entire Dataframe we decided to start with the multiple Linear regression model.</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 sz="1250">
                <a:solidFill>
                  <a:schemeClr val="accent2"/>
                </a:solidFill>
                <a:highlight>
                  <a:srgbClr val="FFFFFF"/>
                </a:highlight>
                <a:latin typeface="Courier New"/>
                <a:ea typeface="Courier New"/>
                <a:cs typeface="Courier New"/>
                <a:sym typeface="Courier New"/>
              </a:rPr>
              <a:t>Root Mean Square Error: 781.4495148494428</a:t>
            </a:r>
            <a:endParaRPr b="1" sz="1250">
              <a:solidFill>
                <a:schemeClr val="accent2"/>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t/>
            </a:r>
            <a:endParaRPr sz="1250">
              <a:solidFill>
                <a:schemeClr val="accent2"/>
              </a:solidFill>
              <a:highlight>
                <a:srgbClr val="FFFFFF"/>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Ridge and Lasso</a:t>
            </a:r>
            <a:endParaRPr/>
          </a:p>
        </p:txBody>
      </p:sp>
      <p:sp>
        <p:nvSpPr>
          <p:cNvPr id="190" name="Google Shape;190;p34"/>
          <p:cNvSpPr txBox="1"/>
          <p:nvPr>
            <p:ph idx="1" type="body"/>
          </p:nvPr>
        </p:nvSpPr>
        <p:spPr>
          <a:xfrm>
            <a:off x="468025" y="1962025"/>
            <a:ext cx="8520600" cy="23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RMSE: </a:t>
            </a:r>
            <a:r>
              <a:rPr lang="en" sz="1200">
                <a:solidFill>
                  <a:srgbClr val="111B3D"/>
                </a:solidFill>
                <a:highlight>
                  <a:srgbClr val="FFFFFF"/>
                </a:highlight>
              </a:rPr>
              <a:t>858.881702264492</a:t>
            </a:r>
            <a:endParaRPr sz="1200">
              <a:solidFill>
                <a:srgbClr val="111B3D"/>
              </a:solidFill>
              <a:highlight>
                <a:srgbClr val="FFFFFF"/>
              </a:highlight>
            </a:endParaRPr>
          </a:p>
          <a:p>
            <a:pPr indent="0" lvl="0" marL="0" rtl="0" algn="l">
              <a:spcBef>
                <a:spcPts val="1600"/>
              </a:spcBef>
              <a:spcAft>
                <a:spcPts val="0"/>
              </a:spcAft>
              <a:buNone/>
            </a:pPr>
            <a:r>
              <a:rPr lang="en">
                <a:solidFill>
                  <a:srgbClr val="111B3D"/>
                </a:solidFill>
                <a:highlight>
                  <a:srgbClr val="FFFFFF"/>
                </a:highlight>
              </a:rPr>
              <a:t>Ridge RMSE </a:t>
            </a:r>
            <a:r>
              <a:rPr lang="en" sz="1200">
                <a:solidFill>
                  <a:srgbClr val="111B3D"/>
                </a:solidFill>
                <a:highlight>
                  <a:srgbClr val="FFFFFF"/>
                </a:highlight>
              </a:rPr>
              <a:t>: 795.7397792993</a:t>
            </a:r>
            <a:endParaRPr sz="1200">
              <a:solidFill>
                <a:srgbClr val="111B3D"/>
              </a:solidFill>
              <a:highlight>
                <a:srgbClr val="FFFFFF"/>
              </a:highlight>
            </a:endParaRPr>
          </a:p>
          <a:p>
            <a:pPr indent="0" lvl="0" marL="0" rtl="0" algn="l">
              <a:spcBef>
                <a:spcPts val="1600"/>
              </a:spcBef>
              <a:spcAft>
                <a:spcPts val="0"/>
              </a:spcAft>
              <a:buNone/>
            </a:pPr>
            <a:r>
              <a:rPr lang="en">
                <a:solidFill>
                  <a:srgbClr val="111B3D"/>
                </a:solidFill>
                <a:highlight>
                  <a:srgbClr val="FFFFFF"/>
                </a:highlight>
              </a:rPr>
              <a:t>Lasso RMSE</a:t>
            </a:r>
            <a:r>
              <a:rPr lang="en" sz="1200">
                <a:solidFill>
                  <a:srgbClr val="111B3D"/>
                </a:solidFill>
                <a:highlight>
                  <a:srgbClr val="FFFFFF"/>
                </a:highlight>
              </a:rPr>
              <a:t>: 795.7397792993</a:t>
            </a:r>
            <a:endParaRPr sz="1200">
              <a:solidFill>
                <a:srgbClr val="111B3D"/>
              </a:solidFill>
              <a:highlight>
                <a:srgbClr val="FFFFFF"/>
              </a:highlight>
            </a:endParaRPr>
          </a:p>
          <a:p>
            <a:pPr indent="0" lvl="0" marL="0" rtl="0" algn="l">
              <a:spcBef>
                <a:spcPts val="1600"/>
              </a:spcBef>
              <a:spcAft>
                <a:spcPts val="1600"/>
              </a:spcAft>
              <a:buNone/>
            </a:pPr>
            <a:r>
              <a:t/>
            </a:r>
            <a:endParaRPr sz="1200">
              <a:solidFill>
                <a:srgbClr val="111B3D"/>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Ensemble		</a:t>
            </a:r>
            <a:endParaRPr/>
          </a:p>
        </p:txBody>
      </p:sp>
      <p:sp>
        <p:nvSpPr>
          <p:cNvPr id="196" name="Google Shape;196;p3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building all the models we decided to try and ensemble them to get a better rmse score</a:t>
            </a:r>
            <a:endParaRPr/>
          </a:p>
          <a:p>
            <a:pPr indent="0" lvl="0" marL="0" rtl="0" algn="l">
              <a:spcBef>
                <a:spcPts val="1600"/>
              </a:spcBef>
              <a:spcAft>
                <a:spcPts val="0"/>
              </a:spcAft>
              <a:buNone/>
            </a:pPr>
            <a:r>
              <a:rPr lang="en"/>
              <a:t>Ensemble RMSE: </a:t>
            </a:r>
            <a:r>
              <a:rPr lang="en" sz="1200">
                <a:solidFill>
                  <a:srgbClr val="111B3D"/>
                </a:solidFill>
                <a:highlight>
                  <a:srgbClr val="FFFFFF"/>
                </a:highlight>
              </a:rPr>
              <a:t>793.848121940663</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82" name="Google Shape;82;p1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50">
                <a:solidFill>
                  <a:schemeClr val="dk1"/>
                </a:solidFill>
                <a:highlight>
                  <a:srgbClr val="FFFFFF"/>
                </a:highlight>
              </a:rPr>
              <a:t>Logistics in Sub-Saharan Africa increases the cost of manufactured goods by up to 320%; while in Europe, it only accounts for up to 90% of the manufacturing cost. Delivery time prediction has long been a part of city logistics, but refining accuracy has recently become very important for services such as Sendy, Mr delivery and Uber Eats which deliver goods on-demand.</a:t>
            </a:r>
            <a:endParaRPr sz="1450">
              <a:solidFill>
                <a:schemeClr val="dk1"/>
              </a:solidFill>
              <a:highlight>
                <a:srgbClr val="FFFFFF"/>
              </a:highlight>
            </a:endParaRPr>
          </a:p>
          <a:p>
            <a:pPr indent="0" lvl="0" marL="0" rtl="0" algn="l">
              <a:spcBef>
                <a:spcPts val="1100"/>
              </a:spcBef>
              <a:spcAft>
                <a:spcPts val="0"/>
              </a:spcAft>
              <a:buClr>
                <a:schemeClr val="dk1"/>
              </a:buClr>
              <a:buSzPts val="1100"/>
              <a:buFont typeface="Arial"/>
              <a:buNone/>
            </a:pPr>
            <a:r>
              <a:rPr lang="en" sz="1450">
                <a:solidFill>
                  <a:schemeClr val="dk1"/>
                </a:solidFill>
                <a:highlight>
                  <a:srgbClr val="FFFFFF"/>
                </a:highlight>
              </a:rPr>
              <a:t>These services and similar ones must receive an order and have it delivered within the shortest time to appease their users. In these situations +/- 20 minutes can make a big difference so it’s very important for customer satisfaction that the initial prediction is highly accurate and that any delays are communicated effectively,which will ultimately improve customer experience. In addition, the solution will enable service providers to realise cost savings, and ultimately reduce the cost of doing business, through improved resource management and planning for order scheduling. This project was hosted by </a:t>
            </a:r>
            <a:r>
              <a:rPr lang="en" sz="1450" u="sng">
                <a:solidFill>
                  <a:srgbClr val="296EAA"/>
                </a:solidFill>
                <a:highlight>
                  <a:srgbClr val="FFFFFF"/>
                </a:highlight>
                <a:hlinkClick r:id="rId3"/>
              </a:rPr>
              <a:t>https://www.sendyit.com/</a:t>
            </a:r>
            <a:r>
              <a:rPr lang="en" sz="1450">
                <a:solidFill>
                  <a:schemeClr val="dk1"/>
                </a:solidFill>
                <a:highlight>
                  <a:srgbClr val="FFFFFF"/>
                </a:highlight>
              </a:rPr>
              <a:t> in partnership with insight2impact facility.</a:t>
            </a:r>
            <a:endParaRPr sz="1450">
              <a:solidFill>
                <a:schemeClr val="dk1"/>
              </a:solidFill>
              <a:highlight>
                <a:srgbClr val="FFFFFF"/>
              </a:highlight>
            </a:endParaRPr>
          </a:p>
          <a:p>
            <a:pPr indent="0" lvl="0" marL="0" rtl="0" algn="l">
              <a:spcBef>
                <a:spcPts val="0"/>
              </a:spcBef>
              <a:spcAft>
                <a:spcPts val="1600"/>
              </a:spcAft>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88" name="Google Shape;88;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rPr>
              <a:t>The goal is to build a general model which will take data about a good delivery order as input and then output the estimated time of delivery of orders, from the point of driver pickup to the point of arrival at final destination.</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txBox="1"/>
          <p:nvPr>
            <p:ph idx="1" type="body"/>
          </p:nvPr>
        </p:nvSpPr>
        <p:spPr>
          <a:xfrm>
            <a:off x="311700" y="445025"/>
            <a:ext cx="8520600" cy="412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5" name="Google Shape;95;p17"/>
          <p:cNvPicPr preferRelativeResize="0"/>
          <p:nvPr/>
        </p:nvPicPr>
        <p:blipFill>
          <a:blip r:embed="rId3">
            <a:alphaModFix/>
          </a:blip>
          <a:stretch>
            <a:fillRect/>
          </a:stretch>
        </p:blipFill>
        <p:spPr>
          <a:xfrm>
            <a:off x="311700" y="445025"/>
            <a:ext cx="7548275" cy="408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Descriptive Analysis</a:t>
            </a:r>
            <a:endParaRPr/>
          </a:p>
        </p:txBody>
      </p:sp>
      <p:sp>
        <p:nvSpPr>
          <p:cNvPr id="101" name="Google Shape;101;p1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100">
                <a:solidFill>
                  <a:schemeClr val="dk1"/>
                </a:solidFill>
              </a:rPr>
              <a:t>Target Variable Distribution</a:t>
            </a:r>
            <a:endParaRPr sz="1100"/>
          </a:p>
        </p:txBody>
      </p:sp>
      <p:pic>
        <p:nvPicPr>
          <p:cNvPr id="102" name="Google Shape;102;p18"/>
          <p:cNvPicPr preferRelativeResize="0"/>
          <p:nvPr/>
        </p:nvPicPr>
        <p:blipFill>
          <a:blip r:embed="rId3">
            <a:alphaModFix/>
          </a:blip>
          <a:stretch>
            <a:fillRect/>
          </a:stretch>
        </p:blipFill>
        <p:spPr>
          <a:xfrm>
            <a:off x="311700" y="1557825"/>
            <a:ext cx="8520601" cy="3481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19"/>
          <p:cNvPicPr preferRelativeResize="0"/>
          <p:nvPr/>
        </p:nvPicPr>
        <p:blipFill>
          <a:blip r:embed="rId3">
            <a:alphaModFix/>
          </a:blip>
          <a:stretch>
            <a:fillRect/>
          </a:stretch>
        </p:blipFill>
        <p:spPr>
          <a:xfrm>
            <a:off x="250150" y="0"/>
            <a:ext cx="8754874"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20"/>
          <p:cNvPicPr preferRelativeResize="0"/>
          <p:nvPr/>
        </p:nvPicPr>
        <p:blipFill>
          <a:blip r:embed="rId3">
            <a:alphaModFix/>
          </a:blip>
          <a:stretch>
            <a:fillRect/>
          </a:stretch>
        </p:blipFill>
        <p:spPr>
          <a:xfrm>
            <a:off x="152400" y="152400"/>
            <a:ext cx="8620125" cy="1942525"/>
          </a:xfrm>
          <a:prstGeom prst="rect">
            <a:avLst/>
          </a:prstGeom>
          <a:noFill/>
          <a:ln>
            <a:noFill/>
          </a:ln>
        </p:spPr>
      </p:pic>
      <p:pic>
        <p:nvPicPr>
          <p:cNvPr id="113" name="Google Shape;113;p20"/>
          <p:cNvPicPr preferRelativeResize="0"/>
          <p:nvPr/>
        </p:nvPicPr>
        <p:blipFill>
          <a:blip r:embed="rId4">
            <a:alphaModFix/>
          </a:blip>
          <a:stretch>
            <a:fillRect/>
          </a:stretch>
        </p:blipFill>
        <p:spPr>
          <a:xfrm>
            <a:off x="223825" y="2716350"/>
            <a:ext cx="8696325" cy="1942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21"/>
          <p:cNvPicPr preferRelativeResize="0"/>
          <p:nvPr/>
        </p:nvPicPr>
        <p:blipFill>
          <a:blip r:embed="rId3">
            <a:alphaModFix/>
          </a:blip>
          <a:stretch>
            <a:fillRect/>
          </a:stretch>
        </p:blipFill>
        <p:spPr>
          <a:xfrm>
            <a:off x="152400" y="152400"/>
            <a:ext cx="8763000" cy="2161400"/>
          </a:xfrm>
          <a:prstGeom prst="rect">
            <a:avLst/>
          </a:prstGeom>
          <a:noFill/>
          <a:ln>
            <a:noFill/>
          </a:ln>
        </p:spPr>
      </p:pic>
      <p:pic>
        <p:nvPicPr>
          <p:cNvPr id="119" name="Google Shape;119;p21"/>
          <p:cNvPicPr preferRelativeResize="0"/>
          <p:nvPr/>
        </p:nvPicPr>
        <p:blipFill>
          <a:blip r:embed="rId4">
            <a:alphaModFix/>
          </a:blip>
          <a:stretch>
            <a:fillRect/>
          </a:stretch>
        </p:blipFill>
        <p:spPr>
          <a:xfrm>
            <a:off x="171450" y="2825775"/>
            <a:ext cx="8801100" cy="1809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