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Robo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B929153-640F-45A8-8821-E241830FE49D}">
  <a:tblStyle styleId="{8B929153-640F-45A8-8821-E241830FE49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bold.fntdata"/><Relationship Id="rId10" Type="http://schemas.openxmlformats.org/officeDocument/2006/relationships/slide" Target="slides/slide4.xml"/><Relationship Id="rId32" Type="http://schemas.openxmlformats.org/officeDocument/2006/relationships/font" Target="fonts/Roboto-regular.fntdata"/><Relationship Id="rId13" Type="http://schemas.openxmlformats.org/officeDocument/2006/relationships/slide" Target="slides/slide7.xml"/><Relationship Id="rId35" Type="http://schemas.openxmlformats.org/officeDocument/2006/relationships/font" Target="fonts/Roboto-boldItalic.fntdata"/><Relationship Id="rId12" Type="http://schemas.openxmlformats.org/officeDocument/2006/relationships/slide" Target="slides/slide6.xml"/><Relationship Id="rId34" Type="http://schemas.openxmlformats.org/officeDocument/2006/relationships/font" Target="fonts/Roboto-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881d786120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881d786120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881d786120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881d786120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881d786120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881d786120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881d786120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881d786120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881d786120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881d786120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881d786120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881d786120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881d786120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881d786120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881d786120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881d786120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881d786120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881d786120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881d786120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881d786120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881d78612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881d78612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881d786120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881d786120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880aa97f52_3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880aa97f52_3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find that Distance is the highest correlated column, in the dataframe, to the target variable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880aa97f52_3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880aa97f52_3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880aa97f52_3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880aa97f52_3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880aa97f52_3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880aa97f52_3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881d786120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881d786120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881d78612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881d78612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881d786120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881d786120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8808e5ca4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8808e5ca4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881d786120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881d786120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881d786120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881d786120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881d786120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881d786120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881d786120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881d786120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Scatter plot showing the relationship between the numerical data and the predictor variable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20.jpg"/><Relationship Id="rId5" Type="http://schemas.openxmlformats.org/officeDocument/2006/relationships/image" Target="../media/image13.png"/><Relationship Id="rId6" Type="http://schemas.openxmlformats.org/officeDocument/2006/relationships/image" Target="../media/image3.jpg"/><Relationship Id="rId7"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5.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7.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66" name="Shape 66"/>
        <p:cNvGrpSpPr/>
        <p:nvPr/>
      </p:nvGrpSpPr>
      <p:grpSpPr>
        <a:xfrm>
          <a:off x="0" y="0"/>
          <a:ext cx="0" cy="0"/>
          <a:chOff x="0" y="0"/>
          <a:chExt cx="0" cy="0"/>
        </a:xfrm>
      </p:grpSpPr>
      <p:pic>
        <p:nvPicPr>
          <p:cNvPr id="67" name="Google Shape;67;p13"/>
          <p:cNvPicPr preferRelativeResize="0"/>
          <p:nvPr/>
        </p:nvPicPr>
        <p:blipFill>
          <a:blip r:embed="rId3">
            <a:alphaModFix/>
          </a:blip>
          <a:stretch>
            <a:fillRect/>
          </a:stretch>
        </p:blipFill>
        <p:spPr>
          <a:xfrm>
            <a:off x="6955600" y="2400150"/>
            <a:ext cx="2188400" cy="2719550"/>
          </a:xfrm>
          <a:prstGeom prst="rect">
            <a:avLst/>
          </a:prstGeom>
          <a:noFill/>
          <a:ln>
            <a:noFill/>
          </a:ln>
        </p:spPr>
      </p:pic>
      <p:pic>
        <p:nvPicPr>
          <p:cNvPr id="68" name="Google Shape;68;p13"/>
          <p:cNvPicPr preferRelativeResize="0"/>
          <p:nvPr/>
        </p:nvPicPr>
        <p:blipFill>
          <a:blip r:embed="rId4">
            <a:alphaModFix/>
          </a:blip>
          <a:stretch>
            <a:fillRect/>
          </a:stretch>
        </p:blipFill>
        <p:spPr>
          <a:xfrm>
            <a:off x="4567225" y="2400150"/>
            <a:ext cx="2371725" cy="2719550"/>
          </a:xfrm>
          <a:prstGeom prst="rect">
            <a:avLst/>
          </a:prstGeom>
          <a:noFill/>
          <a:ln>
            <a:noFill/>
          </a:ln>
        </p:spPr>
      </p:pic>
      <p:pic>
        <p:nvPicPr>
          <p:cNvPr id="69" name="Google Shape;69;p13"/>
          <p:cNvPicPr preferRelativeResize="0"/>
          <p:nvPr/>
        </p:nvPicPr>
        <p:blipFill>
          <a:blip r:embed="rId5">
            <a:alphaModFix/>
          </a:blip>
          <a:stretch>
            <a:fillRect/>
          </a:stretch>
        </p:blipFill>
        <p:spPr>
          <a:xfrm>
            <a:off x="0" y="0"/>
            <a:ext cx="9144001" cy="2466975"/>
          </a:xfrm>
          <a:prstGeom prst="rect">
            <a:avLst/>
          </a:prstGeom>
          <a:noFill/>
          <a:ln>
            <a:noFill/>
          </a:ln>
        </p:spPr>
      </p:pic>
      <p:pic>
        <p:nvPicPr>
          <p:cNvPr id="70" name="Google Shape;70;p13"/>
          <p:cNvPicPr preferRelativeResize="0"/>
          <p:nvPr/>
        </p:nvPicPr>
        <p:blipFill>
          <a:blip r:embed="rId6">
            <a:alphaModFix/>
          </a:blip>
          <a:stretch>
            <a:fillRect/>
          </a:stretch>
        </p:blipFill>
        <p:spPr>
          <a:xfrm>
            <a:off x="2513200" y="2466975"/>
            <a:ext cx="2037375" cy="2719550"/>
          </a:xfrm>
          <a:prstGeom prst="rect">
            <a:avLst/>
          </a:prstGeom>
          <a:noFill/>
          <a:ln>
            <a:noFill/>
          </a:ln>
        </p:spPr>
      </p:pic>
      <p:pic>
        <p:nvPicPr>
          <p:cNvPr id="71" name="Google Shape;71;p13"/>
          <p:cNvPicPr preferRelativeResize="0"/>
          <p:nvPr/>
        </p:nvPicPr>
        <p:blipFill>
          <a:blip r:embed="rId7">
            <a:alphaModFix/>
          </a:blip>
          <a:stretch>
            <a:fillRect/>
          </a:stretch>
        </p:blipFill>
        <p:spPr>
          <a:xfrm>
            <a:off x="0" y="2490775"/>
            <a:ext cx="2496550" cy="26527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pic>
        <p:nvPicPr>
          <p:cNvPr id="128" name="Google Shape;128;p22"/>
          <p:cNvPicPr preferRelativeResize="0"/>
          <p:nvPr/>
        </p:nvPicPr>
        <p:blipFill>
          <a:blip r:embed="rId3">
            <a:alphaModFix/>
          </a:blip>
          <a:stretch>
            <a:fillRect/>
          </a:stretch>
        </p:blipFill>
        <p:spPr>
          <a:xfrm>
            <a:off x="1414450" y="1714300"/>
            <a:ext cx="6726976" cy="1507925"/>
          </a:xfrm>
          <a:prstGeom prst="rect">
            <a:avLst/>
          </a:prstGeom>
          <a:noFill/>
          <a:ln>
            <a:noFill/>
          </a:ln>
        </p:spPr>
      </p:pic>
      <p:pic>
        <p:nvPicPr>
          <p:cNvPr id="129" name="Google Shape;129;p22"/>
          <p:cNvPicPr preferRelativeResize="0"/>
          <p:nvPr/>
        </p:nvPicPr>
        <p:blipFill>
          <a:blip r:embed="rId4">
            <a:alphaModFix/>
          </a:blip>
          <a:stretch>
            <a:fillRect/>
          </a:stretch>
        </p:blipFill>
        <p:spPr>
          <a:xfrm>
            <a:off x="1095350" y="3498675"/>
            <a:ext cx="7616075" cy="1566075"/>
          </a:xfrm>
          <a:prstGeom prst="rect">
            <a:avLst/>
          </a:prstGeom>
          <a:noFill/>
          <a:ln>
            <a:noFill/>
          </a:ln>
        </p:spPr>
      </p:pic>
      <p:sp>
        <p:nvSpPr>
          <p:cNvPr id="130" name="Google Shape;130;p22"/>
          <p:cNvSpPr txBox="1"/>
          <p:nvPr/>
        </p:nvSpPr>
        <p:spPr>
          <a:xfrm>
            <a:off x="553425" y="249575"/>
            <a:ext cx="8157900" cy="107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700">
                <a:solidFill>
                  <a:schemeClr val="lt1"/>
                </a:solidFill>
              </a:rPr>
              <a:t>Scatter plot showing the relationship between the train dataset numerical data and the predictor variable</a:t>
            </a:r>
            <a:endParaRPr sz="2700">
              <a:solidFill>
                <a:schemeClr val="lt1"/>
              </a:solidFill>
            </a:endParaRPr>
          </a:p>
          <a:p>
            <a:pPr indent="0" lvl="0" marL="0" rtl="0" algn="l">
              <a:spcBef>
                <a:spcPts val="0"/>
              </a:spcBef>
              <a:spcAft>
                <a:spcPts val="0"/>
              </a:spcAft>
              <a:buNone/>
            </a:pPr>
            <a:r>
              <a:t/>
            </a:r>
            <a:endParaRPr sz="3800"/>
          </a:p>
          <a:p>
            <a:pPr indent="0" lvl="0" marL="0" rtl="0" algn="l">
              <a:spcBef>
                <a:spcPts val="0"/>
              </a:spcBef>
              <a:spcAft>
                <a:spcPts val="0"/>
              </a:spcAft>
              <a:buNone/>
            </a:pPr>
            <a:r>
              <a:t/>
            </a:r>
            <a:endParaRPr sz="27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471900" y="515750"/>
            <a:ext cx="8222100" cy="990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300"/>
              <a:t>Preprocessing</a:t>
            </a:r>
            <a:endParaRPr/>
          </a:p>
        </p:txBody>
      </p:sp>
      <p:sp>
        <p:nvSpPr>
          <p:cNvPr id="136" name="Google Shape;136;p23"/>
          <p:cNvSpPr txBox="1"/>
          <p:nvPr>
            <p:ph idx="1" type="body"/>
          </p:nvPr>
        </p:nvSpPr>
        <p:spPr>
          <a:xfrm>
            <a:off x="471900" y="1905125"/>
            <a:ext cx="30966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rgbClr val="000000"/>
                </a:solidFill>
              </a:rPr>
              <a:t>Missing Values</a:t>
            </a:r>
            <a:endParaRPr b="1" sz="2100">
              <a:solidFill>
                <a:srgbClr val="000000"/>
              </a:solidFill>
            </a:endParaRPr>
          </a:p>
          <a:p>
            <a:pPr indent="-361950" lvl="0" marL="457200" rtl="0" algn="l">
              <a:spcBef>
                <a:spcPts val="1600"/>
              </a:spcBef>
              <a:spcAft>
                <a:spcPts val="0"/>
              </a:spcAft>
              <a:buClr>
                <a:srgbClr val="000000"/>
              </a:buClr>
              <a:buSzPts val="2100"/>
              <a:buChar char="●"/>
            </a:pPr>
            <a:r>
              <a:rPr lang="en" sz="2100">
                <a:solidFill>
                  <a:srgbClr val="000000"/>
                </a:solidFill>
              </a:rPr>
              <a:t>Precipitation - 97% </a:t>
            </a:r>
            <a:endParaRPr sz="2100">
              <a:solidFill>
                <a:srgbClr val="000000"/>
              </a:solidFill>
            </a:endParaRPr>
          </a:p>
          <a:p>
            <a:pPr indent="-361950" lvl="0" marL="457200" rtl="0" algn="l">
              <a:spcBef>
                <a:spcPts val="0"/>
              </a:spcBef>
              <a:spcAft>
                <a:spcPts val="0"/>
              </a:spcAft>
              <a:buClr>
                <a:srgbClr val="000000"/>
              </a:buClr>
              <a:buSzPts val="2100"/>
              <a:buChar char="●"/>
            </a:pPr>
            <a:r>
              <a:rPr lang="en" sz="2100">
                <a:solidFill>
                  <a:srgbClr val="000000"/>
                </a:solidFill>
              </a:rPr>
              <a:t>Temperature - 20%</a:t>
            </a:r>
            <a:endParaRPr sz="2100">
              <a:solidFill>
                <a:srgbClr val="000000"/>
              </a:solidFill>
            </a:endParaRPr>
          </a:p>
        </p:txBody>
      </p:sp>
      <p:pic>
        <p:nvPicPr>
          <p:cNvPr id="137" name="Google Shape;137;p23"/>
          <p:cNvPicPr preferRelativeResize="0"/>
          <p:nvPr/>
        </p:nvPicPr>
        <p:blipFill>
          <a:blip r:embed="rId3">
            <a:alphaModFix/>
          </a:blip>
          <a:stretch>
            <a:fillRect/>
          </a:stretch>
        </p:blipFill>
        <p:spPr>
          <a:xfrm>
            <a:off x="3568400" y="1730300"/>
            <a:ext cx="5575601" cy="3301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471900" y="515750"/>
            <a:ext cx="8222100" cy="990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300"/>
              <a:t>Preprocessing</a:t>
            </a:r>
            <a:endParaRPr/>
          </a:p>
        </p:txBody>
      </p:sp>
      <p:sp>
        <p:nvSpPr>
          <p:cNvPr id="143" name="Google Shape;143;p24"/>
          <p:cNvSpPr txBox="1"/>
          <p:nvPr>
            <p:ph idx="1" type="body"/>
          </p:nvPr>
        </p:nvSpPr>
        <p:spPr>
          <a:xfrm>
            <a:off x="471900" y="1905125"/>
            <a:ext cx="79752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rgbClr val="000000"/>
                </a:solidFill>
              </a:rPr>
              <a:t>Outliers</a:t>
            </a:r>
            <a:endParaRPr b="1" sz="2100">
              <a:solidFill>
                <a:srgbClr val="000000"/>
              </a:solidFill>
            </a:endParaRPr>
          </a:p>
          <a:p>
            <a:pPr indent="0" lvl="0" marL="0" rtl="0" algn="l">
              <a:lnSpc>
                <a:spcPct val="100000"/>
              </a:lnSpc>
              <a:spcBef>
                <a:spcPts val="1600"/>
              </a:spcBef>
              <a:spcAft>
                <a:spcPts val="0"/>
              </a:spcAft>
              <a:buNone/>
            </a:pPr>
            <a:r>
              <a:rPr lang="en" sz="2400">
                <a:solidFill>
                  <a:srgbClr val="000000"/>
                </a:solidFill>
              </a:rPr>
              <a:t>4% of data </a:t>
            </a:r>
            <a:endParaRPr sz="2400">
              <a:solidFill>
                <a:srgbClr val="000000"/>
              </a:solidFill>
            </a:endParaRPr>
          </a:p>
          <a:p>
            <a:pPr indent="0" lvl="0" marL="0" rtl="0" algn="l">
              <a:lnSpc>
                <a:spcPct val="100000"/>
              </a:lnSpc>
              <a:spcBef>
                <a:spcPts val="0"/>
              </a:spcBef>
              <a:spcAft>
                <a:spcPts val="0"/>
              </a:spcAft>
              <a:buNone/>
            </a:pPr>
            <a:r>
              <a:t/>
            </a:r>
            <a:endParaRPr sz="2400">
              <a:solidFill>
                <a:srgbClr val="000000"/>
              </a:solidFill>
            </a:endParaRPr>
          </a:p>
          <a:p>
            <a:pPr indent="0" lvl="0" marL="0" rtl="0" algn="l">
              <a:lnSpc>
                <a:spcPct val="100000"/>
              </a:lnSpc>
              <a:spcBef>
                <a:spcPts val="0"/>
              </a:spcBef>
              <a:spcAft>
                <a:spcPts val="0"/>
              </a:spcAft>
              <a:buNone/>
            </a:pPr>
            <a:r>
              <a:t/>
            </a:r>
            <a:endParaRPr sz="2400">
              <a:solidFill>
                <a:srgbClr val="000000"/>
              </a:solidFill>
            </a:endParaRPr>
          </a:p>
          <a:p>
            <a:pPr indent="0" lvl="0" marL="0" rtl="0" algn="l">
              <a:spcBef>
                <a:spcPts val="0"/>
              </a:spcBef>
              <a:spcAft>
                <a:spcPts val="1600"/>
              </a:spcAft>
              <a:buNone/>
            </a:pPr>
            <a:r>
              <a:rPr lang="en" sz="2100">
                <a:solidFill>
                  <a:srgbClr val="000000"/>
                </a:solidFill>
              </a:rPr>
              <a:t>The Box Plots for different features:</a:t>
            </a:r>
            <a:endParaRPr sz="210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471900" y="515750"/>
            <a:ext cx="8222100" cy="990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300"/>
              <a:t>Preprocessing</a:t>
            </a:r>
            <a:endParaRPr/>
          </a:p>
        </p:txBody>
      </p:sp>
      <p:sp>
        <p:nvSpPr>
          <p:cNvPr id="149" name="Google Shape;149;p25"/>
          <p:cNvSpPr txBox="1"/>
          <p:nvPr>
            <p:ph idx="1" type="body"/>
          </p:nvPr>
        </p:nvSpPr>
        <p:spPr>
          <a:xfrm>
            <a:off x="471900" y="1905125"/>
            <a:ext cx="2970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rgbClr val="000000"/>
                </a:solidFill>
              </a:rPr>
              <a:t>Outliers</a:t>
            </a:r>
            <a:endParaRPr b="1" sz="2100">
              <a:solidFill>
                <a:srgbClr val="000000"/>
              </a:solidFill>
            </a:endParaRPr>
          </a:p>
          <a:p>
            <a:pPr indent="0" lvl="0" marL="0" rtl="0" algn="l">
              <a:spcBef>
                <a:spcPts val="1600"/>
              </a:spcBef>
              <a:spcAft>
                <a:spcPts val="0"/>
              </a:spcAft>
              <a:buNone/>
            </a:pPr>
            <a:r>
              <a:rPr lang="en" sz="2100">
                <a:solidFill>
                  <a:srgbClr val="000000"/>
                </a:solidFill>
              </a:rPr>
              <a:t>Personal or Business Feature</a:t>
            </a:r>
            <a:endParaRPr sz="2100">
              <a:solidFill>
                <a:srgbClr val="000000"/>
              </a:solidFill>
            </a:endParaRPr>
          </a:p>
          <a:p>
            <a:pPr indent="0" lvl="0" marL="0" rtl="0" algn="l">
              <a:spcBef>
                <a:spcPts val="1600"/>
              </a:spcBef>
              <a:spcAft>
                <a:spcPts val="1600"/>
              </a:spcAft>
              <a:buNone/>
            </a:pPr>
            <a:r>
              <a:t/>
            </a:r>
            <a:endParaRPr sz="2100">
              <a:solidFill>
                <a:srgbClr val="000000"/>
              </a:solidFill>
            </a:endParaRPr>
          </a:p>
        </p:txBody>
      </p:sp>
      <p:pic>
        <p:nvPicPr>
          <p:cNvPr id="150" name="Google Shape;150;p25"/>
          <p:cNvPicPr preferRelativeResize="0"/>
          <p:nvPr/>
        </p:nvPicPr>
        <p:blipFill>
          <a:blip r:embed="rId3">
            <a:alphaModFix/>
          </a:blip>
          <a:stretch>
            <a:fillRect/>
          </a:stretch>
        </p:blipFill>
        <p:spPr>
          <a:xfrm>
            <a:off x="3257550" y="1692125"/>
            <a:ext cx="5886450" cy="3451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471900" y="515750"/>
            <a:ext cx="8222100" cy="990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300"/>
              <a:t>Preprocessing</a:t>
            </a:r>
            <a:endParaRPr/>
          </a:p>
        </p:txBody>
      </p:sp>
      <p:sp>
        <p:nvSpPr>
          <p:cNvPr id="156" name="Google Shape;156;p26"/>
          <p:cNvSpPr txBox="1"/>
          <p:nvPr>
            <p:ph idx="1" type="body"/>
          </p:nvPr>
        </p:nvSpPr>
        <p:spPr>
          <a:xfrm>
            <a:off x="139400" y="1812075"/>
            <a:ext cx="2885400" cy="280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rgbClr val="000000"/>
                </a:solidFill>
              </a:rPr>
              <a:t>Outliers</a:t>
            </a:r>
            <a:endParaRPr b="1" sz="2100">
              <a:solidFill>
                <a:srgbClr val="000000"/>
              </a:solidFill>
            </a:endParaRPr>
          </a:p>
          <a:p>
            <a:pPr indent="0" lvl="0" marL="0" rtl="0" algn="l">
              <a:spcBef>
                <a:spcPts val="1600"/>
              </a:spcBef>
              <a:spcAft>
                <a:spcPts val="1600"/>
              </a:spcAft>
              <a:buNone/>
            </a:pPr>
            <a:r>
              <a:rPr lang="en" sz="2100">
                <a:solidFill>
                  <a:srgbClr val="000000"/>
                </a:solidFill>
              </a:rPr>
              <a:t>Platform </a:t>
            </a:r>
            <a:endParaRPr sz="2100">
              <a:solidFill>
                <a:srgbClr val="000000"/>
              </a:solidFill>
            </a:endParaRPr>
          </a:p>
        </p:txBody>
      </p:sp>
      <p:pic>
        <p:nvPicPr>
          <p:cNvPr id="157" name="Google Shape;157;p26"/>
          <p:cNvPicPr preferRelativeResize="0"/>
          <p:nvPr/>
        </p:nvPicPr>
        <p:blipFill>
          <a:blip r:embed="rId3">
            <a:alphaModFix/>
          </a:blip>
          <a:stretch>
            <a:fillRect/>
          </a:stretch>
        </p:blipFill>
        <p:spPr>
          <a:xfrm>
            <a:off x="2821825" y="1651825"/>
            <a:ext cx="6322176" cy="3491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300"/>
              <a:t>Preprocessing</a:t>
            </a:r>
            <a:endParaRPr/>
          </a:p>
        </p:txBody>
      </p:sp>
      <p:sp>
        <p:nvSpPr>
          <p:cNvPr id="163" name="Google Shape;163;p27"/>
          <p:cNvSpPr txBox="1"/>
          <p:nvPr>
            <p:ph idx="1" type="body"/>
          </p:nvPr>
        </p:nvSpPr>
        <p:spPr>
          <a:xfrm>
            <a:off x="223025" y="1919075"/>
            <a:ext cx="44325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rgbClr val="000000"/>
                </a:solidFill>
              </a:rPr>
              <a:t>Imputation</a:t>
            </a:r>
            <a:endParaRPr b="1" sz="2100">
              <a:solidFill>
                <a:srgbClr val="000000"/>
              </a:solidFill>
            </a:endParaRPr>
          </a:p>
          <a:p>
            <a:pPr indent="-365125" lvl="0" marL="457200" rtl="0" algn="l">
              <a:spcBef>
                <a:spcPts val="1600"/>
              </a:spcBef>
              <a:spcAft>
                <a:spcPts val="0"/>
              </a:spcAft>
              <a:buClr>
                <a:srgbClr val="000000"/>
              </a:buClr>
              <a:buSzPts val="2150"/>
              <a:buFont typeface="Arial"/>
              <a:buChar char="●"/>
            </a:pPr>
            <a:r>
              <a:rPr lang="en" sz="2150">
                <a:solidFill>
                  <a:srgbClr val="000000"/>
                </a:solidFill>
                <a:highlight>
                  <a:srgbClr val="FFFFFF"/>
                </a:highlight>
                <a:latin typeface="Arial"/>
                <a:ea typeface="Arial"/>
                <a:cs typeface="Arial"/>
                <a:sym typeface="Arial"/>
              </a:rPr>
              <a:t>Temperature is normally distributed in both train and test datasets.</a:t>
            </a:r>
            <a:endParaRPr sz="2150">
              <a:solidFill>
                <a:srgbClr val="000000"/>
              </a:solidFill>
              <a:highlight>
                <a:srgbClr val="FFFFFF"/>
              </a:highlight>
              <a:latin typeface="Arial"/>
              <a:ea typeface="Arial"/>
              <a:cs typeface="Arial"/>
              <a:sym typeface="Arial"/>
            </a:endParaRPr>
          </a:p>
          <a:p>
            <a:pPr indent="-365125" lvl="0" marL="457200" rtl="0" algn="l">
              <a:spcBef>
                <a:spcPts val="0"/>
              </a:spcBef>
              <a:spcAft>
                <a:spcPts val="0"/>
              </a:spcAft>
              <a:buClr>
                <a:srgbClr val="000000"/>
              </a:buClr>
              <a:buSzPts val="2150"/>
              <a:buFont typeface="Arial"/>
              <a:buChar char="●"/>
            </a:pPr>
            <a:r>
              <a:rPr lang="en" sz="2150">
                <a:solidFill>
                  <a:srgbClr val="000000"/>
                </a:solidFill>
                <a:highlight>
                  <a:srgbClr val="FFFFFF"/>
                </a:highlight>
                <a:latin typeface="Arial"/>
                <a:ea typeface="Arial"/>
                <a:cs typeface="Arial"/>
                <a:sym typeface="Arial"/>
              </a:rPr>
              <a:t>We fill the missing values in both datasets with mean.</a:t>
            </a:r>
            <a:endParaRPr sz="2150">
              <a:solidFill>
                <a:srgbClr val="000000"/>
              </a:solidFill>
              <a:highlight>
                <a:srgbClr val="FFFFFF"/>
              </a:highlight>
              <a:latin typeface="Arial"/>
              <a:ea typeface="Arial"/>
              <a:cs typeface="Arial"/>
              <a:sym typeface="Arial"/>
            </a:endParaRPr>
          </a:p>
        </p:txBody>
      </p:sp>
      <p:pic>
        <p:nvPicPr>
          <p:cNvPr id="164" name="Google Shape;164;p27"/>
          <p:cNvPicPr preferRelativeResize="0"/>
          <p:nvPr/>
        </p:nvPicPr>
        <p:blipFill>
          <a:blip r:embed="rId3">
            <a:alphaModFix/>
          </a:blip>
          <a:stretch>
            <a:fillRect/>
          </a:stretch>
        </p:blipFill>
        <p:spPr>
          <a:xfrm>
            <a:off x="4655525" y="1919075"/>
            <a:ext cx="4488474" cy="27917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300">
                <a:latin typeface="Arial"/>
                <a:ea typeface="Arial"/>
                <a:cs typeface="Arial"/>
                <a:sym typeface="Arial"/>
              </a:rPr>
              <a:t>Feature Engineering </a:t>
            </a:r>
            <a:endParaRPr sz="6300"/>
          </a:p>
        </p:txBody>
      </p:sp>
      <p:sp>
        <p:nvSpPr>
          <p:cNvPr id="170" name="Google Shape;170;p28"/>
          <p:cNvSpPr txBox="1"/>
          <p:nvPr>
            <p:ph idx="1" type="body"/>
          </p:nvPr>
        </p:nvSpPr>
        <p:spPr>
          <a:xfrm>
            <a:off x="471900" y="1919075"/>
            <a:ext cx="35427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rgbClr val="000000"/>
                </a:solidFill>
              </a:rPr>
              <a:t>Time Features</a:t>
            </a:r>
            <a:endParaRPr b="1" sz="2100">
              <a:solidFill>
                <a:srgbClr val="000000"/>
              </a:solidFill>
            </a:endParaRPr>
          </a:p>
          <a:p>
            <a:pPr indent="0" lvl="0" marL="0" rtl="0" algn="l">
              <a:spcBef>
                <a:spcPts val="1600"/>
              </a:spcBef>
              <a:spcAft>
                <a:spcPts val="0"/>
              </a:spcAft>
              <a:buNone/>
            </a:pPr>
            <a:r>
              <a:rPr lang="en" sz="1950">
                <a:solidFill>
                  <a:srgbClr val="000000"/>
                </a:solidFill>
                <a:highlight>
                  <a:srgbClr val="FFFFFF"/>
                </a:highlight>
                <a:latin typeface="Arial"/>
                <a:ea typeface="Arial"/>
                <a:cs typeface="Arial"/>
                <a:sym typeface="Arial"/>
              </a:rPr>
              <a:t>Placement - Day of Month to Week of the Month (ie 1st week etc)</a:t>
            </a:r>
            <a:endParaRPr sz="1950">
              <a:solidFill>
                <a:srgbClr val="000000"/>
              </a:solidFill>
              <a:highlight>
                <a:srgbClr val="FFFFFF"/>
              </a:highlight>
              <a:latin typeface="Arial"/>
              <a:ea typeface="Arial"/>
              <a:cs typeface="Arial"/>
              <a:sym typeface="Arial"/>
            </a:endParaRPr>
          </a:p>
          <a:p>
            <a:pPr indent="0" lvl="0" marL="0" rtl="0" algn="l">
              <a:spcBef>
                <a:spcPts val="0"/>
              </a:spcBef>
              <a:spcAft>
                <a:spcPts val="1600"/>
              </a:spcAft>
              <a:buNone/>
            </a:pPr>
            <a:r>
              <a:t/>
            </a:r>
            <a:endParaRPr b="1">
              <a:solidFill>
                <a:srgbClr val="000000"/>
              </a:solidFill>
            </a:endParaRPr>
          </a:p>
        </p:txBody>
      </p:sp>
      <p:pic>
        <p:nvPicPr>
          <p:cNvPr id="171" name="Google Shape;171;p28"/>
          <p:cNvPicPr preferRelativeResize="0"/>
          <p:nvPr/>
        </p:nvPicPr>
        <p:blipFill>
          <a:blip r:embed="rId3">
            <a:alphaModFix/>
          </a:blip>
          <a:stretch>
            <a:fillRect/>
          </a:stretch>
        </p:blipFill>
        <p:spPr>
          <a:xfrm>
            <a:off x="4112000" y="1844700"/>
            <a:ext cx="4892601" cy="2710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300">
                <a:latin typeface="Arial"/>
                <a:ea typeface="Arial"/>
                <a:cs typeface="Arial"/>
                <a:sym typeface="Arial"/>
              </a:rPr>
              <a:t>Feature Engineering </a:t>
            </a:r>
            <a:endParaRPr sz="6300"/>
          </a:p>
        </p:txBody>
      </p:sp>
      <p:sp>
        <p:nvSpPr>
          <p:cNvPr id="177" name="Google Shape;177;p29"/>
          <p:cNvSpPr txBox="1"/>
          <p:nvPr>
            <p:ph idx="1" type="body"/>
          </p:nvPr>
        </p:nvSpPr>
        <p:spPr>
          <a:xfrm>
            <a:off x="471900" y="1919075"/>
            <a:ext cx="32916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rgbClr val="000000"/>
                </a:solidFill>
              </a:rPr>
              <a:t>Time Features</a:t>
            </a:r>
            <a:endParaRPr b="1" sz="2100">
              <a:solidFill>
                <a:srgbClr val="000000"/>
              </a:solidFill>
            </a:endParaRPr>
          </a:p>
          <a:p>
            <a:pPr indent="0" lvl="0" marL="0" rtl="0" algn="l">
              <a:spcBef>
                <a:spcPts val="1600"/>
              </a:spcBef>
              <a:spcAft>
                <a:spcPts val="0"/>
              </a:spcAft>
              <a:buNone/>
            </a:pPr>
            <a:r>
              <a:rPr lang="en" sz="1950">
                <a:solidFill>
                  <a:srgbClr val="000000"/>
                </a:solidFill>
                <a:highlight>
                  <a:srgbClr val="FFFFFF"/>
                </a:highlight>
                <a:latin typeface="Arial"/>
                <a:ea typeface="Arial"/>
                <a:cs typeface="Arial"/>
                <a:sym typeface="Arial"/>
              </a:rPr>
              <a:t>Placement - Time to off peak and on peak (ie 1st week etc)</a:t>
            </a:r>
            <a:endParaRPr b="1" sz="2100">
              <a:solidFill>
                <a:srgbClr val="000000"/>
              </a:solidFill>
            </a:endParaRPr>
          </a:p>
          <a:p>
            <a:pPr indent="0" lvl="0" marL="0" rtl="0" algn="l">
              <a:spcBef>
                <a:spcPts val="1600"/>
              </a:spcBef>
              <a:spcAft>
                <a:spcPts val="0"/>
              </a:spcAft>
              <a:buNone/>
            </a:pPr>
            <a:r>
              <a:t/>
            </a:r>
            <a:endParaRPr b="1" sz="2100">
              <a:solidFill>
                <a:srgbClr val="000000"/>
              </a:solidFill>
            </a:endParaRPr>
          </a:p>
          <a:p>
            <a:pPr indent="0" lvl="0" marL="0" rtl="0" algn="l">
              <a:spcBef>
                <a:spcPts val="1600"/>
              </a:spcBef>
              <a:spcAft>
                <a:spcPts val="0"/>
              </a:spcAft>
              <a:buNone/>
            </a:pPr>
            <a:r>
              <a:t/>
            </a:r>
            <a:endParaRPr sz="1950">
              <a:solidFill>
                <a:srgbClr val="000000"/>
              </a:solidFill>
              <a:highlight>
                <a:srgbClr val="FFFFFF"/>
              </a:highlight>
              <a:latin typeface="Arial"/>
              <a:ea typeface="Arial"/>
              <a:cs typeface="Arial"/>
              <a:sym typeface="Arial"/>
            </a:endParaRPr>
          </a:p>
          <a:p>
            <a:pPr indent="0" lvl="0" marL="0" rtl="0" algn="l">
              <a:spcBef>
                <a:spcPts val="0"/>
              </a:spcBef>
              <a:spcAft>
                <a:spcPts val="1600"/>
              </a:spcAft>
              <a:buNone/>
            </a:pPr>
            <a:r>
              <a:t/>
            </a:r>
            <a:endParaRPr b="1">
              <a:solidFill>
                <a:srgbClr val="000000"/>
              </a:solidFill>
            </a:endParaRPr>
          </a:p>
        </p:txBody>
      </p:sp>
      <p:pic>
        <p:nvPicPr>
          <p:cNvPr id="178" name="Google Shape;178;p29"/>
          <p:cNvPicPr preferRelativeResize="0"/>
          <p:nvPr/>
        </p:nvPicPr>
        <p:blipFill>
          <a:blip r:embed="rId3">
            <a:alphaModFix/>
          </a:blip>
          <a:stretch>
            <a:fillRect/>
          </a:stretch>
        </p:blipFill>
        <p:spPr>
          <a:xfrm>
            <a:off x="4112000" y="1844700"/>
            <a:ext cx="4892601" cy="2710200"/>
          </a:xfrm>
          <a:prstGeom prst="rect">
            <a:avLst/>
          </a:prstGeom>
          <a:noFill/>
          <a:ln>
            <a:noFill/>
          </a:ln>
        </p:spPr>
      </p:pic>
      <p:pic>
        <p:nvPicPr>
          <p:cNvPr id="179" name="Google Shape;179;p29"/>
          <p:cNvPicPr preferRelativeResize="0"/>
          <p:nvPr/>
        </p:nvPicPr>
        <p:blipFill>
          <a:blip r:embed="rId4">
            <a:alphaModFix/>
          </a:blip>
          <a:stretch>
            <a:fillRect/>
          </a:stretch>
        </p:blipFill>
        <p:spPr>
          <a:xfrm>
            <a:off x="3665975" y="1756325"/>
            <a:ext cx="5478025" cy="3289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pic>
        <p:nvPicPr>
          <p:cNvPr id="184" name="Google Shape;184;p30"/>
          <p:cNvPicPr preferRelativeResize="0"/>
          <p:nvPr/>
        </p:nvPicPr>
        <p:blipFill>
          <a:blip r:embed="rId3">
            <a:alphaModFix/>
          </a:blip>
          <a:stretch>
            <a:fillRect/>
          </a:stretch>
        </p:blipFill>
        <p:spPr>
          <a:xfrm>
            <a:off x="1095050" y="2132675"/>
            <a:ext cx="7127425" cy="2453275"/>
          </a:xfrm>
          <a:prstGeom prst="rect">
            <a:avLst/>
          </a:prstGeom>
          <a:noFill/>
          <a:ln>
            <a:noFill/>
          </a:ln>
        </p:spPr>
      </p:pic>
      <p:sp>
        <p:nvSpPr>
          <p:cNvPr id="185" name="Google Shape;185;p30"/>
          <p:cNvSpPr txBox="1"/>
          <p:nvPr/>
        </p:nvSpPr>
        <p:spPr>
          <a:xfrm>
            <a:off x="477450" y="303825"/>
            <a:ext cx="8333700" cy="12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700">
                <a:solidFill>
                  <a:schemeClr val="lt1"/>
                </a:solidFill>
              </a:rPr>
              <a:t>Scatter plot showing the relationship between the  rider dataset numerical data and the predictor variable</a:t>
            </a:r>
            <a:endParaRPr sz="2700">
              <a:solidFill>
                <a:schemeClr val="lt1"/>
              </a:solidFill>
            </a:endParaRPr>
          </a:p>
          <a:p>
            <a:pPr indent="0" lvl="0" marL="0" rtl="0" algn="l">
              <a:spcBef>
                <a:spcPts val="0"/>
              </a:spcBef>
              <a:spcAft>
                <a:spcPts val="0"/>
              </a:spcAft>
              <a:buNone/>
            </a:pPr>
            <a:r>
              <a:t/>
            </a:r>
            <a:endParaRPr sz="3800"/>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300">
                <a:latin typeface="Arial"/>
                <a:ea typeface="Arial"/>
                <a:cs typeface="Arial"/>
                <a:sym typeface="Arial"/>
              </a:rPr>
              <a:t>Feature Engineering </a:t>
            </a:r>
            <a:endParaRPr sz="6300"/>
          </a:p>
        </p:txBody>
      </p:sp>
      <p:sp>
        <p:nvSpPr>
          <p:cNvPr id="191" name="Google Shape;191;p31"/>
          <p:cNvSpPr txBox="1"/>
          <p:nvPr>
            <p:ph idx="1" type="body"/>
          </p:nvPr>
        </p:nvSpPr>
        <p:spPr>
          <a:xfrm>
            <a:off x="471900" y="1919075"/>
            <a:ext cx="35427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rgbClr val="000000"/>
                </a:solidFill>
              </a:rPr>
              <a:t>Riders</a:t>
            </a:r>
            <a:r>
              <a:rPr b="1" lang="en" sz="2100">
                <a:solidFill>
                  <a:srgbClr val="000000"/>
                </a:solidFill>
              </a:rPr>
              <a:t> Features Heatmap</a:t>
            </a:r>
            <a:endParaRPr b="1" sz="2100">
              <a:solidFill>
                <a:srgbClr val="000000"/>
              </a:solidFill>
            </a:endParaRPr>
          </a:p>
          <a:p>
            <a:pPr indent="0" lvl="0" marL="0" rtl="0" algn="l">
              <a:spcBef>
                <a:spcPts val="1600"/>
              </a:spcBef>
              <a:spcAft>
                <a:spcPts val="0"/>
              </a:spcAft>
              <a:buNone/>
            </a:pPr>
            <a:r>
              <a:rPr lang="en" sz="2100">
                <a:solidFill>
                  <a:srgbClr val="000000"/>
                </a:solidFill>
              </a:rPr>
              <a:t>Create new meaningful </a:t>
            </a:r>
            <a:r>
              <a:rPr lang="en" sz="2100">
                <a:solidFill>
                  <a:srgbClr val="000000"/>
                </a:solidFill>
              </a:rPr>
              <a:t>features :</a:t>
            </a:r>
            <a:endParaRPr sz="2100">
              <a:solidFill>
                <a:srgbClr val="000000"/>
              </a:solidFill>
            </a:endParaRPr>
          </a:p>
          <a:p>
            <a:pPr indent="-361950" lvl="0" marL="457200" rtl="0" algn="l">
              <a:spcBef>
                <a:spcPts val="1600"/>
              </a:spcBef>
              <a:spcAft>
                <a:spcPts val="0"/>
              </a:spcAft>
              <a:buClr>
                <a:srgbClr val="000000"/>
              </a:buClr>
              <a:buSzPts val="2100"/>
              <a:buChar char="●"/>
            </a:pPr>
            <a:r>
              <a:rPr lang="en" sz="2100">
                <a:solidFill>
                  <a:srgbClr val="000000"/>
                </a:solidFill>
              </a:rPr>
              <a:t>Delivery Rate</a:t>
            </a:r>
            <a:endParaRPr sz="2100">
              <a:solidFill>
                <a:srgbClr val="000000"/>
              </a:solidFill>
            </a:endParaRPr>
          </a:p>
          <a:p>
            <a:pPr indent="-361950" lvl="0" marL="457200" rtl="0" algn="l">
              <a:spcBef>
                <a:spcPts val="0"/>
              </a:spcBef>
              <a:spcAft>
                <a:spcPts val="0"/>
              </a:spcAft>
              <a:buClr>
                <a:srgbClr val="000000"/>
              </a:buClr>
              <a:buSzPts val="2100"/>
              <a:buChar char="●"/>
            </a:pPr>
            <a:r>
              <a:rPr lang="en" sz="2100">
                <a:solidFill>
                  <a:srgbClr val="000000"/>
                </a:solidFill>
              </a:rPr>
              <a:t>Scaled Rating</a:t>
            </a:r>
            <a:endParaRPr sz="2100">
              <a:solidFill>
                <a:srgbClr val="000000"/>
              </a:solidFill>
            </a:endParaRPr>
          </a:p>
          <a:p>
            <a:pPr indent="0" lvl="0" marL="0" rtl="0" algn="l">
              <a:spcBef>
                <a:spcPts val="1600"/>
              </a:spcBef>
              <a:spcAft>
                <a:spcPts val="1600"/>
              </a:spcAft>
              <a:buNone/>
            </a:pPr>
            <a:r>
              <a:t/>
            </a:r>
            <a:endParaRPr b="1">
              <a:solidFill>
                <a:srgbClr val="000000"/>
              </a:solidFill>
            </a:endParaRPr>
          </a:p>
        </p:txBody>
      </p:sp>
      <p:pic>
        <p:nvPicPr>
          <p:cNvPr id="192" name="Google Shape;192;p31"/>
          <p:cNvPicPr preferRelativeResize="0"/>
          <p:nvPr/>
        </p:nvPicPr>
        <p:blipFill>
          <a:blip r:embed="rId3">
            <a:alphaModFix/>
          </a:blip>
          <a:stretch>
            <a:fillRect/>
          </a:stretch>
        </p:blipFill>
        <p:spPr>
          <a:xfrm>
            <a:off x="4014600" y="1714500"/>
            <a:ext cx="5116500" cy="3429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4"/>
          <p:cNvSpPr txBox="1"/>
          <p:nvPr>
            <p:ph type="ctrTitle"/>
          </p:nvPr>
        </p:nvSpPr>
        <p:spPr>
          <a:xfrm>
            <a:off x="630600" y="390300"/>
            <a:ext cx="7893000" cy="906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300">
                <a:latin typeface="Arial"/>
                <a:ea typeface="Arial"/>
                <a:cs typeface="Arial"/>
                <a:sym typeface="Arial"/>
              </a:rPr>
              <a:t>Content</a:t>
            </a:r>
            <a:endParaRPr sz="5300">
              <a:latin typeface="Arial"/>
              <a:ea typeface="Arial"/>
              <a:cs typeface="Arial"/>
              <a:sym typeface="Arial"/>
            </a:endParaRPr>
          </a:p>
        </p:txBody>
      </p:sp>
      <p:sp>
        <p:nvSpPr>
          <p:cNvPr id="77" name="Google Shape;77;p14"/>
          <p:cNvSpPr txBox="1"/>
          <p:nvPr>
            <p:ph idx="1" type="subTitle"/>
          </p:nvPr>
        </p:nvSpPr>
        <p:spPr>
          <a:xfrm>
            <a:off x="578525" y="1296325"/>
            <a:ext cx="7893000" cy="37536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Font typeface="Arial"/>
              <a:buAutoNum type="arabicPeriod"/>
            </a:pPr>
            <a:r>
              <a:rPr lang="en" sz="2200">
                <a:latin typeface="Arial"/>
                <a:ea typeface="Arial"/>
                <a:cs typeface="Arial"/>
                <a:sym typeface="Arial"/>
              </a:rPr>
              <a:t>Overview of the Problem </a:t>
            </a:r>
            <a:endParaRPr sz="2200">
              <a:latin typeface="Arial"/>
              <a:ea typeface="Arial"/>
              <a:cs typeface="Arial"/>
              <a:sym typeface="Arial"/>
            </a:endParaRPr>
          </a:p>
          <a:p>
            <a:pPr indent="0" lvl="0" marL="457200" rtl="0" algn="l">
              <a:spcBef>
                <a:spcPts val="0"/>
              </a:spcBef>
              <a:spcAft>
                <a:spcPts val="0"/>
              </a:spcAft>
              <a:buNone/>
            </a:pPr>
            <a:r>
              <a:t/>
            </a:r>
            <a:endParaRPr sz="2200">
              <a:latin typeface="Arial"/>
              <a:ea typeface="Arial"/>
              <a:cs typeface="Arial"/>
              <a:sym typeface="Arial"/>
            </a:endParaRPr>
          </a:p>
          <a:p>
            <a:pPr indent="-368300" lvl="0" marL="457200" rtl="0" algn="l">
              <a:spcBef>
                <a:spcPts val="0"/>
              </a:spcBef>
              <a:spcAft>
                <a:spcPts val="0"/>
              </a:spcAft>
              <a:buSzPts val="2200"/>
              <a:buFont typeface="Arial"/>
              <a:buAutoNum type="arabicPeriod"/>
            </a:pPr>
            <a:r>
              <a:rPr lang="en" sz="2200">
                <a:latin typeface="Arial"/>
                <a:ea typeface="Arial"/>
                <a:cs typeface="Arial"/>
                <a:sym typeface="Arial"/>
              </a:rPr>
              <a:t>Preprocessing</a:t>
            </a:r>
            <a:endParaRPr sz="2200">
              <a:latin typeface="Arial"/>
              <a:ea typeface="Arial"/>
              <a:cs typeface="Arial"/>
              <a:sym typeface="Arial"/>
            </a:endParaRPr>
          </a:p>
          <a:p>
            <a:pPr indent="0" lvl="0" marL="457200" rtl="0" algn="l">
              <a:spcBef>
                <a:spcPts val="0"/>
              </a:spcBef>
              <a:spcAft>
                <a:spcPts val="0"/>
              </a:spcAft>
              <a:buNone/>
            </a:pPr>
            <a:r>
              <a:t/>
            </a:r>
            <a:endParaRPr sz="2200">
              <a:latin typeface="Arial"/>
              <a:ea typeface="Arial"/>
              <a:cs typeface="Arial"/>
              <a:sym typeface="Arial"/>
            </a:endParaRPr>
          </a:p>
          <a:p>
            <a:pPr indent="-368300" lvl="0" marL="457200" rtl="0" algn="l">
              <a:spcBef>
                <a:spcPts val="0"/>
              </a:spcBef>
              <a:spcAft>
                <a:spcPts val="0"/>
              </a:spcAft>
              <a:buSzPts val="2200"/>
              <a:buFont typeface="Arial"/>
              <a:buAutoNum type="arabicPeriod"/>
            </a:pPr>
            <a:r>
              <a:rPr lang="en" sz="2200">
                <a:latin typeface="Arial"/>
                <a:ea typeface="Arial"/>
                <a:cs typeface="Arial"/>
                <a:sym typeface="Arial"/>
              </a:rPr>
              <a:t>Feature Engineering </a:t>
            </a:r>
            <a:endParaRPr sz="2200">
              <a:latin typeface="Arial"/>
              <a:ea typeface="Arial"/>
              <a:cs typeface="Arial"/>
              <a:sym typeface="Arial"/>
            </a:endParaRPr>
          </a:p>
          <a:p>
            <a:pPr indent="0" lvl="0" marL="457200" rtl="0" algn="l">
              <a:spcBef>
                <a:spcPts val="0"/>
              </a:spcBef>
              <a:spcAft>
                <a:spcPts val="0"/>
              </a:spcAft>
              <a:buNone/>
            </a:pPr>
            <a:r>
              <a:t/>
            </a:r>
            <a:endParaRPr sz="2200">
              <a:latin typeface="Arial"/>
              <a:ea typeface="Arial"/>
              <a:cs typeface="Arial"/>
              <a:sym typeface="Arial"/>
            </a:endParaRPr>
          </a:p>
          <a:p>
            <a:pPr indent="-368300" lvl="0" marL="457200" rtl="0" algn="l">
              <a:spcBef>
                <a:spcPts val="0"/>
              </a:spcBef>
              <a:spcAft>
                <a:spcPts val="0"/>
              </a:spcAft>
              <a:buSzPts val="2200"/>
              <a:buFont typeface="Arial"/>
              <a:buAutoNum type="arabicPeriod"/>
            </a:pPr>
            <a:r>
              <a:rPr lang="en" sz="2200">
                <a:latin typeface="Arial"/>
                <a:ea typeface="Arial"/>
                <a:cs typeface="Arial"/>
                <a:sym typeface="Arial"/>
              </a:rPr>
              <a:t>Fitting the Model </a:t>
            </a:r>
            <a:endParaRPr sz="2200">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300">
                <a:latin typeface="Arial"/>
                <a:ea typeface="Arial"/>
                <a:cs typeface="Arial"/>
                <a:sym typeface="Arial"/>
              </a:rPr>
              <a:t>Feature Engineering </a:t>
            </a:r>
            <a:endParaRPr sz="6300"/>
          </a:p>
        </p:txBody>
      </p:sp>
      <p:sp>
        <p:nvSpPr>
          <p:cNvPr id="198" name="Google Shape;198;p32"/>
          <p:cNvSpPr txBox="1"/>
          <p:nvPr>
            <p:ph idx="1" type="body"/>
          </p:nvPr>
        </p:nvSpPr>
        <p:spPr>
          <a:xfrm>
            <a:off x="471900" y="1919075"/>
            <a:ext cx="32175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rgbClr val="000000"/>
                </a:solidFill>
              </a:rPr>
              <a:t>Train data set after Feature Engineering</a:t>
            </a:r>
            <a:endParaRPr sz="2100">
              <a:solidFill>
                <a:srgbClr val="000000"/>
              </a:solidFill>
            </a:endParaRPr>
          </a:p>
          <a:p>
            <a:pPr indent="0" lvl="0" marL="0" rtl="0" algn="l">
              <a:spcBef>
                <a:spcPts val="1600"/>
              </a:spcBef>
              <a:spcAft>
                <a:spcPts val="1600"/>
              </a:spcAft>
              <a:buNone/>
            </a:pPr>
            <a:r>
              <a:t/>
            </a:r>
            <a:endParaRPr b="1">
              <a:solidFill>
                <a:srgbClr val="000000"/>
              </a:solidFill>
            </a:endParaRPr>
          </a:p>
        </p:txBody>
      </p:sp>
      <p:pic>
        <p:nvPicPr>
          <p:cNvPr id="199" name="Google Shape;199;p32"/>
          <p:cNvPicPr preferRelativeResize="0"/>
          <p:nvPr/>
        </p:nvPicPr>
        <p:blipFill>
          <a:blip r:embed="rId3">
            <a:alphaModFix/>
          </a:blip>
          <a:stretch>
            <a:fillRect/>
          </a:stretch>
        </p:blipFill>
        <p:spPr>
          <a:xfrm>
            <a:off x="3815925" y="1671150"/>
            <a:ext cx="5281151" cy="338554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3"/>
          <p:cNvSpPr txBox="1"/>
          <p:nvPr>
            <p:ph type="title"/>
          </p:nvPr>
        </p:nvSpPr>
        <p:spPr>
          <a:xfrm>
            <a:off x="244550" y="80600"/>
            <a:ext cx="8520600" cy="1651800"/>
          </a:xfrm>
          <a:prstGeom prst="rect">
            <a:avLst/>
          </a:prstGeom>
        </p:spPr>
        <p:txBody>
          <a:bodyPr anchorCtr="0" anchor="b" bIns="91425" lIns="91425" spcFirstLastPara="1" rIns="91425" wrap="square" tIns="91425">
            <a:noAutofit/>
          </a:bodyPr>
          <a:lstStyle/>
          <a:p>
            <a:pPr indent="457200" lvl="0" marL="457200" rtl="0" algn="l">
              <a:spcBef>
                <a:spcPts val="0"/>
              </a:spcBef>
              <a:spcAft>
                <a:spcPts val="0"/>
              </a:spcAft>
              <a:buNone/>
            </a:pPr>
            <a:r>
              <a:rPr lang="en"/>
              <a:t>Checking Significant Correlation</a:t>
            </a:r>
            <a:endParaRPr/>
          </a:p>
          <a:p>
            <a:pPr indent="0" lvl="0" marL="0" rtl="0" algn="l">
              <a:spcBef>
                <a:spcPts val="0"/>
              </a:spcBef>
              <a:spcAft>
                <a:spcPts val="0"/>
              </a:spcAft>
              <a:buNone/>
            </a:pPr>
            <a:r>
              <a:rPr lang="en"/>
              <a:t> 			between numerical data</a:t>
            </a:r>
            <a:endParaRPr/>
          </a:p>
        </p:txBody>
      </p:sp>
      <p:sp>
        <p:nvSpPr>
          <p:cNvPr id="205" name="Google Shape;205;p33"/>
          <p:cNvSpPr txBox="1"/>
          <p:nvPr>
            <p:ph idx="1" type="body"/>
          </p:nvPr>
        </p:nvSpPr>
        <p:spPr>
          <a:xfrm>
            <a:off x="311700" y="2173100"/>
            <a:ext cx="8520600" cy="2395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950">
                <a:solidFill>
                  <a:schemeClr val="accent2"/>
                </a:solidFill>
                <a:highlight>
                  <a:srgbClr val="FFFFFF"/>
                </a:highlight>
                <a:latin typeface="Arial"/>
                <a:ea typeface="Arial"/>
                <a:cs typeface="Arial"/>
                <a:sym typeface="Arial"/>
              </a:rPr>
              <a:t>Distance (KM)                  0.580608</a:t>
            </a:r>
            <a:endParaRPr sz="2700">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4"/>
          <p:cNvSpPr txBox="1"/>
          <p:nvPr>
            <p:ph type="title"/>
          </p:nvPr>
        </p:nvSpPr>
        <p:spPr>
          <a:xfrm>
            <a:off x="471900" y="631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Fitting The Model</a:t>
            </a:r>
            <a:endParaRPr>
              <a:latin typeface="Arial"/>
              <a:ea typeface="Arial"/>
              <a:cs typeface="Arial"/>
              <a:sym typeface="Arial"/>
            </a:endParaRPr>
          </a:p>
        </p:txBody>
      </p:sp>
      <p:sp>
        <p:nvSpPr>
          <p:cNvPr id="211" name="Google Shape;211;p34"/>
          <p:cNvSpPr txBox="1"/>
          <p:nvPr>
            <p:ph idx="1" type="body"/>
          </p:nvPr>
        </p:nvSpPr>
        <p:spPr>
          <a:xfrm>
            <a:off x="471900" y="1932500"/>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000000"/>
                </a:solidFill>
                <a:latin typeface="Arial"/>
                <a:ea typeface="Arial"/>
                <a:cs typeface="Arial"/>
                <a:sym typeface="Arial"/>
              </a:rPr>
              <a:t>Multiple Linear Regression</a:t>
            </a:r>
            <a:endParaRPr b="1" sz="2000">
              <a:solidFill>
                <a:srgbClr val="000000"/>
              </a:solidFill>
              <a:latin typeface="Arial"/>
              <a:ea typeface="Arial"/>
              <a:cs typeface="Arial"/>
              <a:sym typeface="Arial"/>
            </a:endParaRPr>
          </a:p>
          <a:p>
            <a:pPr indent="0" lvl="0" marL="0" rtl="0" algn="l">
              <a:spcBef>
                <a:spcPts val="1600"/>
              </a:spcBef>
              <a:spcAft>
                <a:spcPts val="0"/>
              </a:spcAft>
              <a:buNone/>
            </a:pPr>
            <a:r>
              <a:rPr lang="en">
                <a:solidFill>
                  <a:srgbClr val="000000"/>
                </a:solidFill>
                <a:latin typeface="Arial"/>
                <a:ea typeface="Arial"/>
                <a:cs typeface="Arial"/>
                <a:sym typeface="Arial"/>
              </a:rPr>
              <a:t>After normalizing the entire Dataframe we decided to start with the multiple Linear regression model.</a:t>
            </a:r>
            <a:endParaRPr>
              <a:solidFill>
                <a:srgbClr val="000000"/>
              </a:solidFill>
              <a:latin typeface="Arial"/>
              <a:ea typeface="Arial"/>
              <a:cs typeface="Arial"/>
              <a:sym typeface="Arial"/>
            </a:endParaRPr>
          </a:p>
          <a:p>
            <a:pPr indent="0" lvl="0" marL="0" rtl="0" algn="l">
              <a:spcBef>
                <a:spcPts val="1600"/>
              </a:spcBef>
              <a:spcAft>
                <a:spcPts val="0"/>
              </a:spcAft>
              <a:buNone/>
            </a:pPr>
            <a:r>
              <a:rPr b="1" lang="en">
                <a:solidFill>
                  <a:schemeClr val="accent2"/>
                </a:solidFill>
                <a:highlight>
                  <a:srgbClr val="FFFFFF"/>
                </a:highlight>
                <a:latin typeface="Arial"/>
                <a:ea typeface="Arial"/>
                <a:cs typeface="Arial"/>
                <a:sym typeface="Arial"/>
              </a:rPr>
              <a:t>Root Mean Square Error(RMSE): 796.403362847875</a:t>
            </a:r>
            <a:endParaRPr b="1" sz="2400">
              <a:solidFill>
                <a:schemeClr val="accent2"/>
              </a:solidFill>
              <a:highlight>
                <a:srgbClr val="FFFFFF"/>
              </a:highlight>
              <a:latin typeface="Arial"/>
              <a:ea typeface="Arial"/>
              <a:cs typeface="Arial"/>
              <a:sym typeface="Arial"/>
            </a:endParaRPr>
          </a:p>
          <a:p>
            <a:pPr indent="0" lvl="0" marL="0" rtl="0" algn="l">
              <a:spcBef>
                <a:spcPts val="1600"/>
              </a:spcBef>
              <a:spcAft>
                <a:spcPts val="1600"/>
              </a:spcAft>
              <a:buNone/>
            </a:pPr>
            <a:r>
              <a:t/>
            </a:r>
            <a:endParaRPr sz="1250">
              <a:solidFill>
                <a:schemeClr val="accent2"/>
              </a:solidFill>
              <a:highlight>
                <a:srgbClr val="FFFFFF"/>
              </a:highlight>
              <a:latin typeface="Courier New"/>
              <a:ea typeface="Courier New"/>
              <a:cs typeface="Courier New"/>
              <a:sym typeface="Courier New"/>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Fitting The Model</a:t>
            </a:r>
            <a:endParaRPr>
              <a:latin typeface="Arial"/>
              <a:ea typeface="Arial"/>
              <a:cs typeface="Arial"/>
              <a:sym typeface="Arial"/>
            </a:endParaRPr>
          </a:p>
        </p:txBody>
      </p:sp>
      <p:sp>
        <p:nvSpPr>
          <p:cNvPr id="217" name="Google Shape;217;p35"/>
          <p:cNvSpPr txBox="1"/>
          <p:nvPr>
            <p:ph idx="1" type="body"/>
          </p:nvPr>
        </p:nvSpPr>
        <p:spPr>
          <a:xfrm>
            <a:off x="471900" y="1786125"/>
            <a:ext cx="3462900" cy="327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000000"/>
                </a:solidFill>
                <a:latin typeface="Arial"/>
                <a:ea typeface="Arial"/>
                <a:cs typeface="Arial"/>
                <a:sym typeface="Arial"/>
              </a:rPr>
              <a:t>Random Forest</a:t>
            </a:r>
            <a:r>
              <a:rPr lang="en" sz="2000">
                <a:solidFill>
                  <a:srgbClr val="000000"/>
                </a:solidFill>
                <a:latin typeface="Arial"/>
                <a:ea typeface="Arial"/>
                <a:cs typeface="Arial"/>
                <a:sym typeface="Arial"/>
              </a:rPr>
              <a:t> </a:t>
            </a:r>
            <a:endParaRPr sz="2000">
              <a:solidFill>
                <a:srgbClr val="000000"/>
              </a:solidFill>
              <a:latin typeface="Arial"/>
              <a:ea typeface="Arial"/>
              <a:cs typeface="Arial"/>
              <a:sym typeface="Arial"/>
            </a:endParaRPr>
          </a:p>
          <a:p>
            <a:pPr indent="0" lvl="0" marL="0" rtl="0" algn="l">
              <a:spcBef>
                <a:spcPts val="0"/>
              </a:spcBef>
              <a:spcAft>
                <a:spcPts val="0"/>
              </a:spcAft>
              <a:buNone/>
            </a:pPr>
            <a:r>
              <a:rPr b="1" lang="en">
                <a:solidFill>
                  <a:schemeClr val="accent2"/>
                </a:solidFill>
                <a:latin typeface="Arial"/>
                <a:ea typeface="Arial"/>
                <a:cs typeface="Arial"/>
                <a:sym typeface="Arial"/>
              </a:rPr>
              <a:t>RMSE: </a:t>
            </a:r>
            <a:r>
              <a:rPr b="1" lang="en">
                <a:solidFill>
                  <a:schemeClr val="accent2"/>
                </a:solidFill>
                <a:highlight>
                  <a:srgbClr val="FFFFFF"/>
                </a:highlight>
                <a:latin typeface="Arial"/>
                <a:ea typeface="Arial"/>
                <a:cs typeface="Arial"/>
                <a:sym typeface="Arial"/>
              </a:rPr>
              <a:t>858.881702264492                   </a:t>
            </a:r>
            <a:endParaRPr b="1">
              <a:solidFill>
                <a:schemeClr val="accent2"/>
              </a:solidFill>
              <a:highlight>
                <a:srgbClr val="FFFFFF"/>
              </a:highlight>
              <a:latin typeface="Arial"/>
              <a:ea typeface="Arial"/>
              <a:cs typeface="Arial"/>
              <a:sym typeface="Arial"/>
            </a:endParaRPr>
          </a:p>
          <a:p>
            <a:pPr indent="0" lvl="0" marL="0" rtl="0" algn="l">
              <a:spcBef>
                <a:spcPts val="0"/>
              </a:spcBef>
              <a:spcAft>
                <a:spcPts val="0"/>
              </a:spcAft>
              <a:buNone/>
            </a:pPr>
            <a:r>
              <a:t/>
            </a:r>
            <a:endParaRPr>
              <a:solidFill>
                <a:srgbClr val="111B3D"/>
              </a:solidFill>
              <a:highlight>
                <a:srgbClr val="FFFFFF"/>
              </a:highlight>
              <a:latin typeface="Arial"/>
              <a:ea typeface="Arial"/>
              <a:cs typeface="Arial"/>
              <a:sym typeface="Arial"/>
            </a:endParaRPr>
          </a:p>
          <a:p>
            <a:pPr indent="0" lvl="0" marL="0" rtl="0" algn="l">
              <a:spcBef>
                <a:spcPts val="1600"/>
              </a:spcBef>
              <a:spcAft>
                <a:spcPts val="0"/>
              </a:spcAft>
              <a:buNone/>
            </a:pPr>
            <a:r>
              <a:rPr b="1" lang="en" sz="2000">
                <a:solidFill>
                  <a:srgbClr val="000000"/>
                </a:solidFill>
                <a:highlight>
                  <a:srgbClr val="FFFFFF"/>
                </a:highlight>
                <a:latin typeface="Arial"/>
                <a:ea typeface="Arial"/>
                <a:cs typeface="Arial"/>
                <a:sym typeface="Arial"/>
              </a:rPr>
              <a:t>Ridge Regression</a:t>
            </a:r>
            <a:endParaRPr b="1" sz="20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b="1" lang="en">
                <a:solidFill>
                  <a:schemeClr val="accent2"/>
                </a:solidFill>
                <a:highlight>
                  <a:srgbClr val="FFFFFF"/>
                </a:highlight>
                <a:latin typeface="Arial"/>
                <a:ea typeface="Arial"/>
                <a:cs typeface="Arial"/>
                <a:sym typeface="Arial"/>
              </a:rPr>
              <a:t>RMSE : 795.7397792993</a:t>
            </a:r>
            <a:endParaRPr b="1">
              <a:solidFill>
                <a:schemeClr val="accent2"/>
              </a:solidFill>
              <a:highlight>
                <a:srgbClr val="FFFFFF"/>
              </a:highlight>
              <a:latin typeface="Arial"/>
              <a:ea typeface="Arial"/>
              <a:cs typeface="Arial"/>
              <a:sym typeface="Arial"/>
            </a:endParaRPr>
          </a:p>
          <a:p>
            <a:pPr indent="0" lvl="0" marL="0" rtl="0" algn="l">
              <a:spcBef>
                <a:spcPts val="0"/>
              </a:spcBef>
              <a:spcAft>
                <a:spcPts val="0"/>
              </a:spcAft>
              <a:buNone/>
            </a:pPr>
            <a:r>
              <a:t/>
            </a:r>
            <a:endParaRPr>
              <a:solidFill>
                <a:srgbClr val="111B3D"/>
              </a:solidFill>
              <a:highlight>
                <a:srgbClr val="FFFFFF"/>
              </a:highlight>
              <a:latin typeface="Arial"/>
              <a:ea typeface="Arial"/>
              <a:cs typeface="Arial"/>
              <a:sym typeface="Arial"/>
            </a:endParaRPr>
          </a:p>
          <a:p>
            <a:pPr indent="0" lvl="0" marL="0" rtl="0" algn="l">
              <a:spcBef>
                <a:spcPts val="1600"/>
              </a:spcBef>
              <a:spcAft>
                <a:spcPts val="0"/>
              </a:spcAft>
              <a:buNone/>
            </a:pPr>
            <a:r>
              <a:rPr b="1" lang="en" sz="2000">
                <a:solidFill>
                  <a:srgbClr val="000000"/>
                </a:solidFill>
                <a:highlight>
                  <a:srgbClr val="FFFFFF"/>
                </a:highlight>
                <a:latin typeface="Arial"/>
                <a:ea typeface="Arial"/>
                <a:cs typeface="Arial"/>
                <a:sym typeface="Arial"/>
              </a:rPr>
              <a:t>Lasso Regression </a:t>
            </a:r>
            <a:endParaRPr b="1" sz="200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b="1" lang="en">
                <a:solidFill>
                  <a:schemeClr val="accent2"/>
                </a:solidFill>
                <a:highlight>
                  <a:srgbClr val="FFFFFF"/>
                </a:highlight>
                <a:latin typeface="Arial"/>
                <a:ea typeface="Arial"/>
                <a:cs typeface="Arial"/>
                <a:sym typeface="Arial"/>
              </a:rPr>
              <a:t>RMSE: 795.7397792993</a:t>
            </a:r>
            <a:endParaRPr b="1">
              <a:solidFill>
                <a:schemeClr val="accent2"/>
              </a:solidFill>
              <a:highlight>
                <a:srgbClr val="FFFFFF"/>
              </a:highlight>
              <a:latin typeface="Arial"/>
              <a:ea typeface="Arial"/>
              <a:cs typeface="Arial"/>
              <a:sym typeface="Arial"/>
            </a:endParaRPr>
          </a:p>
          <a:p>
            <a:pPr indent="0" lvl="0" marL="0" rtl="0" algn="l">
              <a:spcBef>
                <a:spcPts val="0"/>
              </a:spcBef>
              <a:spcAft>
                <a:spcPts val="1600"/>
              </a:spcAft>
              <a:buNone/>
            </a:pPr>
            <a:r>
              <a:t/>
            </a:r>
            <a:endParaRPr sz="1200">
              <a:solidFill>
                <a:srgbClr val="111B3D"/>
              </a:solidFill>
              <a:highlight>
                <a:srgbClr val="FFFFFF"/>
              </a:highlight>
            </a:endParaRPr>
          </a:p>
        </p:txBody>
      </p:sp>
      <p:sp>
        <p:nvSpPr>
          <p:cNvPr id="218" name="Google Shape;218;p35"/>
          <p:cNvSpPr txBox="1"/>
          <p:nvPr/>
        </p:nvSpPr>
        <p:spPr>
          <a:xfrm>
            <a:off x="4727175" y="183985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3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Fitting The Model</a:t>
            </a:r>
            <a:endParaRPr/>
          </a:p>
        </p:txBody>
      </p:sp>
      <p:sp>
        <p:nvSpPr>
          <p:cNvPr id="224" name="Google Shape;224;p3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Arial"/>
                <a:ea typeface="Arial"/>
                <a:cs typeface="Arial"/>
                <a:sym typeface="Arial"/>
              </a:rPr>
              <a:t>After building all the models we decided to try and ensemble them to get a better rmse score</a:t>
            </a:r>
            <a:endParaRPr>
              <a:solidFill>
                <a:srgbClr val="000000"/>
              </a:solidFill>
              <a:latin typeface="Arial"/>
              <a:ea typeface="Arial"/>
              <a:cs typeface="Arial"/>
              <a:sym typeface="Arial"/>
            </a:endParaRPr>
          </a:p>
          <a:p>
            <a:pPr indent="0" lvl="0" marL="0" rtl="0" algn="l">
              <a:spcBef>
                <a:spcPts val="1600"/>
              </a:spcBef>
              <a:spcAft>
                <a:spcPts val="0"/>
              </a:spcAft>
              <a:buNone/>
            </a:pPr>
            <a:r>
              <a:rPr b="1" lang="en" sz="2000">
                <a:solidFill>
                  <a:srgbClr val="000000"/>
                </a:solidFill>
                <a:latin typeface="Arial"/>
                <a:ea typeface="Arial"/>
                <a:cs typeface="Arial"/>
                <a:sym typeface="Arial"/>
              </a:rPr>
              <a:t>Ensemble Model </a:t>
            </a:r>
            <a:endParaRPr b="1" sz="2000">
              <a:solidFill>
                <a:srgbClr val="000000"/>
              </a:solidFill>
              <a:latin typeface="Arial"/>
              <a:ea typeface="Arial"/>
              <a:cs typeface="Arial"/>
              <a:sym typeface="Arial"/>
            </a:endParaRPr>
          </a:p>
          <a:p>
            <a:pPr indent="0" lvl="0" marL="0" rtl="0" algn="l">
              <a:spcBef>
                <a:spcPts val="0"/>
              </a:spcBef>
              <a:spcAft>
                <a:spcPts val="0"/>
              </a:spcAft>
              <a:buNone/>
            </a:pPr>
            <a:r>
              <a:rPr b="1" lang="en">
                <a:solidFill>
                  <a:schemeClr val="accent2"/>
                </a:solidFill>
                <a:latin typeface="Arial"/>
                <a:ea typeface="Arial"/>
                <a:cs typeface="Arial"/>
                <a:sym typeface="Arial"/>
              </a:rPr>
              <a:t>RMSE: </a:t>
            </a:r>
            <a:r>
              <a:rPr b="1" lang="en">
                <a:solidFill>
                  <a:schemeClr val="accent2"/>
                </a:solidFill>
                <a:highlight>
                  <a:srgbClr val="FFFFFF"/>
                </a:highlight>
                <a:latin typeface="Arial"/>
                <a:ea typeface="Arial"/>
                <a:cs typeface="Arial"/>
                <a:sym typeface="Arial"/>
              </a:rPr>
              <a:t>793.848121940663</a:t>
            </a:r>
            <a:endParaRPr b="1">
              <a:solidFill>
                <a:schemeClr val="accent2"/>
              </a:solidFill>
              <a:latin typeface="Arial"/>
              <a:ea typeface="Arial"/>
              <a:cs typeface="Arial"/>
              <a:sym typeface="Arial"/>
            </a:endParaRPr>
          </a:p>
          <a:p>
            <a:pPr indent="0" lvl="0" marL="0" rtl="0" algn="l">
              <a:spcBef>
                <a:spcPts val="0"/>
              </a:spcBef>
              <a:spcAft>
                <a:spcPts val="1600"/>
              </a:spcAft>
              <a:buNone/>
            </a:pPr>
            <a:r>
              <a:t/>
            </a:r>
            <a:endParaRPr/>
          </a:p>
        </p:txBody>
      </p:sp>
      <p:sp>
        <p:nvSpPr>
          <p:cNvPr id="225" name="Google Shape;225;p36"/>
          <p:cNvSpPr txBox="1"/>
          <p:nvPr/>
        </p:nvSpPr>
        <p:spPr>
          <a:xfrm>
            <a:off x="477450" y="303825"/>
            <a:ext cx="8333700" cy="12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rgbClr val="000000"/>
              </a:buClr>
              <a:buSzPts val="4200"/>
              <a:buFont typeface="Arial"/>
              <a:buNone/>
            </a:pPr>
            <a:r>
              <a:rPr lang="en" sz="4200"/>
              <a:t>Conclusion</a:t>
            </a:r>
            <a:endParaRPr/>
          </a:p>
        </p:txBody>
      </p:sp>
      <p:sp>
        <p:nvSpPr>
          <p:cNvPr id="231" name="Google Shape;231;p3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4200">
                <a:solidFill>
                  <a:srgbClr val="000000"/>
                </a:solidFill>
              </a:rPr>
              <a:t>Thank You !!!</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5"/>
          <p:cNvSpPr txBox="1"/>
          <p:nvPr>
            <p:ph type="ctrTitle"/>
          </p:nvPr>
        </p:nvSpPr>
        <p:spPr>
          <a:xfrm>
            <a:off x="292725" y="209075"/>
            <a:ext cx="7624500" cy="101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300">
                <a:latin typeface="Arial"/>
                <a:ea typeface="Arial"/>
                <a:cs typeface="Arial"/>
                <a:sym typeface="Arial"/>
              </a:rPr>
              <a:t>Overview of the Problem </a:t>
            </a:r>
            <a:endParaRPr sz="5300">
              <a:latin typeface="Arial"/>
              <a:ea typeface="Arial"/>
              <a:cs typeface="Arial"/>
              <a:sym typeface="Arial"/>
            </a:endParaRPr>
          </a:p>
        </p:txBody>
      </p:sp>
      <p:sp>
        <p:nvSpPr>
          <p:cNvPr id="83" name="Google Shape;83;p15"/>
          <p:cNvSpPr txBox="1"/>
          <p:nvPr>
            <p:ph idx="1" type="subTitle"/>
          </p:nvPr>
        </p:nvSpPr>
        <p:spPr>
          <a:xfrm>
            <a:off x="3833225" y="1226625"/>
            <a:ext cx="5241000" cy="363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Logistics ser</a:t>
            </a:r>
            <a:r>
              <a:rPr lang="en">
                <a:latin typeface="Arial"/>
                <a:ea typeface="Arial"/>
                <a:cs typeface="Arial"/>
                <a:sym typeface="Arial"/>
              </a:rPr>
              <a:t>vices must receive an order and have it delivered within the shortest time to appease their users.</a:t>
            </a:r>
            <a:endParaRPr>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a:p>
            <a:pPr indent="0" lvl="0" marL="0" rtl="0" algn="l">
              <a:spcBef>
                <a:spcPts val="0"/>
              </a:spcBef>
              <a:spcAft>
                <a:spcPts val="0"/>
              </a:spcAft>
              <a:buNone/>
            </a:pPr>
            <a:r>
              <a:rPr lang="en">
                <a:latin typeface="Arial"/>
                <a:ea typeface="Arial"/>
                <a:cs typeface="Arial"/>
                <a:sym typeface="Arial"/>
              </a:rPr>
              <a:t>Accurate Prediction of Delivery Time helps with :</a:t>
            </a:r>
            <a:endParaRPr>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
                <a:latin typeface="Arial"/>
                <a:ea typeface="Arial"/>
                <a:cs typeface="Arial"/>
                <a:sym typeface="Arial"/>
              </a:rPr>
              <a:t>Customer experience and satisfaction.</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
                <a:latin typeface="Arial"/>
                <a:ea typeface="Arial"/>
                <a:cs typeface="Arial"/>
                <a:sym typeface="Arial"/>
              </a:rPr>
              <a:t>In addition, the solution will enable service providers to realise cost savings, and ultimately reduce the cost of doing business, through improved resource management and planning for order scheduling.</a:t>
            </a:r>
            <a:endParaRPr>
              <a:latin typeface="Arial"/>
              <a:ea typeface="Arial"/>
              <a:cs typeface="Arial"/>
              <a:sym typeface="Arial"/>
            </a:endParaRPr>
          </a:p>
        </p:txBody>
      </p:sp>
      <p:pic>
        <p:nvPicPr>
          <p:cNvPr id="84" name="Google Shape;84;p15"/>
          <p:cNvPicPr preferRelativeResize="0"/>
          <p:nvPr/>
        </p:nvPicPr>
        <p:blipFill>
          <a:blip r:embed="rId3">
            <a:alphaModFix/>
          </a:blip>
          <a:stretch>
            <a:fillRect/>
          </a:stretch>
        </p:blipFill>
        <p:spPr>
          <a:xfrm>
            <a:off x="626325" y="1324200"/>
            <a:ext cx="3018573" cy="34170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6"/>
          <p:cNvSpPr txBox="1"/>
          <p:nvPr>
            <p:ph type="ctrTitle"/>
          </p:nvPr>
        </p:nvSpPr>
        <p:spPr>
          <a:xfrm>
            <a:off x="390525" y="446050"/>
            <a:ext cx="8222100" cy="766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300">
                <a:latin typeface="Arial"/>
                <a:ea typeface="Arial"/>
                <a:cs typeface="Arial"/>
                <a:sym typeface="Arial"/>
              </a:rPr>
              <a:t>Overview of the Problem </a:t>
            </a:r>
            <a:endParaRPr/>
          </a:p>
        </p:txBody>
      </p:sp>
      <p:sp>
        <p:nvSpPr>
          <p:cNvPr id="90" name="Google Shape;90;p16"/>
          <p:cNvSpPr txBox="1"/>
          <p:nvPr>
            <p:ph idx="1" type="subTitle"/>
          </p:nvPr>
        </p:nvSpPr>
        <p:spPr>
          <a:xfrm>
            <a:off x="390525" y="1212823"/>
            <a:ext cx="8222100" cy="274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Arial"/>
                <a:ea typeface="Arial"/>
                <a:cs typeface="Arial"/>
                <a:sym typeface="Arial"/>
              </a:rPr>
              <a:t>Challenge</a:t>
            </a:r>
            <a:endParaRPr b="1" sz="2400">
              <a:latin typeface="Arial"/>
              <a:ea typeface="Arial"/>
              <a:cs typeface="Arial"/>
              <a:sym typeface="Arial"/>
            </a:endParaRPr>
          </a:p>
          <a:p>
            <a:pPr indent="0" lvl="0" marL="0" rtl="0" algn="l">
              <a:spcBef>
                <a:spcPts val="0"/>
              </a:spcBef>
              <a:spcAft>
                <a:spcPts val="0"/>
              </a:spcAft>
              <a:buNone/>
            </a:pPr>
            <a:r>
              <a:rPr lang="en" sz="2100">
                <a:latin typeface="Arial"/>
                <a:ea typeface="Arial"/>
                <a:cs typeface="Arial"/>
                <a:sym typeface="Arial"/>
              </a:rPr>
              <a:t>Predict the estimated time of arrival for orders- from pick-up to drop-off.</a:t>
            </a:r>
            <a:endParaRPr sz="2100">
              <a:latin typeface="Arial"/>
              <a:ea typeface="Arial"/>
              <a:cs typeface="Arial"/>
              <a:sym typeface="Arial"/>
            </a:endParaRPr>
          </a:p>
          <a:p>
            <a:pPr indent="0" lvl="0" marL="0" rtl="0" algn="l">
              <a:spcBef>
                <a:spcPts val="0"/>
              </a:spcBef>
              <a:spcAft>
                <a:spcPts val="0"/>
              </a:spcAft>
              <a:buNone/>
            </a:pPr>
            <a:r>
              <a:t/>
            </a:r>
            <a:endParaRPr sz="2100">
              <a:latin typeface="Arial"/>
              <a:ea typeface="Arial"/>
              <a:cs typeface="Arial"/>
              <a:sym typeface="Arial"/>
            </a:endParaRPr>
          </a:p>
          <a:p>
            <a:pPr indent="0" lvl="0" marL="0" rtl="0" algn="l">
              <a:spcBef>
                <a:spcPts val="0"/>
              </a:spcBef>
              <a:spcAft>
                <a:spcPts val="0"/>
              </a:spcAft>
              <a:buNone/>
            </a:pPr>
            <a:r>
              <a:rPr b="1" lang="en" sz="2400">
                <a:latin typeface="Arial"/>
                <a:ea typeface="Arial"/>
                <a:cs typeface="Arial"/>
                <a:sym typeface="Arial"/>
              </a:rPr>
              <a:t>Background</a:t>
            </a:r>
            <a:endParaRPr b="1" sz="2400">
              <a:latin typeface="Arial"/>
              <a:ea typeface="Arial"/>
              <a:cs typeface="Arial"/>
              <a:sym typeface="Arial"/>
            </a:endParaRPr>
          </a:p>
          <a:p>
            <a:pPr indent="0" lvl="0" marL="0" rtl="0" algn="l">
              <a:spcBef>
                <a:spcPts val="0"/>
              </a:spcBef>
              <a:spcAft>
                <a:spcPts val="0"/>
              </a:spcAft>
              <a:buNone/>
            </a:pPr>
            <a:r>
              <a:rPr lang="en" sz="2100">
                <a:latin typeface="Arial"/>
                <a:ea typeface="Arial"/>
                <a:cs typeface="Arial"/>
                <a:sym typeface="Arial"/>
              </a:rPr>
              <a:t>Logistics in Sub-Saharan Africa increases the cost of manufactured goods by up to 320%.</a:t>
            </a:r>
            <a:endParaRPr sz="2100">
              <a:latin typeface="Arial"/>
              <a:ea typeface="Arial"/>
              <a:cs typeface="Arial"/>
              <a:sym typeface="Arial"/>
            </a:endParaRPr>
          </a:p>
          <a:p>
            <a:pPr indent="0" lvl="0" marL="0" rtl="0" algn="l">
              <a:spcBef>
                <a:spcPts val="0"/>
              </a:spcBef>
              <a:spcAft>
                <a:spcPts val="0"/>
              </a:spcAft>
              <a:buNone/>
            </a:pPr>
            <a:r>
              <a:t/>
            </a:r>
            <a:endParaRPr b="1" sz="2400">
              <a:latin typeface="Arial"/>
              <a:ea typeface="Arial"/>
              <a:cs typeface="Arial"/>
              <a:sym typeface="Arial"/>
            </a:endParaRPr>
          </a:p>
          <a:p>
            <a:pPr indent="0" lvl="0" marL="0" rtl="0" algn="l">
              <a:spcBef>
                <a:spcPts val="0"/>
              </a:spcBef>
              <a:spcAft>
                <a:spcPts val="0"/>
              </a:spcAft>
              <a:buNone/>
            </a:pPr>
            <a:r>
              <a:t/>
            </a:r>
            <a:endParaRPr b="1" sz="24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300">
                <a:latin typeface="Arial"/>
                <a:ea typeface="Arial"/>
                <a:cs typeface="Arial"/>
                <a:sym typeface="Arial"/>
              </a:rPr>
              <a:t>Problem Statement</a:t>
            </a:r>
            <a:endParaRPr sz="5300">
              <a:latin typeface="Arial"/>
              <a:ea typeface="Arial"/>
              <a:cs typeface="Arial"/>
              <a:sym typeface="Arial"/>
            </a:endParaRPr>
          </a:p>
        </p:txBody>
      </p:sp>
      <p:sp>
        <p:nvSpPr>
          <p:cNvPr id="96" name="Google Shape;96;p17"/>
          <p:cNvSpPr txBox="1"/>
          <p:nvPr>
            <p:ph idx="1" type="body"/>
          </p:nvPr>
        </p:nvSpPr>
        <p:spPr>
          <a:xfrm>
            <a:off x="471900" y="1919075"/>
            <a:ext cx="8222100" cy="173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000000"/>
                </a:solidFill>
                <a:latin typeface="Arial"/>
                <a:ea typeface="Arial"/>
                <a:cs typeface="Arial"/>
                <a:sym typeface="Arial"/>
              </a:rPr>
              <a:t>The goal is to train a regression model which will take data about a good delivery order as input and then output the estimated time of delivery of order, from the point of driver pickup to the point of arrival at final destination to improve efficiency of deliveries</a:t>
            </a:r>
            <a:endParaRPr>
              <a:solidFill>
                <a:srgbClr val="000000"/>
              </a:solidFill>
              <a:latin typeface="Arial"/>
              <a:ea typeface="Arial"/>
              <a:cs typeface="Arial"/>
              <a:sym typeface="Arial"/>
            </a:endParaRPr>
          </a:p>
          <a:p>
            <a:pPr indent="0" lvl="0" marL="0" rtl="0" algn="l">
              <a:spcBef>
                <a:spcPts val="1600"/>
              </a:spcBef>
              <a:spcAft>
                <a:spcPts val="1600"/>
              </a:spcAft>
              <a:buNone/>
            </a:pPr>
            <a:r>
              <a:t/>
            </a:r>
            <a:endParaRPr>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300"/>
              <a:t>Preprocessing</a:t>
            </a:r>
            <a:endParaRPr sz="5300"/>
          </a:p>
        </p:txBody>
      </p:sp>
      <p:sp>
        <p:nvSpPr>
          <p:cNvPr id="102" name="Google Shape;102;p1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100">
                <a:solidFill>
                  <a:srgbClr val="000000"/>
                </a:solidFill>
              </a:rPr>
              <a:t>Data Summary</a:t>
            </a:r>
            <a:endParaRPr b="1" sz="2100">
              <a:solidFill>
                <a:srgbClr val="000000"/>
              </a:solidFill>
            </a:endParaRPr>
          </a:p>
        </p:txBody>
      </p:sp>
      <p:graphicFrame>
        <p:nvGraphicFramePr>
          <p:cNvPr id="103" name="Google Shape;103;p18"/>
          <p:cNvGraphicFramePr/>
          <p:nvPr/>
        </p:nvGraphicFramePr>
        <p:xfrm>
          <a:off x="631900" y="2571750"/>
          <a:ext cx="3000000" cy="3000000"/>
        </p:xfrm>
        <a:graphic>
          <a:graphicData uri="http://schemas.openxmlformats.org/drawingml/2006/table">
            <a:tbl>
              <a:tblPr>
                <a:noFill/>
                <a:tableStyleId>{8B929153-640F-45A8-8821-E241830FE49D}</a:tableStyleId>
              </a:tblPr>
              <a:tblGrid>
                <a:gridCol w="2429275"/>
                <a:gridCol w="2429275"/>
                <a:gridCol w="2429275"/>
              </a:tblGrid>
              <a:tr h="7103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b="1" lang="en"/>
                        <a:t>TRAIN DATASET</a:t>
                      </a:r>
                      <a:endParaRPr b="1"/>
                    </a:p>
                  </a:txBody>
                  <a:tcPr marT="91425" marB="91425" marR="91425" marL="91425"/>
                </a:tc>
                <a:tc>
                  <a:txBody>
                    <a:bodyPr/>
                    <a:lstStyle/>
                    <a:p>
                      <a:pPr indent="0" lvl="0" marL="0" rtl="0" algn="l">
                        <a:spcBef>
                          <a:spcPts val="0"/>
                        </a:spcBef>
                        <a:spcAft>
                          <a:spcPts val="0"/>
                        </a:spcAft>
                        <a:buNone/>
                      </a:pPr>
                      <a:r>
                        <a:rPr b="1" lang="en"/>
                        <a:t>TEST DATASET</a:t>
                      </a:r>
                      <a:endParaRPr b="1"/>
                    </a:p>
                  </a:txBody>
                  <a:tcPr marT="91425" marB="91425" marR="91425" marL="91425"/>
                </a:tc>
              </a:tr>
              <a:tr h="347100">
                <a:tc>
                  <a:txBody>
                    <a:bodyPr/>
                    <a:lstStyle/>
                    <a:p>
                      <a:pPr indent="0" lvl="0" marL="0" rtl="0" algn="l">
                        <a:spcBef>
                          <a:spcPts val="0"/>
                        </a:spcBef>
                        <a:spcAft>
                          <a:spcPts val="0"/>
                        </a:spcAft>
                        <a:buNone/>
                      </a:pPr>
                      <a:r>
                        <a:rPr lang="en"/>
                        <a:t>Features</a:t>
                      </a:r>
                      <a:endParaRPr/>
                    </a:p>
                  </a:txBody>
                  <a:tcPr marT="91425" marB="91425" marR="91425" marL="91425"/>
                </a:tc>
                <a:tc>
                  <a:txBody>
                    <a:bodyPr/>
                    <a:lstStyle/>
                    <a:p>
                      <a:pPr indent="0" lvl="0" marL="0" rtl="0" algn="ctr">
                        <a:spcBef>
                          <a:spcPts val="0"/>
                        </a:spcBef>
                        <a:spcAft>
                          <a:spcPts val="0"/>
                        </a:spcAft>
                        <a:buNone/>
                      </a:pPr>
                      <a:r>
                        <a:rPr lang="en"/>
                        <a:t>29</a:t>
                      </a:r>
                      <a:endParaRPr/>
                    </a:p>
                  </a:txBody>
                  <a:tcPr marT="91425" marB="91425" marR="91425" marL="91425"/>
                </a:tc>
                <a:tc>
                  <a:txBody>
                    <a:bodyPr/>
                    <a:lstStyle/>
                    <a:p>
                      <a:pPr indent="0" lvl="0" marL="0" rtl="0" algn="ctr">
                        <a:spcBef>
                          <a:spcPts val="0"/>
                        </a:spcBef>
                        <a:spcAft>
                          <a:spcPts val="0"/>
                        </a:spcAft>
                        <a:buNone/>
                      </a:pPr>
                      <a:r>
                        <a:rPr lang="en"/>
                        <a:t>25</a:t>
                      </a:r>
                      <a:endParaRPr/>
                    </a:p>
                  </a:txBody>
                  <a:tcPr marT="91425" marB="91425" marR="91425" marL="91425"/>
                </a:tc>
              </a:tr>
              <a:tr h="347100">
                <a:tc>
                  <a:txBody>
                    <a:bodyPr/>
                    <a:lstStyle/>
                    <a:p>
                      <a:pPr indent="0" lvl="0" marL="0" rtl="0" algn="l">
                        <a:spcBef>
                          <a:spcPts val="0"/>
                        </a:spcBef>
                        <a:spcAft>
                          <a:spcPts val="0"/>
                        </a:spcAft>
                        <a:buNone/>
                      </a:pPr>
                      <a:r>
                        <a:rPr lang="en"/>
                        <a:t>Number of Data Points</a:t>
                      </a:r>
                      <a:endParaRPr/>
                    </a:p>
                  </a:txBody>
                  <a:tcPr marT="91425" marB="91425" marR="91425" marL="91425"/>
                </a:tc>
                <a:tc>
                  <a:txBody>
                    <a:bodyPr/>
                    <a:lstStyle/>
                    <a:p>
                      <a:pPr indent="0" lvl="0" marL="0" rtl="0" algn="ctr">
                        <a:spcBef>
                          <a:spcPts val="0"/>
                        </a:spcBef>
                        <a:spcAft>
                          <a:spcPts val="0"/>
                        </a:spcAft>
                        <a:buNone/>
                      </a:pPr>
                      <a:r>
                        <a:rPr lang="en"/>
                        <a:t>21201</a:t>
                      </a:r>
                      <a:endParaRPr/>
                    </a:p>
                  </a:txBody>
                  <a:tcPr marT="91425" marB="91425" marR="91425" marL="91425"/>
                </a:tc>
                <a:tc>
                  <a:txBody>
                    <a:bodyPr/>
                    <a:lstStyle/>
                    <a:p>
                      <a:pPr indent="0" lvl="0" marL="0" rtl="0" algn="ctr">
                        <a:spcBef>
                          <a:spcPts val="0"/>
                        </a:spcBef>
                        <a:spcAft>
                          <a:spcPts val="0"/>
                        </a:spcAft>
                        <a:buNone/>
                      </a:pPr>
                      <a:r>
                        <a:rPr lang="en"/>
                        <a:t>7068</a:t>
                      </a:r>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Distribution of the Target Variable</a:t>
            </a:r>
            <a:endParaRPr/>
          </a:p>
        </p:txBody>
      </p:sp>
      <p:sp>
        <p:nvSpPr>
          <p:cNvPr id="109" name="Google Shape;109;p1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2100">
                <a:solidFill>
                  <a:schemeClr val="dk1"/>
                </a:solidFill>
              </a:rPr>
              <a:t>Target Variable Distribution</a:t>
            </a:r>
            <a:endParaRPr sz="1100"/>
          </a:p>
        </p:txBody>
      </p:sp>
      <p:pic>
        <p:nvPicPr>
          <p:cNvPr id="110" name="Google Shape;110;p19"/>
          <p:cNvPicPr preferRelativeResize="0"/>
          <p:nvPr/>
        </p:nvPicPr>
        <p:blipFill>
          <a:blip r:embed="rId3">
            <a:alphaModFix/>
          </a:blip>
          <a:stretch>
            <a:fillRect/>
          </a:stretch>
        </p:blipFill>
        <p:spPr>
          <a:xfrm>
            <a:off x="311700" y="1557825"/>
            <a:ext cx="8520601" cy="3481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pic>
        <p:nvPicPr>
          <p:cNvPr id="115" name="Google Shape;115;p20"/>
          <p:cNvPicPr preferRelativeResize="0"/>
          <p:nvPr/>
        </p:nvPicPr>
        <p:blipFill>
          <a:blip r:embed="rId3">
            <a:alphaModFix/>
          </a:blip>
          <a:stretch>
            <a:fillRect/>
          </a:stretch>
        </p:blipFill>
        <p:spPr>
          <a:xfrm>
            <a:off x="1243225" y="1739575"/>
            <a:ext cx="6986799" cy="3345375"/>
          </a:xfrm>
          <a:prstGeom prst="rect">
            <a:avLst/>
          </a:prstGeom>
          <a:noFill/>
          <a:ln>
            <a:noFill/>
          </a:ln>
        </p:spPr>
      </p:pic>
      <p:sp>
        <p:nvSpPr>
          <p:cNvPr id="116" name="Google Shape;116;p20"/>
          <p:cNvSpPr txBox="1"/>
          <p:nvPr/>
        </p:nvSpPr>
        <p:spPr>
          <a:xfrm>
            <a:off x="683625" y="97650"/>
            <a:ext cx="7617600" cy="137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500">
                <a:solidFill>
                  <a:schemeClr val="lt1"/>
                </a:solidFill>
              </a:rPr>
              <a:t>Distribution of Train Data Set</a:t>
            </a:r>
            <a:endParaRPr sz="450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pic>
        <p:nvPicPr>
          <p:cNvPr id="121" name="Google Shape;121;p21"/>
          <p:cNvPicPr preferRelativeResize="0"/>
          <p:nvPr/>
        </p:nvPicPr>
        <p:blipFill>
          <a:blip r:embed="rId3">
            <a:alphaModFix/>
          </a:blip>
          <a:stretch>
            <a:fillRect/>
          </a:stretch>
        </p:blipFill>
        <p:spPr>
          <a:xfrm>
            <a:off x="1570225" y="1693950"/>
            <a:ext cx="6542274" cy="1474275"/>
          </a:xfrm>
          <a:prstGeom prst="rect">
            <a:avLst/>
          </a:prstGeom>
          <a:noFill/>
          <a:ln>
            <a:noFill/>
          </a:ln>
        </p:spPr>
      </p:pic>
      <p:pic>
        <p:nvPicPr>
          <p:cNvPr id="122" name="Google Shape;122;p21"/>
          <p:cNvPicPr preferRelativeResize="0"/>
          <p:nvPr/>
        </p:nvPicPr>
        <p:blipFill rotWithShape="1">
          <a:blip r:embed="rId4">
            <a:alphaModFix/>
          </a:blip>
          <a:srcRect b="13103" l="6112" r="0" t="-8751"/>
          <a:stretch/>
        </p:blipFill>
        <p:spPr>
          <a:xfrm>
            <a:off x="1740325" y="3168225"/>
            <a:ext cx="6202075" cy="1474275"/>
          </a:xfrm>
          <a:prstGeom prst="rect">
            <a:avLst/>
          </a:prstGeom>
          <a:noFill/>
          <a:ln>
            <a:noFill/>
          </a:ln>
        </p:spPr>
      </p:pic>
      <p:sp>
        <p:nvSpPr>
          <p:cNvPr id="123" name="Google Shape;123;p21"/>
          <p:cNvSpPr txBox="1"/>
          <p:nvPr/>
        </p:nvSpPr>
        <p:spPr>
          <a:xfrm>
            <a:off x="936900" y="233975"/>
            <a:ext cx="7270200" cy="12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700">
                <a:solidFill>
                  <a:srgbClr val="FFFFFF"/>
                </a:solidFill>
              </a:rPr>
              <a:t>Scatter plot showing the relationship between the train dataset numerical data and the predictor variable</a:t>
            </a:r>
            <a:endParaRPr sz="2700">
              <a:solidFill>
                <a:srgbClr val="FFFFFF"/>
              </a:solidFill>
            </a:endParaRPr>
          </a:p>
          <a:p>
            <a:pPr indent="0" lvl="0" marL="0" rtl="0" algn="l">
              <a:spcBef>
                <a:spcPts val="0"/>
              </a:spcBef>
              <a:spcAft>
                <a:spcPts val="0"/>
              </a:spcAft>
              <a:buNone/>
            </a:pPr>
            <a:r>
              <a:t/>
            </a:r>
            <a:endParaRPr sz="3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