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  <p:sldMasterId id="2147483670" r:id="rId2"/>
  </p:sldMasterIdLst>
  <p:sldIdLst>
    <p:sldId id="256" r:id="rId3"/>
    <p:sldId id="257" r:id="rId4"/>
    <p:sldId id="260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9" r:id="rId13"/>
    <p:sldId id="271" r:id="rId14"/>
    <p:sldId id="267" r:id="rId15"/>
    <p:sldId id="266" r:id="rId16"/>
    <p:sldId id="268" r:id="rId17"/>
    <p:sldId id="270" r:id="rId18"/>
    <p:sldId id="272" r:id="rId19"/>
    <p:sldId id="273" r:id="rId20"/>
    <p:sldId id="277" r:id="rId21"/>
    <p:sldId id="280" r:id="rId22"/>
    <p:sldId id="278" r:id="rId23"/>
    <p:sldId id="281" r:id="rId24"/>
    <p:sldId id="279" r:id="rId25"/>
    <p:sldId id="275" r:id="rId26"/>
    <p:sldId id="276" r:id="rId27"/>
    <p:sldId id="282" r:id="rId2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9" autoAdjust="0"/>
    <p:restoredTop sz="94662" autoAdjust="0"/>
  </p:normalViewPr>
  <p:slideViewPr>
    <p:cSldViewPr snapToGrid="0">
      <p:cViewPr varScale="1">
        <p:scale>
          <a:sx n="112" d="100"/>
          <a:sy n="112" d="100"/>
        </p:scale>
        <p:origin x="120" y="6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CB2939-EF81-4A1D-88EF-1F914C710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000" y="1757664"/>
            <a:ext cx="8640000" cy="1468800"/>
          </a:xfrm>
        </p:spPr>
        <p:txBody>
          <a:bodyPr anchor="b">
            <a:normAutofit/>
          </a:bodyPr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483C1D55-BE30-4913-97C9-8A4B5805F2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C907F19-5F58-4B00-A2D6-15BE9E68F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20000" y="3060000"/>
            <a:ext cx="8640000" cy="2232000"/>
          </a:xfrm>
        </p:spPr>
        <p:txBody>
          <a:bodyPr anchor="t"/>
          <a:lstStyle>
            <a:lvl1pPr marL="72000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0239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CB2939-EF81-4A1D-88EF-1F914C710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000" y="1757664"/>
            <a:ext cx="8640000" cy="1468800"/>
          </a:xfrm>
        </p:spPr>
        <p:txBody>
          <a:bodyPr anchor="b">
            <a:normAutofit/>
          </a:bodyPr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483C1D55-BE30-4913-97C9-8A4B5805F2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C907F19-5F58-4B00-A2D6-15BE9E68F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20000" y="3060000"/>
            <a:ext cx="8640000" cy="2232000"/>
          </a:xfrm>
        </p:spPr>
        <p:txBody>
          <a:bodyPr anchor="t"/>
          <a:lstStyle>
            <a:lvl1pPr marL="72000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2602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158E6-BFE0-4EF2-A193-3C0085BF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B731D3A-6054-4511-A2E9-E2D6A36EF2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37AADF-02E6-4E61-8A90-A43F22763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0000" y="2970000"/>
            <a:ext cx="8280000" cy="18684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279896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158E6-BFE0-4EF2-A193-3C0085BF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B731D3A-6054-4511-A2E9-E2D6A36EF2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CD8CB388-72B4-45F4-9CEE-02D7C0DDD5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520000" y="2970000"/>
            <a:ext cx="8280000" cy="1868400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</p:spTree>
    <p:extLst>
      <p:ext uri="{BB962C8B-B14F-4D97-AF65-F5344CB8AC3E}">
        <p14:creationId xmlns:p14="http://schemas.microsoft.com/office/powerpoint/2010/main" val="270262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A0032-55EC-45BB-8CD4-D2176F66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EC1806A5-B5F0-47EE-A693-48769535ED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‹nr.›</a:t>
            </a:fld>
            <a:endParaRPr lang="nl-NL"/>
          </a:p>
        </p:txBody>
      </p:sp>
      <p:sp>
        <p:nvSpPr>
          <p:cNvPr id="4" name="Tijdelijke aanduiding voor afbeelding 5">
            <a:extLst>
              <a:ext uri="{FF2B5EF4-FFF2-40B4-BE49-F238E27FC236}">
                <a16:creationId xmlns:a16="http://schemas.microsoft.com/office/drawing/2014/main" id="{CC0BC91D-39B5-4E20-9599-C294C368A5D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520000" y="4838400"/>
            <a:ext cx="8280000" cy="1868400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69DEDFC-133F-4A96-9D59-88BAC6BE1F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0000" y="2970000"/>
            <a:ext cx="8280000" cy="18684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50091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>
  <p:cSld name="Ho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158E6-BFE0-4EF2-A193-3C0085BF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B731D3A-6054-4511-A2E9-E2D6A36EF2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37AADF-02E6-4E61-8A90-A43F22763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0000" y="2970000"/>
            <a:ext cx="8280000" cy="18684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522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7.40741E-7 L -3.95833E-6 -0.2724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63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0.00052 -0.13055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5" grpId="1">
        <p:tmplLst>
          <p:tmpl>
            <p:tnLst>
              <p:par>
                <p:cTn presetID="64" presetClass="path" presetSubtype="0" decel="50000" fill="hold" nodeType="withEffect">
                  <p:stCondLst>
                    <p:cond delay="0"/>
                  </p:stCondLst>
                  <p:childTnLst>
                    <p:animMotion origin="layout" path="M -0.00052 0.06227 L -0.00052 -0.13055 " pathEditMode="relative" rAng="0" ptsTypes="AA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-965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158E6-BFE0-4EF2-A193-3C0085BF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B731D3A-6054-4511-A2E9-E2D6A36EF2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37AADF-02E6-4E61-8A90-A43F22763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0000" y="2970000"/>
            <a:ext cx="8280000" cy="18684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18EBA5D4-36D4-40AE-B410-C7D5B25328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401218"/>
            <a:ext cx="12192000" cy="2456781"/>
          </a:xfrm>
          <a:solidFill>
            <a:schemeClr val="tx1">
              <a:alpha val="75000"/>
            </a:schemeClr>
          </a:solidFill>
        </p:spPr>
        <p:txBody>
          <a:bodyPr lIns="2628000" anchor="ctr" anchorCtr="0"/>
          <a:lstStyle>
            <a:lvl1pPr>
              <a:defRPr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defRPr>
            </a:lvl1pPr>
            <a:lvl2pPr>
              <a:defRPr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defRPr>
            </a:lvl2pPr>
            <a:lvl3pPr>
              <a:defRPr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defRPr>
            </a:lvl3pPr>
            <a:lvl4pPr>
              <a:defRPr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defRPr>
            </a:lvl4pPr>
            <a:lvl5pPr>
              <a:defRPr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582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-3.95833E-6 -0.2724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63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0.00052 -0.13055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 0.35556 " pathEditMode="fixed" rAng="0" ptsTypes="AA">
                                      <p:cBhvr>
                                        <p:cTn id="20" dur="5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5" grpId="1">
        <p:tmplLst>
          <p:tmpl>
            <p:tnLst>
              <p:par>
                <p:cTn presetID="64" presetClass="path" presetSubtype="0" decel="50000" fill="hold" nodeType="withEffect">
                  <p:stCondLst>
                    <p:cond delay="0"/>
                  </p:stCondLst>
                  <p:childTnLst>
                    <p:animMotion origin="layout" path="M -0.00052 0.06227 L -0.00052 -0.13055 " pathEditMode="relative" rAng="0" ptsTypes="AA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-9653"/>
                    </p:animMotion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1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2" presetClass="path" presetSubtype="0" fill="hold" nodeType="withEffect">
                  <p:stCondLst>
                    <p:cond delay="0"/>
                  </p:stCondLst>
                  <p:childTnLst>
                    <p:animMotion origin="layout" path="M 0 -3.33333E-6 L 0 0.35556 " pathEditMode="fixed" rAng="0" ptsTypes="AA">
                      <p:cBhvr>
                        <p:cTn dur="500" spd="-1000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17778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F798E-336A-47E3-AC2C-AB380B37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F0E6AA1-4568-4472-8FFD-399DA7B82D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38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4A022AE-6BF3-4A6D-B0DD-4AAA8BCE45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393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gin/Ei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5112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158E6-BFE0-4EF2-A193-3C0085BF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B731D3A-6054-4511-A2E9-E2D6A36EF2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37AADF-02E6-4E61-8A90-A43F22763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0000" y="2970000"/>
            <a:ext cx="8280000" cy="18684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28452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158E6-BFE0-4EF2-A193-3C0085BF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B731D3A-6054-4511-A2E9-E2D6A36EF2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CD8CB388-72B4-45F4-9CEE-02D7C0DDD5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520000" y="2970000"/>
            <a:ext cx="8280000" cy="1868400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</p:spTree>
    <p:extLst>
      <p:ext uri="{BB962C8B-B14F-4D97-AF65-F5344CB8AC3E}">
        <p14:creationId xmlns:p14="http://schemas.microsoft.com/office/powerpoint/2010/main" val="209696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A0032-55EC-45BB-8CD4-D2176F66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EC1806A5-B5F0-47EE-A693-48769535ED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‹nr.›</a:t>
            </a:fld>
            <a:endParaRPr lang="nl-NL"/>
          </a:p>
        </p:txBody>
      </p:sp>
      <p:sp>
        <p:nvSpPr>
          <p:cNvPr id="4" name="Tijdelijke aanduiding voor afbeelding 5">
            <a:extLst>
              <a:ext uri="{FF2B5EF4-FFF2-40B4-BE49-F238E27FC236}">
                <a16:creationId xmlns:a16="http://schemas.microsoft.com/office/drawing/2014/main" id="{CC0BC91D-39B5-4E20-9599-C294C368A5D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520000" y="4838400"/>
            <a:ext cx="8280000" cy="1868400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69DEDFC-133F-4A96-9D59-88BAC6BE1F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0000" y="2970000"/>
            <a:ext cx="8280000" cy="18684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57158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>
  <p:cSld name="Ho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158E6-BFE0-4EF2-A193-3C0085BF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B731D3A-6054-4511-A2E9-E2D6A36EF2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37AADF-02E6-4E61-8A90-A43F22763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0000" y="2970000"/>
            <a:ext cx="8280000" cy="18684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8024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7.40741E-7 L -3.95833E-6 -0.2724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63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0.00052 -0.13055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5" grpId="1">
        <p:tmplLst>
          <p:tmpl>
            <p:tnLst>
              <p:par>
                <p:cTn presetID="64" presetClass="path" presetSubtype="0" decel="50000" fill="hold" nodeType="withEffect">
                  <p:stCondLst>
                    <p:cond delay="0"/>
                  </p:stCondLst>
                  <p:childTnLst>
                    <p:animMotion origin="layout" path="M -0.00052 0.06227 L -0.00052 -0.13055 " pathEditMode="relative" rAng="0" ptsTypes="AA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-965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158E6-BFE0-4EF2-A193-3C0085BF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B731D3A-6054-4511-A2E9-E2D6A36EF2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37AADF-02E6-4E61-8A90-A43F22763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0000" y="2970000"/>
            <a:ext cx="8280000" cy="18684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18EBA5D4-36D4-40AE-B410-C7D5B25328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401218"/>
            <a:ext cx="12192000" cy="2456781"/>
          </a:xfrm>
          <a:solidFill>
            <a:schemeClr val="tx1">
              <a:alpha val="75000"/>
            </a:schemeClr>
          </a:solidFill>
        </p:spPr>
        <p:txBody>
          <a:bodyPr lIns="2628000" anchor="ctr" anchorCtr="0"/>
          <a:lstStyle>
            <a:lvl1pPr>
              <a:defRPr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defRPr>
            </a:lvl1pPr>
            <a:lvl2pPr>
              <a:defRPr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defRPr>
            </a:lvl2pPr>
            <a:lvl3pPr>
              <a:defRPr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defRPr>
            </a:lvl3pPr>
            <a:lvl4pPr>
              <a:defRPr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defRPr>
            </a:lvl4pPr>
            <a:lvl5pPr>
              <a:defRPr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683236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-3.95833E-6 -0.2724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63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0.00052 -0.13055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 0.35556 " pathEditMode="fixed" rAng="0" ptsTypes="AA">
                                      <p:cBhvr>
                                        <p:cTn id="20" dur="5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5" grpId="1">
        <p:tmplLst>
          <p:tmpl>
            <p:tnLst>
              <p:par>
                <p:cTn presetID="64" presetClass="path" presetSubtype="0" decel="50000" fill="hold" nodeType="withEffect">
                  <p:stCondLst>
                    <p:cond delay="0"/>
                  </p:stCondLst>
                  <p:childTnLst>
                    <p:animMotion origin="layout" path="M -0.00052 0.06227 L -0.00052 -0.13055 " pathEditMode="relative" rAng="0" ptsTypes="AA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-9653"/>
                    </p:animMotion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1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2" presetClass="path" presetSubtype="0" fill="hold" nodeType="withEffect">
                  <p:stCondLst>
                    <p:cond delay="0"/>
                  </p:stCondLst>
                  <p:childTnLst>
                    <p:animMotion origin="layout" path="M 0 -3.33333E-6 L 0 0.35556 " pathEditMode="fixed" rAng="0" ptsTypes="AA">
                      <p:cBhvr>
                        <p:cTn dur="500" spd="-1000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17778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F798E-336A-47E3-AC2C-AB380B37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F0E6AA1-4568-4472-8FFD-399DA7B82D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126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4A022AE-6BF3-4A6D-B0DD-4AAA8BCE45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261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gin/Ei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099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2520000" y="1827000"/>
            <a:ext cx="8280000" cy="1143000"/>
          </a:xfrm>
          <a:prstGeom prst="rect">
            <a:avLst/>
          </a:prstGeom>
        </p:spPr>
        <p:txBody>
          <a:bodyPr vert="horz" lIns="810000" tIns="45720" rIns="91440" bIns="45720" rtlCol="0" anchor="b" anchorCtr="0">
            <a:normAutofit/>
          </a:bodyPr>
          <a:lstStyle/>
          <a:p>
            <a:r>
              <a:rPr lang="nl-NL" dirty="0"/>
              <a:t>Klik om de stijl te bewerken</a:t>
            </a:r>
            <a:endParaRPr lang="en-GB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520000" y="2970000"/>
            <a:ext cx="8280000" cy="1868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Met cijfer</a:t>
            </a:r>
          </a:p>
          <a:p>
            <a:pPr lvl="2"/>
            <a:r>
              <a:rPr lang="nl-NL" dirty="0"/>
              <a:t>Tweede</a:t>
            </a:r>
          </a:p>
          <a:p>
            <a:pPr lvl="3"/>
            <a:r>
              <a:rPr lang="nl-NL" dirty="0"/>
              <a:t>Met cijfer</a:t>
            </a:r>
          </a:p>
          <a:p>
            <a:pPr lvl="4"/>
            <a:r>
              <a:rPr lang="nl-NL" dirty="0"/>
              <a:t>Derde met cijfer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1164824" y="197127"/>
            <a:ext cx="821499" cy="5161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i="1">
                <a:solidFill>
                  <a:schemeClr val="tx1">
                    <a:tint val="75000"/>
                  </a:schemeClr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fld id="{B997E103-4C36-4B76-B945-430795A6F2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731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  <p:sldLayoutId id="2147483666" r:id="rId4"/>
    <p:sldLayoutId id="2147483667" r:id="rId5"/>
    <p:sldLayoutId id="2147483669" r:id="rId6"/>
    <p:sldLayoutId id="2147483668" r:id="rId7"/>
    <p:sldLayoutId id="2147483663" r:id="rId8"/>
    <p:sldLayoutId id="2147483664" r:id="rId9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48148E-6 L -0.00052 -0.1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3.95833E-6 -2.96296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1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>
        <p:tmplLst>
          <p:tmpl>
            <p:tnLst>
              <p:par>
                <p:cTn presetID="64" presetClass="path" presetSubtype="0" decel="50000" fill="hold" nodeType="withEffect">
                  <p:stCondLst>
                    <p:cond delay="0"/>
                  </p:stCondLst>
                  <p:childTnLst>
                    <p:animMotion origin="layout" path="M -0.00052 0.06227 L -3.95833E-6 -2.96296E-6 " pathEditMode="relative" rAng="0" ptsTypes="AA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6" y="-3125"/>
                    </p:animMotion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defTabSz="385763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Segoe UI Light" panose="020B0502040204020203" pitchFamily="34" charset="0"/>
        </a:defRPr>
      </a:lvl1pPr>
    </p:titleStyle>
    <p:bodyStyle>
      <a:lvl1pPr marL="720000" indent="0" algn="l" defTabSz="180000" rtl="0" eaLnBrk="1" latinLnBrk="0" hangingPunct="1">
        <a:spcBef>
          <a:spcPct val="20000"/>
        </a:spcBef>
        <a:buFont typeface="Arial" panose="020B0604020202020204" pitchFamily="34" charset="0"/>
        <a:buNone/>
        <a:tabLst>
          <a:tab pos="180000" algn="l"/>
        </a:tabLst>
        <a:defRPr sz="2100" kern="1200">
          <a:solidFill>
            <a:schemeClr val="tx1"/>
          </a:solidFill>
          <a:latin typeface="+mn-lt"/>
          <a:ea typeface="+mn-ea"/>
          <a:cs typeface="Segoe UI Semilight" panose="020B0402040204020203" pitchFamily="34" charset="0"/>
        </a:defRPr>
      </a:lvl1pPr>
      <a:lvl2pPr marL="720000" indent="-360000" algn="l" defTabSz="1800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+mn-lt"/>
          <a:ea typeface="+mn-ea"/>
          <a:cs typeface="Segoe UI Semilight" panose="020B0402040204020203" pitchFamily="34" charset="0"/>
        </a:defRPr>
      </a:lvl2pPr>
      <a:lvl3pPr marL="1080000" indent="0" algn="l" defTabSz="180000" rtl="0" eaLnBrk="1" latinLnBrk="0" hangingPunct="1">
        <a:spcBef>
          <a:spcPct val="20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Segoe UI Semilight" panose="020B0402040204020203" pitchFamily="34" charset="0"/>
        </a:defRPr>
      </a:lvl3pPr>
      <a:lvl4pPr marL="1080000" indent="-360000" algn="l" defTabSz="1800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Segoe UI Semilight" panose="020B0402040204020203" pitchFamily="34" charset="0"/>
        </a:defRPr>
      </a:lvl4pPr>
      <a:lvl5pPr marL="1260000" indent="-360000" algn="l" defTabSz="1800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Segoe UI Semilight" panose="020B0402040204020203" pitchFamily="34" charset="0"/>
        </a:defRPr>
      </a:lvl5pPr>
      <a:lvl6pPr marL="1060847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01">
          <p15:clr>
            <a:srgbClr val="F26B43"/>
          </p15:clr>
        </p15:guide>
        <p15:guide id="2" pos="279">
          <p15:clr>
            <a:srgbClr val="F26B43"/>
          </p15:clr>
        </p15:guide>
        <p15:guide id="3" pos="937">
          <p15:clr>
            <a:srgbClr val="F26B43"/>
          </p15:clr>
        </p15:guide>
        <p15:guide id="4" pos="67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2520000" y="2664846"/>
            <a:ext cx="8280000" cy="1143000"/>
          </a:xfrm>
          <a:prstGeom prst="rect">
            <a:avLst/>
          </a:prstGeom>
        </p:spPr>
        <p:txBody>
          <a:bodyPr vert="horz" lIns="810000" tIns="45720" rIns="91440" bIns="45720" rtlCol="0" anchor="b" anchorCtr="0">
            <a:normAutofit/>
          </a:bodyPr>
          <a:lstStyle/>
          <a:p>
            <a:r>
              <a:rPr lang="nl-NL" dirty="0"/>
              <a:t>Klik om de stijl te bewerken</a:t>
            </a:r>
            <a:endParaRPr lang="en-GB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520000" y="2970000"/>
            <a:ext cx="8280000" cy="1868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Met cijfer</a:t>
            </a:r>
          </a:p>
          <a:p>
            <a:pPr lvl="2"/>
            <a:r>
              <a:rPr lang="nl-NL" dirty="0"/>
              <a:t>Tweede</a:t>
            </a:r>
          </a:p>
          <a:p>
            <a:pPr lvl="3"/>
            <a:r>
              <a:rPr lang="nl-NL" dirty="0"/>
              <a:t>Met cijfer</a:t>
            </a:r>
          </a:p>
          <a:p>
            <a:pPr lvl="4"/>
            <a:r>
              <a:rPr lang="nl-NL" dirty="0"/>
              <a:t>Derde met cijfer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1164824" y="197127"/>
            <a:ext cx="821499" cy="5161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i="1">
                <a:solidFill>
                  <a:schemeClr val="tx1">
                    <a:tint val="75000"/>
                  </a:schemeClr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fld id="{B997E103-4C36-4B76-B945-430795A6F2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926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7.40741E-7 L -0.00052 -0.1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3.95833E-6 -2.96296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1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>
        <p:tmplLst>
          <p:tmpl>
            <p:tnLst>
              <p:par>
                <p:cTn presetID="64" presetClass="path" presetSubtype="0" decel="50000" fill="hold" nodeType="withEffect">
                  <p:stCondLst>
                    <p:cond delay="0"/>
                  </p:stCondLst>
                  <p:childTnLst>
                    <p:animMotion origin="layout" path="M -0.00052 0.06227 L -3.95833E-6 -2.96296E-6 " pathEditMode="relative" rAng="0" ptsTypes="AA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6" y="-3125"/>
                    </p:animMotion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defTabSz="385763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Segoe UI Light" panose="020B0502040204020203" pitchFamily="34" charset="0"/>
        </a:defRPr>
      </a:lvl1pPr>
    </p:titleStyle>
    <p:bodyStyle>
      <a:lvl1pPr marL="720000" indent="0" algn="l" defTabSz="180000" rtl="0" eaLnBrk="1" latinLnBrk="0" hangingPunct="1">
        <a:spcBef>
          <a:spcPct val="20000"/>
        </a:spcBef>
        <a:buFont typeface="Arial" panose="020B0604020202020204" pitchFamily="34" charset="0"/>
        <a:buNone/>
        <a:tabLst>
          <a:tab pos="180000" algn="l"/>
        </a:tabLst>
        <a:defRPr sz="2100" kern="1200">
          <a:solidFill>
            <a:schemeClr val="tx1"/>
          </a:solidFill>
          <a:latin typeface="+mn-lt"/>
          <a:ea typeface="+mn-ea"/>
          <a:cs typeface="Segoe UI Semilight" panose="020B0402040204020203" pitchFamily="34" charset="0"/>
        </a:defRPr>
      </a:lvl1pPr>
      <a:lvl2pPr marL="720000" indent="-360000" algn="l" defTabSz="1800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+mn-lt"/>
          <a:ea typeface="+mn-ea"/>
          <a:cs typeface="Segoe UI Semilight" panose="020B0402040204020203" pitchFamily="34" charset="0"/>
        </a:defRPr>
      </a:lvl2pPr>
      <a:lvl3pPr marL="1080000" indent="0" algn="l" defTabSz="180000" rtl="0" eaLnBrk="1" latinLnBrk="0" hangingPunct="1">
        <a:spcBef>
          <a:spcPct val="20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Segoe UI Semilight" panose="020B0402040204020203" pitchFamily="34" charset="0"/>
        </a:defRPr>
      </a:lvl3pPr>
      <a:lvl4pPr marL="1080000" indent="-360000" algn="l" defTabSz="1800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Segoe UI Semilight" panose="020B0402040204020203" pitchFamily="34" charset="0"/>
        </a:defRPr>
      </a:lvl4pPr>
      <a:lvl5pPr marL="1260000" indent="-360000" algn="l" defTabSz="1800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Segoe UI Semilight" panose="020B0402040204020203" pitchFamily="34" charset="0"/>
        </a:defRPr>
      </a:lvl5pPr>
      <a:lvl6pPr marL="1060847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01">
          <p15:clr>
            <a:srgbClr val="F26B43"/>
          </p15:clr>
        </p15:guide>
        <p15:guide id="2" pos="279">
          <p15:clr>
            <a:srgbClr val="F26B43"/>
          </p15:clr>
        </p15:guide>
        <p15:guide id="3" pos="937">
          <p15:clr>
            <a:srgbClr val="F26B43"/>
          </p15:clr>
        </p15:guide>
        <p15:guide id="4" pos="67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88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0E08D2-47E2-45CA-A931-C48C43BED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Secrets</a:t>
            </a:r>
            <a:r>
              <a:rPr lang="nl-NL" dirty="0"/>
              <a:t> Management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CB4460FD-4F51-48D8-B225-7E19474867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9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FBF1075-7710-4D13-8261-14609A20FA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0000" y="2969999"/>
            <a:ext cx="8280000" cy="2250393"/>
          </a:xfrm>
        </p:spPr>
        <p:txBody>
          <a:bodyPr/>
          <a:lstStyle/>
          <a:p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configuration</a:t>
            </a:r>
            <a:r>
              <a:rPr lang="nl-NL" dirty="0"/>
              <a:t> is in the </a:t>
            </a:r>
            <a:r>
              <a:rPr lang="nl-NL" dirty="0" err="1"/>
              <a:t>repository</a:t>
            </a:r>
            <a:r>
              <a:rPr lang="nl-NL" dirty="0"/>
              <a:t>…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secrets</a:t>
            </a:r>
            <a:r>
              <a:rPr lang="nl-NL" dirty="0"/>
              <a:t>?</a:t>
            </a:r>
          </a:p>
          <a:p>
            <a:r>
              <a:rPr lang="nl-NL" dirty="0"/>
              <a:t>On-</a:t>
            </a:r>
            <a:r>
              <a:rPr lang="nl-NL" dirty="0" err="1"/>
              <a:t>demand</a:t>
            </a:r>
            <a:r>
              <a:rPr lang="nl-NL" dirty="0"/>
              <a:t> </a:t>
            </a:r>
            <a:r>
              <a:rPr lang="nl-NL" dirty="0" err="1"/>
              <a:t>credentials</a:t>
            </a:r>
            <a:endParaRPr lang="nl-NL" dirty="0"/>
          </a:p>
          <a:p>
            <a:r>
              <a:rPr lang="nl-NL" dirty="0"/>
              <a:t>Cloud “</a:t>
            </a:r>
            <a:r>
              <a:rPr lang="nl-NL" dirty="0" err="1"/>
              <a:t>vault</a:t>
            </a:r>
            <a:r>
              <a:rPr lang="nl-NL" dirty="0"/>
              <a:t>” providers: </a:t>
            </a:r>
            <a:r>
              <a:rPr lang="nl-NL" dirty="0" err="1"/>
              <a:t>Azure</a:t>
            </a:r>
            <a:r>
              <a:rPr lang="nl-NL" dirty="0"/>
              <a:t> </a:t>
            </a:r>
            <a:r>
              <a:rPr lang="nl-NL" dirty="0" err="1"/>
              <a:t>Key</a:t>
            </a:r>
            <a:r>
              <a:rPr lang="nl-NL" dirty="0"/>
              <a:t> </a:t>
            </a:r>
            <a:r>
              <a:rPr lang="nl-NL" dirty="0" err="1"/>
              <a:t>Vault</a:t>
            </a:r>
            <a:r>
              <a:rPr lang="nl-NL" dirty="0"/>
              <a:t>, Google Cloud KMS</a:t>
            </a:r>
          </a:p>
          <a:p>
            <a:r>
              <a:rPr lang="nl-NL" dirty="0" err="1"/>
              <a:t>Self-hosted</a:t>
            </a:r>
            <a:r>
              <a:rPr lang="nl-NL" dirty="0"/>
              <a:t>: </a:t>
            </a:r>
            <a:r>
              <a:rPr lang="nl-NL" dirty="0" err="1"/>
              <a:t>HashiCorp</a:t>
            </a:r>
            <a:r>
              <a:rPr lang="nl-NL" dirty="0"/>
              <a:t> </a:t>
            </a:r>
            <a:r>
              <a:rPr lang="nl-NL" dirty="0" err="1"/>
              <a:t>Vault</a:t>
            </a:r>
            <a:endParaRPr lang="nl-NL" dirty="0"/>
          </a:p>
          <a:p>
            <a:r>
              <a:rPr lang="nl-NL" dirty="0"/>
              <a:t>Simple: Mozilla SOPS</a:t>
            </a:r>
          </a:p>
        </p:txBody>
      </p:sp>
    </p:spTree>
    <p:extLst>
      <p:ext uri="{BB962C8B-B14F-4D97-AF65-F5344CB8AC3E}">
        <p14:creationId xmlns:p14="http://schemas.microsoft.com/office/powerpoint/2010/main" val="191506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7.40741E-7 L -0.00052 -0.1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3.95833E-6 -2.96296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3.95833E-6 -2.96296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3.95833E-6 -2.96296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3.95833E-6 -2.96296E-6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3.95833E-6 -2.96296E-6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  <p:bldP spid="4" grpId="1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968977-396F-4561-8D03-E6C100AE0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State &amp; </a:t>
            </a:r>
            <a:r>
              <a:rPr lang="nl-NL" dirty="0" err="1"/>
              <a:t>Persistance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6E35805C-5697-4563-A385-D7252EE617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10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12D69A5-7B8D-4923-A355-7F06C1F0A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(</a:t>
            </a:r>
            <a:r>
              <a:rPr lang="nl-NL" dirty="0" err="1"/>
              <a:t>Virtually</a:t>
            </a:r>
            <a:r>
              <a:rPr lang="nl-NL" dirty="0"/>
              <a:t>) no </a:t>
            </a:r>
            <a:r>
              <a:rPr lang="nl-NL" dirty="0" err="1"/>
              <a:t>application</a:t>
            </a:r>
            <a:r>
              <a:rPr lang="nl-NL" dirty="0"/>
              <a:t> is </a:t>
            </a:r>
            <a:r>
              <a:rPr lang="nl-NL" dirty="0" err="1"/>
              <a:t>stateless</a:t>
            </a:r>
            <a:endParaRPr lang="nl-NL" dirty="0"/>
          </a:p>
          <a:p>
            <a:r>
              <a:rPr lang="nl-NL" dirty="0" err="1"/>
              <a:t>Conflicts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ephemerality</a:t>
            </a:r>
            <a:endParaRPr lang="nl-NL" dirty="0"/>
          </a:p>
          <a:p>
            <a:r>
              <a:rPr lang="nl-NL" dirty="0" err="1"/>
              <a:t>Often</a:t>
            </a:r>
            <a:r>
              <a:rPr lang="nl-NL" dirty="0"/>
              <a:t> </a:t>
            </a:r>
            <a:r>
              <a:rPr lang="nl-NL" dirty="0" err="1"/>
              <a:t>disregarded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9473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193DD1-F633-4EF3-B27A-246C4205E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Bigger</a:t>
            </a:r>
            <a:r>
              <a:rPr lang="nl-NL" dirty="0"/>
              <a:t> Picture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3E85E067-5CFA-48CB-AAA9-DDF4E7C816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11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10802F4-1F29-450D-BBD9-CD18A3CD8C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0000" y="2970000"/>
            <a:ext cx="8280000" cy="2541338"/>
          </a:xfrm>
        </p:spPr>
        <p:txBody>
          <a:bodyPr>
            <a:normAutofit/>
          </a:bodyPr>
          <a:lstStyle/>
          <a:p>
            <a:r>
              <a:rPr lang="nl-NL" dirty="0" err="1"/>
              <a:t>IaC</a:t>
            </a:r>
            <a:r>
              <a:rPr lang="nl-NL" dirty="0"/>
              <a:t> </a:t>
            </a:r>
            <a:r>
              <a:rPr lang="nl-NL" dirty="0" err="1"/>
              <a:t>often</a:t>
            </a:r>
            <a:r>
              <a:rPr lang="nl-NL" dirty="0"/>
              <a:t> </a:t>
            </a:r>
            <a:r>
              <a:rPr lang="nl-NL" dirty="0" err="1"/>
              <a:t>goes</a:t>
            </a:r>
            <a:r>
              <a:rPr lang="nl-NL" dirty="0"/>
              <a:t> hand in hand </a:t>
            </a:r>
            <a:r>
              <a:rPr lang="nl-NL" dirty="0" err="1"/>
              <a:t>with</a:t>
            </a:r>
            <a:r>
              <a:rPr lang="nl-NL" dirty="0"/>
              <a:t>:</a:t>
            </a:r>
          </a:p>
          <a:p>
            <a:pPr marL="1062900" indent="-342900">
              <a:buFont typeface="Arial" panose="020B0604020202020204" pitchFamily="34" charset="0"/>
              <a:buChar char="•"/>
            </a:pPr>
            <a:r>
              <a:rPr lang="nl-NL" dirty="0"/>
              <a:t>Agile workflow</a:t>
            </a:r>
          </a:p>
          <a:p>
            <a:pPr marL="1062900" indent="-342900">
              <a:buFont typeface="Arial" panose="020B0604020202020204" pitchFamily="34" charset="0"/>
              <a:buChar char="•"/>
            </a:pPr>
            <a:r>
              <a:rPr lang="nl-NL" dirty="0"/>
              <a:t>Network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Virtualization</a:t>
            </a:r>
            <a:r>
              <a:rPr lang="nl-NL" dirty="0"/>
              <a:t> </a:t>
            </a:r>
            <a:r>
              <a:rPr lang="nl-NL" sz="1400" dirty="0"/>
              <a:t>(ref. Software </a:t>
            </a:r>
            <a:r>
              <a:rPr lang="nl-NL" sz="1400" dirty="0" err="1"/>
              <a:t>Defined</a:t>
            </a:r>
            <a:r>
              <a:rPr lang="nl-NL" sz="1400" dirty="0"/>
              <a:t> Networking course)</a:t>
            </a:r>
            <a:endParaRPr lang="nl-NL" dirty="0"/>
          </a:p>
          <a:p>
            <a:pPr marL="1062900" indent="-342900">
              <a:buFont typeface="Arial" panose="020B0604020202020204" pitchFamily="34" charset="0"/>
              <a:buChar char="•"/>
            </a:pPr>
            <a:r>
              <a:rPr lang="nl-NL" dirty="0"/>
              <a:t>Microservices</a:t>
            </a:r>
          </a:p>
          <a:p>
            <a:pPr marL="1062900" indent="-342900">
              <a:buFont typeface="Arial" panose="020B0604020202020204" pitchFamily="34" charset="0"/>
              <a:buChar char="•"/>
            </a:pPr>
            <a:r>
              <a:rPr lang="nl-NL" dirty="0" err="1"/>
              <a:t>DevOps</a:t>
            </a:r>
            <a:r>
              <a:rPr lang="nl-NL" dirty="0"/>
              <a:t> best </a:t>
            </a:r>
            <a:r>
              <a:rPr lang="nl-NL" dirty="0" err="1"/>
              <a:t>practices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5953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767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4C80184-CD14-4F2D-96EE-1D4DEC03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Merlin </a:t>
            </a:r>
            <a:r>
              <a:rPr lang="nl-NL" dirty="0" err="1"/>
              <a:t>OpenStack</a:t>
            </a:r>
            <a:r>
              <a:rPr lang="nl-NL" dirty="0"/>
              <a:t> Cloud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ABB91A6-413E-4613-A3F1-B1F29BDFDB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9282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83849F-CCBC-44C1-A3FD-B55C25275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OpenStack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05620A3A-B480-41B1-8D6E-A094766DC5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14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F1A2F6C-B0AB-446B-9E8B-10E8CC43DF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Open-source </a:t>
            </a:r>
            <a:r>
              <a:rPr lang="nl-NL" dirty="0" err="1"/>
              <a:t>modular</a:t>
            </a:r>
            <a:r>
              <a:rPr lang="nl-NL" dirty="0"/>
              <a:t> </a:t>
            </a:r>
            <a:r>
              <a:rPr lang="nl-NL" dirty="0" err="1"/>
              <a:t>cloud</a:t>
            </a:r>
            <a:r>
              <a:rPr lang="nl-NL" dirty="0"/>
              <a:t> platform</a:t>
            </a:r>
          </a:p>
          <a:p>
            <a:r>
              <a:rPr lang="nl-NL" dirty="0" err="1"/>
              <a:t>Alternative</a:t>
            </a:r>
            <a:r>
              <a:rPr lang="nl-NL" dirty="0"/>
              <a:t> to big </a:t>
            </a:r>
            <a:r>
              <a:rPr lang="nl-NL" dirty="0" err="1"/>
              <a:t>cloud</a:t>
            </a:r>
            <a:r>
              <a:rPr lang="nl-NL" dirty="0"/>
              <a:t> providers</a:t>
            </a:r>
          </a:p>
        </p:txBody>
      </p:sp>
    </p:spTree>
    <p:extLst>
      <p:ext uri="{BB962C8B-B14F-4D97-AF65-F5344CB8AC3E}">
        <p14:creationId xmlns:p14="http://schemas.microsoft.com/office/powerpoint/2010/main" val="408985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8ACF89-7CC2-4EBF-8639-60EB9BE8E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Components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91263F1-82B9-4538-BFB9-56A84B0075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15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A96554D-8492-4BDD-962D-0F2C397FB6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0000" y="2970000"/>
            <a:ext cx="8280000" cy="2067513"/>
          </a:xfrm>
        </p:spPr>
        <p:txBody>
          <a:bodyPr>
            <a:normAutofit/>
          </a:bodyPr>
          <a:lstStyle/>
          <a:p>
            <a:r>
              <a:rPr lang="nl-NL" dirty="0"/>
              <a:t>Nova: Virtual Machines</a:t>
            </a:r>
          </a:p>
          <a:p>
            <a:r>
              <a:rPr lang="nl-NL" dirty="0"/>
              <a:t>Neutron: Networking</a:t>
            </a:r>
          </a:p>
          <a:p>
            <a:r>
              <a:rPr lang="nl-NL" dirty="0" err="1"/>
              <a:t>Cinder</a:t>
            </a:r>
            <a:r>
              <a:rPr lang="nl-NL" dirty="0"/>
              <a:t>: Block Storage</a:t>
            </a:r>
          </a:p>
          <a:p>
            <a:r>
              <a:rPr lang="nl-NL" dirty="0" err="1"/>
              <a:t>Keystone</a:t>
            </a:r>
            <a:r>
              <a:rPr lang="nl-NL" dirty="0"/>
              <a:t>: Identity Management</a:t>
            </a:r>
          </a:p>
          <a:p>
            <a:r>
              <a:rPr lang="nl-NL" dirty="0" err="1"/>
              <a:t>Glance</a:t>
            </a:r>
            <a:r>
              <a:rPr lang="nl-NL" dirty="0"/>
              <a:t>: Images</a:t>
            </a:r>
          </a:p>
        </p:txBody>
      </p:sp>
    </p:spTree>
    <p:extLst>
      <p:ext uri="{BB962C8B-B14F-4D97-AF65-F5344CB8AC3E}">
        <p14:creationId xmlns:p14="http://schemas.microsoft.com/office/powerpoint/2010/main" val="103554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B3F923-51E1-493D-9319-1F8D53D1B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Merlin Cloud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B5D0D0A9-EE15-43C8-9C98-7333D3A9A6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16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7B10B0D-4077-4231-90CC-393A8C7211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 err="1"/>
              <a:t>OpenStack</a:t>
            </a:r>
            <a:r>
              <a:rPr lang="nl-NL" dirty="0"/>
              <a:t> platform for HPC</a:t>
            </a:r>
          </a:p>
          <a:p>
            <a:r>
              <a:rPr lang="nl-NL" dirty="0" err="1"/>
              <a:t>Available</a:t>
            </a:r>
            <a:r>
              <a:rPr lang="nl-NL" dirty="0"/>
              <a:t> for W&amp;CC</a:t>
            </a:r>
          </a:p>
          <a:p>
            <a:r>
              <a:rPr lang="nl-NL" dirty="0" err="1"/>
              <a:t>Credentials</a:t>
            </a:r>
            <a:r>
              <a:rPr lang="nl-NL" dirty="0"/>
              <a:t> </a:t>
            </a:r>
            <a:r>
              <a:rPr lang="nl-NL" dirty="0" err="1"/>
              <a:t>distributed</a:t>
            </a:r>
            <a:r>
              <a:rPr lang="nl-NL" dirty="0"/>
              <a:t> </a:t>
            </a:r>
            <a:r>
              <a:rPr lang="nl-NL" dirty="0" err="1"/>
              <a:t>soon</a:t>
            </a:r>
            <a:r>
              <a:rPr lang="nl-NL" dirty="0"/>
              <a:t>™</a:t>
            </a:r>
          </a:p>
          <a:p>
            <a:r>
              <a:rPr lang="nl-NL" dirty="0"/>
              <a:t>https://merlin.hpc.rug.nl/</a:t>
            </a:r>
          </a:p>
        </p:txBody>
      </p:sp>
    </p:spTree>
    <p:extLst>
      <p:ext uri="{BB962C8B-B14F-4D97-AF65-F5344CB8AC3E}">
        <p14:creationId xmlns:p14="http://schemas.microsoft.com/office/powerpoint/2010/main" val="177699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067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BD41E4-1E56-4DAE-97A7-DC6FC2B11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Terraform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A343455-C528-4984-9627-91F456C8B9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1121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FFCB0A-87BB-4529-BD3A-4576E2F3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W&amp;CC: </a:t>
            </a:r>
            <a:r>
              <a:rPr lang="nl-NL" dirty="0" err="1"/>
              <a:t>Infrastructure</a:t>
            </a:r>
            <a:r>
              <a:rPr lang="nl-NL" dirty="0"/>
              <a:t> as Code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D408757-DA11-455A-B7CD-B9C096ACCE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I </a:t>
            </a:r>
            <a:r>
              <a:rPr lang="nl-NL" dirty="0" err="1"/>
              <a:t>heard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love templates, </a:t>
            </a:r>
            <a:r>
              <a:rPr lang="nl-NL" dirty="0" err="1"/>
              <a:t>so</a:t>
            </a:r>
            <a:r>
              <a:rPr lang="nl-NL" dirty="0"/>
              <a:t> I put templates </a:t>
            </a:r>
            <a:r>
              <a:rPr lang="nl-NL" dirty="0" err="1"/>
              <a:t>inside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templates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Floris Westerman</a:t>
            </a:r>
          </a:p>
        </p:txBody>
      </p:sp>
    </p:spTree>
    <p:extLst>
      <p:ext uri="{BB962C8B-B14F-4D97-AF65-F5344CB8AC3E}">
        <p14:creationId xmlns:p14="http://schemas.microsoft.com/office/powerpoint/2010/main" val="372686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74EE73-F9C9-40F5-A17B-8D44DE071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Basics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1A2BF887-584E-4163-B772-B36C49A9E3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19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6608488-638F-4719-85F5-0159E60288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0000" y="2969999"/>
            <a:ext cx="8280000" cy="2079431"/>
          </a:xfrm>
        </p:spPr>
        <p:txBody>
          <a:bodyPr>
            <a:normAutofit/>
          </a:bodyPr>
          <a:lstStyle/>
          <a:p>
            <a:r>
              <a:rPr lang="nl-NL" dirty="0"/>
              <a:t>Domain-</a:t>
            </a:r>
            <a:r>
              <a:rPr lang="nl-NL" dirty="0" err="1"/>
              <a:t>Specific</a:t>
            </a:r>
            <a:r>
              <a:rPr lang="nl-NL" dirty="0"/>
              <a:t> Language: HCL</a:t>
            </a:r>
          </a:p>
          <a:p>
            <a:r>
              <a:rPr lang="nl-NL" dirty="0"/>
              <a:t>Resources</a:t>
            </a:r>
          </a:p>
          <a:p>
            <a:r>
              <a:rPr lang="nl-NL" dirty="0"/>
              <a:t>Variables</a:t>
            </a:r>
          </a:p>
          <a:p>
            <a:r>
              <a:rPr lang="nl-NL" dirty="0" err="1"/>
              <a:t>Outputs</a:t>
            </a:r>
            <a:endParaRPr lang="nl-NL" dirty="0"/>
          </a:p>
          <a:p>
            <a:r>
              <a:rPr lang="nl-NL" dirty="0"/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36195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2D146D-DD27-47FF-B29A-EFE6ACB4F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Providers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1AF0499-D8F6-4680-A3C9-7C0855EF38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20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D7F3C95-975E-43E6-957E-9B92F01CE8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 err="1"/>
              <a:t>Connects</a:t>
            </a:r>
            <a:r>
              <a:rPr lang="nl-NL" dirty="0"/>
              <a:t> </a:t>
            </a:r>
            <a:r>
              <a:rPr lang="nl-NL" dirty="0" err="1"/>
              <a:t>Terraform</a:t>
            </a:r>
            <a:r>
              <a:rPr lang="nl-NL" dirty="0"/>
              <a:t> to </a:t>
            </a:r>
            <a:r>
              <a:rPr lang="nl-NL" dirty="0" err="1"/>
              <a:t>some</a:t>
            </a:r>
            <a:r>
              <a:rPr lang="nl-NL" dirty="0"/>
              <a:t> API</a:t>
            </a:r>
          </a:p>
          <a:p>
            <a:r>
              <a:rPr lang="nl-NL" dirty="0"/>
              <a:t>CRUD operations </a:t>
            </a:r>
            <a:r>
              <a:rPr lang="nl-NL" dirty="0" err="1"/>
              <a:t>through</a:t>
            </a:r>
            <a:r>
              <a:rPr lang="nl-NL" dirty="0"/>
              <a:t> resources</a:t>
            </a:r>
          </a:p>
          <a:p>
            <a:r>
              <a:rPr lang="nl-NL" dirty="0"/>
              <a:t>Open-source and </a:t>
            </a:r>
            <a:r>
              <a:rPr lang="nl-NL" dirty="0" err="1"/>
              <a:t>modular</a:t>
            </a:r>
            <a:endParaRPr lang="nl-NL" dirty="0"/>
          </a:p>
          <a:p>
            <a:r>
              <a:rPr lang="nl-NL" dirty="0" err="1"/>
              <a:t>Available</a:t>
            </a:r>
            <a:r>
              <a:rPr lang="nl-NL" dirty="0"/>
              <a:t> </a:t>
            </a:r>
            <a:r>
              <a:rPr lang="nl-NL" dirty="0" err="1"/>
              <a:t>through</a:t>
            </a:r>
            <a:r>
              <a:rPr lang="nl-NL" dirty="0"/>
              <a:t> </a:t>
            </a:r>
            <a:r>
              <a:rPr lang="nl-NL" dirty="0" err="1"/>
              <a:t>Registry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3953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B25E0C-5B44-4C8A-BF0D-2757C023E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Modules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8DB9DDE-BCE7-4952-A56E-51D8B893B8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21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B908981-7841-4CF7-AE8A-A62D1C9082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 err="1"/>
              <a:t>Reusable</a:t>
            </a:r>
            <a:r>
              <a:rPr lang="nl-NL" dirty="0"/>
              <a:t> sets of resources</a:t>
            </a:r>
          </a:p>
          <a:p>
            <a:r>
              <a:rPr lang="nl-NL" dirty="0"/>
              <a:t>Every project is a module</a:t>
            </a:r>
          </a:p>
          <a:p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available</a:t>
            </a:r>
            <a:r>
              <a:rPr lang="nl-NL" dirty="0"/>
              <a:t> </a:t>
            </a:r>
            <a:r>
              <a:rPr lang="nl-NL" dirty="0" err="1"/>
              <a:t>through</a:t>
            </a:r>
            <a:r>
              <a:rPr lang="nl-NL" dirty="0"/>
              <a:t> </a:t>
            </a:r>
            <a:r>
              <a:rPr lang="nl-NL" dirty="0" err="1"/>
              <a:t>Registry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7693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B5ED5C-B13D-4EEF-80D9-8D2BF324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Backends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288A85DD-2DE3-4598-ACEF-3C1449B7CA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22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0F23F84-A4FB-43F8-81C7-9186DEF569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 err="1"/>
              <a:t>Terraform</a:t>
            </a:r>
            <a:r>
              <a:rPr lang="nl-NL" dirty="0"/>
              <a:t> has state</a:t>
            </a:r>
          </a:p>
          <a:p>
            <a:r>
              <a:rPr lang="nl-NL" dirty="0" err="1"/>
              <a:t>Stored</a:t>
            </a:r>
            <a:r>
              <a:rPr lang="nl-NL" dirty="0"/>
              <a:t> in “</a:t>
            </a:r>
            <a:r>
              <a:rPr lang="nl-NL" dirty="0" err="1"/>
              <a:t>backends</a:t>
            </a:r>
            <a:r>
              <a:rPr lang="nl-NL" dirty="0"/>
              <a:t>”</a:t>
            </a:r>
          </a:p>
          <a:p>
            <a:r>
              <a:rPr lang="nl-NL" dirty="0"/>
              <a:t>Default: </a:t>
            </a:r>
            <a:r>
              <a:rPr lang="nl-NL" dirty="0" err="1"/>
              <a:t>local</a:t>
            </a:r>
            <a:r>
              <a:rPr lang="nl-NL" dirty="0"/>
              <a:t> file</a:t>
            </a:r>
          </a:p>
          <a:p>
            <a:r>
              <a:rPr lang="nl-NL" dirty="0" err="1"/>
              <a:t>Alternatives</a:t>
            </a:r>
            <a:r>
              <a:rPr lang="nl-NL" dirty="0"/>
              <a:t>: </a:t>
            </a:r>
            <a:r>
              <a:rPr lang="nl-NL" dirty="0" err="1"/>
              <a:t>GitLab</a:t>
            </a:r>
            <a:r>
              <a:rPr lang="nl-NL" dirty="0"/>
              <a:t>, </a:t>
            </a:r>
            <a:r>
              <a:rPr lang="nl-NL" dirty="0" err="1"/>
              <a:t>Terraform</a:t>
            </a:r>
            <a:r>
              <a:rPr lang="nl-NL" dirty="0"/>
              <a:t> Cloud</a:t>
            </a:r>
          </a:p>
        </p:txBody>
      </p:sp>
    </p:spTree>
    <p:extLst>
      <p:ext uri="{BB962C8B-B14F-4D97-AF65-F5344CB8AC3E}">
        <p14:creationId xmlns:p14="http://schemas.microsoft.com/office/powerpoint/2010/main" val="83873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48247D-8B5D-45CE-A800-B63096159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Infrastructure</a:t>
            </a:r>
            <a:r>
              <a:rPr lang="nl-NL" dirty="0"/>
              <a:t> as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E7C61B2-0EEC-4140-81F2-00CCEC840C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D4DC7196-BDDF-42D8-8242-9EB510E6C082}"/>
              </a:ext>
            </a:extLst>
          </p:cNvPr>
          <p:cNvSpPr txBox="1">
            <a:spLocks/>
          </p:cNvSpPr>
          <p:nvPr/>
        </p:nvSpPr>
        <p:spPr>
          <a:xfrm>
            <a:off x="1660460" y="1757664"/>
            <a:ext cx="8640000" cy="1468800"/>
          </a:xfrm>
          <a:prstGeom prst="rect">
            <a:avLst/>
          </a:prstGeom>
        </p:spPr>
        <p:txBody>
          <a:bodyPr vert="horz" lIns="810000" tIns="45720" rIns="91440" bIns="45720" rtlCol="0" anchor="b" anchorCtr="0">
            <a:normAutofit/>
          </a:bodyPr>
          <a:lstStyle>
            <a:lvl1pPr algn="l" defTabSz="385763" rtl="0" eaLnBrk="1" latinLnBrk="0" hangingPunct="1"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nl-NL" dirty="0"/>
              <a:t>                         Code</a:t>
            </a:r>
          </a:p>
        </p:txBody>
      </p:sp>
    </p:spTree>
    <p:extLst>
      <p:ext uri="{BB962C8B-B14F-4D97-AF65-F5344CB8AC3E}">
        <p14:creationId xmlns:p14="http://schemas.microsoft.com/office/powerpoint/2010/main" val="2353918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48247D-8B5D-45CE-A800-B63096159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Infrastructure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as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E7C61B2-0EEC-4140-81F2-00CCEC840C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4F99731-E11F-4EDF-9205-1ED36A783FA1}"/>
              </a:ext>
            </a:extLst>
          </p:cNvPr>
          <p:cNvSpPr txBox="1">
            <a:spLocks/>
          </p:cNvSpPr>
          <p:nvPr/>
        </p:nvSpPr>
        <p:spPr>
          <a:xfrm>
            <a:off x="1660460" y="1757664"/>
            <a:ext cx="8640000" cy="1468800"/>
          </a:xfrm>
          <a:prstGeom prst="rect">
            <a:avLst/>
          </a:prstGeom>
        </p:spPr>
        <p:txBody>
          <a:bodyPr vert="horz" lIns="810000" tIns="45720" rIns="91440" bIns="45720" rtlCol="0" anchor="b" anchorCtr="0">
            <a:normAutofit/>
          </a:bodyPr>
          <a:lstStyle>
            <a:lvl1pPr algn="l" defTabSz="385763" rtl="0" eaLnBrk="1" latinLnBrk="0" hangingPunct="1"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nl-NL" dirty="0"/>
              <a:t>                         Live </a:t>
            </a:r>
            <a:r>
              <a:rPr lang="nl-NL" dirty="0" err="1">
                <a:noFill/>
              </a:rPr>
              <a:t>Cod</a:t>
            </a:r>
            <a:r>
              <a:rPr lang="nl-NL" dirty="0" err="1"/>
              <a:t>ing</a:t>
            </a:r>
            <a:endParaRPr lang="nl-NL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D4DC7196-BDDF-42D8-8242-9EB510E6C082}"/>
              </a:ext>
            </a:extLst>
          </p:cNvPr>
          <p:cNvSpPr txBox="1">
            <a:spLocks/>
          </p:cNvSpPr>
          <p:nvPr/>
        </p:nvSpPr>
        <p:spPr>
          <a:xfrm>
            <a:off x="2744788" y="1757664"/>
            <a:ext cx="8640000" cy="1468800"/>
          </a:xfrm>
          <a:prstGeom prst="rect">
            <a:avLst/>
          </a:prstGeom>
        </p:spPr>
        <p:txBody>
          <a:bodyPr vert="horz" lIns="810000" tIns="45720" rIns="91440" bIns="45720" rtlCol="0" anchor="b" anchorCtr="0">
            <a:normAutofit/>
          </a:bodyPr>
          <a:lstStyle>
            <a:lvl1pPr algn="l" defTabSz="385763" rtl="0" eaLnBrk="1" latinLnBrk="0" hangingPunct="1"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nl-NL" dirty="0"/>
              <a:t>                         Cod</a:t>
            </a:r>
            <a:r>
              <a:rPr lang="nl-NL" dirty="0">
                <a:noFill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7587738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561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4E751C-5048-4E2C-B966-D9A03ADD5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Traditional </a:t>
            </a:r>
            <a:r>
              <a:rPr lang="nl-NL" dirty="0" err="1"/>
              <a:t>Infrastructure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C11CBEC3-BEA0-4FD8-8523-CC87BD7E60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2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60A1234-54F5-41B4-A322-24B475AF2F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Manual management</a:t>
            </a:r>
          </a:p>
          <a:p>
            <a:r>
              <a:rPr lang="nl-NL" dirty="0"/>
              <a:t>Ad-hoc </a:t>
            </a:r>
            <a:r>
              <a:rPr lang="nl-NL" dirty="0" err="1"/>
              <a:t>configuration</a:t>
            </a:r>
            <a:endParaRPr lang="nl-NL" dirty="0"/>
          </a:p>
          <a:p>
            <a:r>
              <a:rPr lang="nl-NL" dirty="0"/>
              <a:t>Error-</a:t>
            </a:r>
            <a:r>
              <a:rPr lang="nl-NL" dirty="0" err="1"/>
              <a:t>prone</a:t>
            </a:r>
            <a:endParaRPr lang="nl-NL" dirty="0"/>
          </a:p>
          <a:p>
            <a:r>
              <a:rPr lang="nl-NL" dirty="0"/>
              <a:t>Hard to </a:t>
            </a:r>
            <a:r>
              <a:rPr lang="nl-NL" dirty="0" err="1"/>
              <a:t>scale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2478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579C6A-5E51-4E70-BCC1-E4F8084FC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Goals for </a:t>
            </a:r>
            <a:r>
              <a:rPr lang="nl-NL" dirty="0" err="1"/>
              <a:t>IaC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1EC5F0C5-B240-4894-ADAE-BE097AD96A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3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4052D88-F359-4FB9-865D-FF543F5FD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0000" y="2969999"/>
            <a:ext cx="8280000" cy="2169813"/>
          </a:xfrm>
        </p:spPr>
        <p:txBody>
          <a:bodyPr/>
          <a:lstStyle/>
          <a:p>
            <a:r>
              <a:rPr lang="nl-NL" dirty="0" err="1"/>
              <a:t>Reproducible</a:t>
            </a:r>
            <a:r>
              <a:rPr lang="nl-NL" dirty="0"/>
              <a:t>, </a:t>
            </a:r>
            <a:r>
              <a:rPr lang="nl-NL" dirty="0" err="1"/>
              <a:t>ephemeral</a:t>
            </a:r>
            <a:r>
              <a:rPr lang="nl-NL" dirty="0"/>
              <a:t>, </a:t>
            </a:r>
            <a:r>
              <a:rPr lang="nl-NL" dirty="0" err="1"/>
              <a:t>immutable</a:t>
            </a:r>
            <a:r>
              <a:rPr lang="nl-NL" dirty="0"/>
              <a:t> environments</a:t>
            </a:r>
          </a:p>
          <a:p>
            <a:r>
              <a:rPr lang="nl-NL" dirty="0" err="1"/>
              <a:t>Clarity</a:t>
            </a:r>
            <a:endParaRPr lang="nl-NL" dirty="0"/>
          </a:p>
          <a:p>
            <a:r>
              <a:rPr lang="nl-NL" dirty="0" err="1"/>
              <a:t>Scalability</a:t>
            </a:r>
            <a:endParaRPr lang="nl-NL" dirty="0"/>
          </a:p>
          <a:p>
            <a:r>
              <a:rPr lang="nl-NL" dirty="0" err="1"/>
              <a:t>Minimal</a:t>
            </a:r>
            <a:r>
              <a:rPr lang="nl-NL" dirty="0"/>
              <a:t> manual </a:t>
            </a:r>
            <a:r>
              <a:rPr lang="nl-NL" dirty="0" err="1"/>
              <a:t>work</a:t>
            </a:r>
            <a:endParaRPr lang="nl-NL" dirty="0"/>
          </a:p>
          <a:p>
            <a:r>
              <a:rPr lang="nl-NL" dirty="0" err="1"/>
              <a:t>Infrastructure</a:t>
            </a:r>
            <a:r>
              <a:rPr lang="nl-NL" dirty="0"/>
              <a:t> part of development </a:t>
            </a:r>
            <a:r>
              <a:rPr lang="nl-NL" dirty="0" err="1"/>
              <a:t>cycle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742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7.40741E-7 L -0.00052 -0.1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3.95833E-6 -2.96296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3.95833E-6 -2.96296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3.95833E-6 -2.96296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3.95833E-6 -2.96296E-6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3.95833E-6 -2.96296E-6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  <p:bldP spid="4" grpId="1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5CC06E-814A-47EB-9649-85FD54F3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Typical</a:t>
            </a:r>
            <a:r>
              <a:rPr lang="nl-NL" dirty="0"/>
              <a:t> features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ACA8A32D-3872-4A9F-8DA7-CBDF82DA7E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4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601C8C1-B705-4F1E-8B55-58A8310A81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 err="1"/>
              <a:t>Declarative</a:t>
            </a:r>
            <a:r>
              <a:rPr lang="nl-NL" dirty="0"/>
              <a:t> code</a:t>
            </a:r>
          </a:p>
          <a:p>
            <a:r>
              <a:rPr lang="nl-NL" dirty="0"/>
              <a:t>Version control</a:t>
            </a:r>
          </a:p>
          <a:p>
            <a:r>
              <a:rPr lang="nl-NL" dirty="0" err="1"/>
              <a:t>Continuous</a:t>
            </a:r>
            <a:r>
              <a:rPr lang="nl-NL" dirty="0"/>
              <a:t> Integration &amp; Deployment</a:t>
            </a:r>
          </a:p>
        </p:txBody>
      </p:sp>
    </p:spTree>
    <p:extLst>
      <p:ext uri="{BB962C8B-B14F-4D97-AF65-F5344CB8AC3E}">
        <p14:creationId xmlns:p14="http://schemas.microsoft.com/office/powerpoint/2010/main" val="190608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5E00F3-5BED-48AD-A5BA-E6BFC5525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Tools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AAE16D6E-073D-411B-94FA-66B4290E90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5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13AB96D-F347-4134-9DB0-3F1BAE5F23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0000" y="2970000"/>
            <a:ext cx="8280000" cy="2923724"/>
          </a:xfrm>
        </p:spPr>
        <p:txBody>
          <a:bodyPr>
            <a:normAutofit/>
          </a:bodyPr>
          <a:lstStyle/>
          <a:p>
            <a:r>
              <a:rPr lang="nl-NL" dirty="0"/>
              <a:t>Program (NPM, pip, </a:t>
            </a:r>
            <a:r>
              <a:rPr lang="nl-NL" dirty="0" err="1"/>
              <a:t>NuGet</a:t>
            </a:r>
            <a:r>
              <a:rPr lang="nl-NL" dirty="0"/>
              <a:t>)</a:t>
            </a:r>
          </a:p>
          <a:p>
            <a:r>
              <a:rPr lang="nl-NL" dirty="0"/>
              <a:t>Docker (</a:t>
            </a:r>
            <a:r>
              <a:rPr lang="nl-NL" dirty="0" err="1"/>
              <a:t>Dockerfile</a:t>
            </a:r>
            <a:r>
              <a:rPr lang="nl-NL" dirty="0"/>
              <a:t>, Docker </a:t>
            </a:r>
            <a:r>
              <a:rPr lang="nl-NL" dirty="0" err="1"/>
              <a:t>Compose</a:t>
            </a:r>
            <a:r>
              <a:rPr lang="nl-NL" dirty="0"/>
              <a:t>)</a:t>
            </a:r>
          </a:p>
          <a:p>
            <a:r>
              <a:rPr lang="nl-NL" dirty="0" err="1"/>
              <a:t>Kubernetes</a:t>
            </a:r>
            <a:r>
              <a:rPr lang="nl-NL" dirty="0"/>
              <a:t> (</a:t>
            </a:r>
            <a:r>
              <a:rPr lang="nl-NL" dirty="0" err="1"/>
              <a:t>Kustomize</a:t>
            </a:r>
            <a:r>
              <a:rPr lang="nl-NL" dirty="0"/>
              <a:t>, Helmfile; Rancher, </a:t>
            </a:r>
            <a:r>
              <a:rPr lang="nl-NL" dirty="0" err="1"/>
              <a:t>Typhoon</a:t>
            </a:r>
            <a:r>
              <a:rPr lang="nl-NL" dirty="0"/>
              <a:t>)</a:t>
            </a:r>
          </a:p>
          <a:p>
            <a:r>
              <a:rPr lang="nl-NL" dirty="0"/>
              <a:t>Software (</a:t>
            </a:r>
            <a:r>
              <a:rPr lang="nl-NL" dirty="0" err="1"/>
              <a:t>Ansible</a:t>
            </a:r>
            <a:r>
              <a:rPr lang="nl-NL" dirty="0"/>
              <a:t>, Chef, </a:t>
            </a:r>
            <a:r>
              <a:rPr lang="nl-NL" dirty="0" err="1"/>
              <a:t>Puppet</a:t>
            </a:r>
            <a:r>
              <a:rPr lang="nl-NL" dirty="0"/>
              <a:t>)</a:t>
            </a:r>
          </a:p>
          <a:p>
            <a:r>
              <a:rPr lang="nl-NL" dirty="0"/>
              <a:t>Virtual Machines (</a:t>
            </a:r>
            <a:r>
              <a:rPr lang="nl-NL" dirty="0" err="1"/>
              <a:t>Vagrant</a:t>
            </a:r>
            <a:r>
              <a:rPr lang="nl-NL" dirty="0"/>
              <a:t>)</a:t>
            </a:r>
          </a:p>
          <a:p>
            <a:r>
              <a:rPr lang="nl-NL" dirty="0"/>
              <a:t>Operating Systems (k3OS, </a:t>
            </a:r>
            <a:r>
              <a:rPr lang="nl-NL" dirty="0" err="1"/>
              <a:t>Flatcar</a:t>
            </a:r>
            <a:r>
              <a:rPr lang="nl-NL" dirty="0"/>
              <a:t>, CoreOS)</a:t>
            </a:r>
          </a:p>
          <a:p>
            <a:r>
              <a:rPr lang="nl-NL" dirty="0" err="1"/>
              <a:t>Infrastructure</a:t>
            </a:r>
            <a:r>
              <a:rPr lang="nl-NL" dirty="0"/>
              <a:t> (</a:t>
            </a:r>
            <a:r>
              <a:rPr lang="nl-NL" dirty="0" err="1"/>
              <a:t>Terraform</a:t>
            </a:r>
            <a:r>
              <a:rPr lang="nl-NL" dirty="0"/>
              <a:t>, </a:t>
            </a:r>
            <a:r>
              <a:rPr lang="nl-NL" dirty="0" err="1"/>
              <a:t>CloudFormation</a:t>
            </a:r>
            <a:r>
              <a:rPr lang="nl-N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087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7.40741E-7 L -3.95833E-6 -0.2724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63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0.00052 -0.13055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0.00052 -0.13055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0.00052 -0.13055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0.00052 -0.13055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0.00052 -0.13055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0.00052 -0.13055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0.00052 -0.13055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  <p:bldP spid="4" grpId="1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3B213F-E325-477D-A3A5-21E576254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Development Environments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C0237E2E-7740-42C0-BE34-EE92E08E9D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6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CA5C91B-9FBA-4F01-967A-D9BE87C967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 err="1"/>
              <a:t>Some</a:t>
            </a:r>
            <a:r>
              <a:rPr lang="nl-NL" dirty="0"/>
              <a:t> package manager</a:t>
            </a:r>
          </a:p>
          <a:p>
            <a:r>
              <a:rPr lang="nl-NL" dirty="0"/>
              <a:t>Docker containers + </a:t>
            </a:r>
            <a:r>
              <a:rPr lang="nl-NL" dirty="0" err="1"/>
              <a:t>docker-compose</a:t>
            </a:r>
            <a:endParaRPr lang="nl-NL" dirty="0"/>
          </a:p>
          <a:p>
            <a:r>
              <a:rPr lang="nl-NL" dirty="0" err="1"/>
              <a:t>Vagrant</a:t>
            </a:r>
            <a:r>
              <a:rPr lang="nl-NL" dirty="0"/>
              <a:t>? </a:t>
            </a:r>
            <a:r>
              <a:rPr lang="nl-NL" dirty="0" err="1"/>
              <a:t>Puppet</a:t>
            </a:r>
            <a:r>
              <a:rPr lang="nl-NL" dirty="0"/>
              <a:t>? </a:t>
            </a:r>
            <a:r>
              <a:rPr lang="nl-NL" dirty="0" err="1"/>
              <a:t>Ansible</a:t>
            </a:r>
            <a:r>
              <a:rPr lang="nl-NL" dirty="0"/>
              <a:t>?</a:t>
            </a:r>
          </a:p>
          <a:p>
            <a:r>
              <a:rPr lang="nl-NL" dirty="0"/>
              <a:t>Simple &amp; Quick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4BE1016-F788-496C-986C-9416E79E70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docker</a:t>
            </a:r>
            <a:r>
              <a:rPr lang="nl-NL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nl-NL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build</a:t>
            </a:r>
            <a:r>
              <a:rPr lang="nl-NL" dirty="0">
                <a:latin typeface="Cascadia Code" panose="020B0609020000020004" pitchFamily="49" charset="0"/>
                <a:cs typeface="Cascadia Code" panose="020B0609020000020004" pitchFamily="49" charset="0"/>
              </a:rPr>
              <a:t> .</a:t>
            </a:r>
          </a:p>
          <a:p>
            <a:r>
              <a:rPr lang="nl-NL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docker-compose</a:t>
            </a:r>
            <a:r>
              <a:rPr lang="nl-NL" dirty="0">
                <a:latin typeface="Cascadia Code" panose="020B0609020000020004" pitchFamily="49" charset="0"/>
                <a:cs typeface="Cascadia Code" panose="020B0609020000020004" pitchFamily="49" charset="0"/>
              </a:rPr>
              <a:t> up -d</a:t>
            </a:r>
          </a:p>
        </p:txBody>
      </p:sp>
    </p:spTree>
    <p:extLst>
      <p:ext uri="{BB962C8B-B14F-4D97-AF65-F5344CB8AC3E}">
        <p14:creationId xmlns:p14="http://schemas.microsoft.com/office/powerpoint/2010/main" val="8395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D53476-0A6E-4698-B9A3-CF0E9F6F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Terraform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39BC83D-7B08-4163-B293-EBCE46F5A5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7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CEB6049-0DDB-4428-AF7B-BB486CE760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Modular and </a:t>
            </a:r>
            <a:r>
              <a:rPr lang="nl-NL" dirty="0" err="1"/>
              <a:t>versatile</a:t>
            </a:r>
            <a:endParaRPr lang="nl-NL" dirty="0"/>
          </a:p>
          <a:p>
            <a:r>
              <a:rPr lang="nl-NL" dirty="0"/>
              <a:t>“</a:t>
            </a:r>
            <a:r>
              <a:rPr lang="nl-NL" dirty="0" err="1"/>
              <a:t>All</a:t>
            </a:r>
            <a:r>
              <a:rPr lang="nl-NL" dirty="0"/>
              <a:t> or </a:t>
            </a:r>
            <a:r>
              <a:rPr lang="nl-NL" dirty="0" err="1"/>
              <a:t>nothing</a:t>
            </a:r>
            <a:r>
              <a:rPr lang="nl-NL" dirty="0"/>
              <a:t>” approach</a:t>
            </a:r>
          </a:p>
          <a:p>
            <a:r>
              <a:rPr lang="nl-NL" dirty="0"/>
              <a:t>Live demo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F01A572-A6E2-4852-A7E4-5B8230A57C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terraform</a:t>
            </a:r>
            <a:r>
              <a:rPr lang="nl-NL" dirty="0">
                <a:latin typeface="Cascadia Code" panose="020B0609020000020004" pitchFamily="49" charset="0"/>
                <a:cs typeface="Cascadia Code" panose="020B0609020000020004" pitchFamily="49" charset="0"/>
              </a:rPr>
              <a:t> plan</a:t>
            </a:r>
          </a:p>
          <a:p>
            <a:r>
              <a:rPr lang="nl-NL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terraform</a:t>
            </a:r>
            <a:r>
              <a:rPr lang="nl-NL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nl-NL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apply</a:t>
            </a:r>
            <a:endParaRPr lang="nl-NL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9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A4B4D96-B071-4D5D-8001-F7BEF6E78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Continuous</a:t>
            </a:r>
            <a:r>
              <a:rPr lang="nl-NL" dirty="0"/>
              <a:t> Deployment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B3B36D1-1D7F-4CF0-8025-3FB66D5928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8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68019FE1-6445-4FB5-8E3B-02F149BF7A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0000" y="2970000"/>
            <a:ext cx="8280000" cy="2034262"/>
          </a:xfrm>
        </p:spPr>
        <p:txBody>
          <a:bodyPr>
            <a:normAutofit/>
          </a:bodyPr>
          <a:lstStyle/>
          <a:p>
            <a:r>
              <a:rPr lang="nl-NL" dirty="0" err="1"/>
              <a:t>Incremental</a:t>
            </a:r>
            <a:r>
              <a:rPr lang="nl-NL" dirty="0"/>
              <a:t> and rolling updates</a:t>
            </a:r>
          </a:p>
          <a:p>
            <a:r>
              <a:rPr lang="nl-NL" dirty="0"/>
              <a:t>Short time-to-release</a:t>
            </a:r>
          </a:p>
          <a:p>
            <a:r>
              <a:rPr lang="nl-NL" dirty="0" err="1"/>
              <a:t>Vulnerability</a:t>
            </a:r>
            <a:r>
              <a:rPr lang="nl-NL" dirty="0"/>
              <a:t> </a:t>
            </a:r>
            <a:r>
              <a:rPr lang="nl-NL" dirty="0" err="1"/>
              <a:t>checking</a:t>
            </a:r>
            <a:r>
              <a:rPr lang="nl-NL" dirty="0"/>
              <a:t> and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goodies</a:t>
            </a:r>
            <a:br>
              <a:rPr lang="nl-NL" dirty="0"/>
            </a:br>
            <a:endParaRPr lang="nl-NL" dirty="0"/>
          </a:p>
          <a:p>
            <a:r>
              <a:rPr lang="nl-NL" dirty="0"/>
              <a:t>Tools: GitHub Actions, </a:t>
            </a:r>
            <a:r>
              <a:rPr lang="nl-NL" dirty="0" err="1"/>
              <a:t>GitLab</a:t>
            </a:r>
            <a:r>
              <a:rPr lang="nl-NL" dirty="0"/>
              <a:t>, Jenkins, </a:t>
            </a:r>
            <a:r>
              <a:rPr lang="nl-NL" dirty="0" err="1"/>
              <a:t>CircleCI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69626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Thema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Subtiel effen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E7630785-A031-462B-ABF5-693EB62895AA}" vid="{D5AE4E80-2774-4D0F-BFB8-C65F1C4ADF43}"/>
    </a:ext>
  </a:extLst>
</a:theme>
</file>

<file path=ppt/theme/theme2.xml><?xml version="1.0" encoding="utf-8"?>
<a:theme xmlns:a="http://schemas.openxmlformats.org/drawingml/2006/main" name="1_Default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Thema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Subtiel effen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8D30E7FC-C423-4D2D-BD10-56EFB7EB839D}" vid="{5A2A0BC5-33B8-4A8A-8084-EC20E0739B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460</TotalTime>
  <Words>403</Words>
  <Application>Microsoft Office PowerPoint</Application>
  <PresentationFormat>Breedbeeld</PresentationFormat>
  <Paragraphs>121</Paragraphs>
  <Slides>26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2</vt:i4>
      </vt:variant>
      <vt:variant>
        <vt:lpstr>Diatitels</vt:lpstr>
      </vt:variant>
      <vt:variant>
        <vt:i4>26</vt:i4>
      </vt:variant>
    </vt:vector>
  </HeadingPairs>
  <TitlesOfParts>
    <vt:vector size="32" baseType="lpstr">
      <vt:lpstr>Arial</vt:lpstr>
      <vt:lpstr>Cascadia Code</vt:lpstr>
      <vt:lpstr>Segoe UI Light</vt:lpstr>
      <vt:lpstr>Segoe UI Semilight</vt:lpstr>
      <vt:lpstr>Default Theme</vt:lpstr>
      <vt:lpstr>1_Default Theme</vt:lpstr>
      <vt:lpstr>PowerPoint-presentatie</vt:lpstr>
      <vt:lpstr>W&amp;CC: Infrastructure as Code</vt:lpstr>
      <vt:lpstr>Traditional Infrastructure</vt:lpstr>
      <vt:lpstr>Goals for IaC</vt:lpstr>
      <vt:lpstr>Typical features</vt:lpstr>
      <vt:lpstr>Tools</vt:lpstr>
      <vt:lpstr>Development Environments</vt:lpstr>
      <vt:lpstr>Terraform</vt:lpstr>
      <vt:lpstr>Continuous Deployment</vt:lpstr>
      <vt:lpstr>Secrets Management</vt:lpstr>
      <vt:lpstr>State &amp; Persistance</vt:lpstr>
      <vt:lpstr>Bigger Picture</vt:lpstr>
      <vt:lpstr>PowerPoint-presentatie</vt:lpstr>
      <vt:lpstr>Merlin OpenStack Cloud</vt:lpstr>
      <vt:lpstr>OpenStack</vt:lpstr>
      <vt:lpstr>Components</vt:lpstr>
      <vt:lpstr>Merlin Cloud</vt:lpstr>
      <vt:lpstr>PowerPoint-presentatie</vt:lpstr>
      <vt:lpstr>Terraform</vt:lpstr>
      <vt:lpstr>Basics</vt:lpstr>
      <vt:lpstr>Providers</vt:lpstr>
      <vt:lpstr>Modules</vt:lpstr>
      <vt:lpstr>Backends</vt:lpstr>
      <vt:lpstr>Infrastructure as</vt:lpstr>
      <vt:lpstr>Infrastructure as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Floris Westerman</dc:creator>
  <cp:lastModifiedBy>Floris Westerman</cp:lastModifiedBy>
  <cp:revision>29</cp:revision>
  <dcterms:created xsi:type="dcterms:W3CDTF">2021-10-06T15:25:16Z</dcterms:created>
  <dcterms:modified xsi:type="dcterms:W3CDTF">2021-10-06T23:05:53Z</dcterms:modified>
</cp:coreProperties>
</file>