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9" r:id="rId2"/>
    <p:sldId id="260" r:id="rId14"/>
    <p:sldId id="261" r:id="rId15"/>
    <p:sldId id="262" r:id="rId16"/>
    <p:sldId id="263" r:id="rId17"/>
    <p:sldId id="264" r:id="rId18"/>
    <p:sldId id="265" r:id="rId19"/>
    <p:sldId id="266" r:id="rId20"/>
  </p:sldIdLst>
  <p:sldSz cx="9144000" cy="5143500" type="screen16x9"/>
  <p:notesSz cx="6858000" cy="9144000"/>
  <p:embeddedFontLst>
    <p:embeddedFont>
      <p:font typeface="Proxima Nova" panose="02000506030000020004"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2" d="100"/>
          <a:sy n="142" d="100"/>
        </p:scale>
        <p:origin x="192" y="3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3.xml"/><Relationship Id="rId3" Type="http://schemas.openxmlformats.org/officeDocument/2006/relationships/notesMaster" Target="notesMasters/notesMaster1.xml"/><Relationship Id="rId4" Type="http://schemas.openxmlformats.org/officeDocument/2006/relationships/font" Target="fonts/font1.fntdata"/><Relationship Id="rId5" Type="http://schemas.openxmlformats.org/officeDocument/2006/relationships/font" Target="fonts/font2.fntdata"/><Relationship Id="rId6" Type="http://schemas.openxmlformats.org/officeDocument/2006/relationships/font" Target="fonts/font3.fntdata"/><Relationship Id="rId7" Type="http://schemas.openxmlformats.org/officeDocument/2006/relationships/font" Target="fonts/font4.fntdata"/><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Dijkstra's Algorithm, introduced by Edsger W. Dijkstra in 1956, is a foundational concept in computer science and graph theory. It is designed to find the shortest paths between nodes in a graph, making it crucial for applications like GPS navigation and network routing.</a:t>
            </a:r>
          </a:p>
          <a:p/>
          <a:p>
            <a:r>
              <a:t>This algorithm operates on a greedy principle, meaning it selects the shortest known path at each step to ensure an optimal solution. It systematically updates distances, ensuring that once a node's shortest path is found, it remains unchanged.</a:t>
            </a:r>
          </a:p>
          <a:p/>
          <a:p>
            <a:r>
              <a:t>However, a key limitation of Dijkstra’s Algorithm is that it only functions correctly on graphs with non-negative edge weights. Negative weights can lead to incorrect calculations, making algorithms like Bellman-Ford more suitable for such cases.</a:t>
            </a:r>
          </a:p>
        </p:txBody>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In summary, Dijkstra’s Algorithm remains one of the most widely used shortest path algorithms due to its efficiency and practicality. </a:t>
            </a:r>
          </a:p>
          <a:p/>
          <a:p>
            <a:r>
              <a:t>1. **Efficient Pathfinding**: It systematically finds the shortest path in weighted graphs, making it invaluable in many domains.</a:t>
            </a:r>
          </a:p>
          <a:p/>
          <a:p>
            <a:r>
              <a:t>2. **Optimized Implementations**: While a naive implementation runs in O(V²), using a priority queue such as a **binary heap** improves it to O((V + E) log V), making it much faster for large graphs.</a:t>
            </a:r>
          </a:p>
          <a:p/>
          <a:p>
            <a:r>
              <a:t>3. **Real-World Impact**: The algorithm is deeply embedded in applications such as **GPS navigation, network routing, AI decision-making, and video game pathfinding**.</a:t>
            </a:r>
          </a:p>
          <a:p/>
          <a:p>
            <a:r>
              <a:t>Understanding Dijkstra’s Algorithm gives insight into how modern technologies optimize navigation and resource allocation.</a:t>
            </a: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Dijkstra's Algorithm follows a structured approach to finding the shortest path in a weighted graph. It starts by initializing the source node with a distance of zero and setting all other nodes to infinity. </a:t>
            </a:r>
          </a:p>
          <a:p/>
          <a:p>
            <a:r>
              <a:t>The algorithm iteratively updates distances by considering the unvisited neighbors of the current node. If a shorter path to a neighbor is found, the tentative distance is updated accordingly. The next node to process is always the one with the smallest tentative distance.</a:t>
            </a:r>
          </a:p>
          <a:p/>
          <a:p>
            <a:r>
              <a:t>The process continues until all nodes have been visited, or when the smallest unvisited node has an infinite distance, meaning it’s unreachable from the source. This approach ensures the shortest path is found efficiently.</a:t>
            </a:r>
          </a:p>
        </p:txBody>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To understand how Dijkstra's Algorithm works, let's visualize it with an example. </a:t>
            </a:r>
          </a:p>
          <a:p/>
          <a:p>
            <a:r>
              <a:t>Consider a simple weighted graph with five nodes labeled A, B, C, D, and E. Each edge has a specific weight representing the cost of travel between nodes. Our objective is to determine the shortest path from node A to all other nodes.</a:t>
            </a:r>
          </a:p>
          <a:p/>
          <a:p>
            <a:r>
              <a:t>In the initial setup, the distance to the source node (A) is set to 0, while all other nodes are assigned an initial distance of infinity. As we apply the algorithm step by step, we will systematically update these distances and trace the shortest path.</a:t>
            </a:r>
          </a:p>
        </p:txBody>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Now, let's begin executing Dijkstra's Algorithm step by step.</a:t>
            </a:r>
          </a:p>
          <a:p/>
          <a:p>
            <a:r>
              <a:t>1. **Initialization**: The distance to the source node (A) is set to 0. All other nodes (B, C, D, E) are assigned an initial distance of infinity. The algorithm also marks all nodes as unvisited.</a:t>
            </a:r>
          </a:p>
          <a:p/>
          <a:p>
            <a:r>
              <a:t>2. **First Node Processing**: We begin with the source node (A). We look at all directly connected neighbors and update their tentative distances based on the weight of the edges connecting them.</a:t>
            </a:r>
          </a:p>
          <a:p/>
          <a:p>
            <a:r>
              <a:t>3. **Selecting the Next Node**: Among all unvisited nodes, we select the one with the smallest tentative distance. This ensures that we always extend the shortest path found so far. We then update the distances of this node’s neighbors.</a:t>
            </a:r>
          </a:p>
          <a:p/>
          <a:p>
            <a:r>
              <a:t>This process will continue iteratively until all nodes have been processed.</a:t>
            </a:r>
          </a:p>
        </p:txBody>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As we continue executing Dijkstra's Algorithm, we iterate through the remaining steps:</a:t>
            </a:r>
          </a:p>
          <a:p/>
          <a:p>
            <a:r>
              <a:t>1. **Repeat Process**: Select the unvisited node with the smallest tentative distance, update its neighbors' distances accordingly.</a:t>
            </a:r>
          </a:p>
          <a:p/>
          <a:p>
            <a:r>
              <a:t>2. **Marking Nodes as Visited**: Once a node's shortest path is confirmed, it is marked as visited. The algorithm will not modify this node again.</a:t>
            </a:r>
          </a:p>
          <a:p/>
          <a:p>
            <a:r>
              <a:t>3. **Termination**: The process repeats until all nodes have been visited or there are no more reachable nodes left in the graph. At this point, the shortest paths from the source to all other nodes have been determined.</a:t>
            </a:r>
          </a:p>
          <a:p/>
          <a:p>
            <a:r>
              <a:t>This structured approach ensures that the shortest path to each node is found efficiently, making Dijkstra’s Algorithm highly useful for real-world applications like GPS navigation and network routing.</a:t>
            </a:r>
          </a:p>
        </p:txBody>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Dijkstra’s Algorithm performs efficiently depending on how it is implemented. Let's examine its complexity:</a:t>
            </a:r>
          </a:p>
          <a:p/>
          <a:p>
            <a:r>
              <a:t>1. **Time Complexity (Basic Implementation)**: When using an adjacency matrix and a simple linear search for the next node, the algorithm runs in **O(V²)**, making it inefficient for large graphs.</a:t>
            </a:r>
          </a:p>
          <a:p/>
          <a:p>
            <a:r>
              <a:t>2. **Time Complexity (Using Min-Heap)**: By using a priority queue (such as a Binary Heap), the performance improves to **O((V + E) log V)**, which is significantly faster for sparse graphs.</a:t>
            </a:r>
          </a:p>
          <a:p/>
          <a:p>
            <a:r>
              <a:t>3. **Space Complexity**: The algorithm requires **O(V + E)** space, as it needs to store the graph representation, a distance table, and the priority queue (if used).</a:t>
            </a:r>
          </a:p>
          <a:p/>
          <a:p>
            <a:r>
              <a:t>These complexity metrics highlight why the choice of data structures matters when implementing Dijkstra’s Algorithm in real-world applications.</a:t>
            </a:r>
          </a:p>
        </p:txBody>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Dijkstra’s Algorithm has widespread real-world applications due to its efficiency in finding the shortest path:</a:t>
            </a:r>
          </a:p>
          <a:p/>
          <a:p>
            <a:r>
              <a:t>1. **GPS Navigation Systems**: Services like **Google Maps and Waze** use variations of Dijkstra’s Algorithm to compute the shortest driving routes in real-time.</a:t>
            </a:r>
          </a:p>
          <a:p/>
          <a:p>
            <a:r>
              <a:t>2. **Network Routing Protocols**: Internet routing protocols such as **OSPF (Open Shortest Path First) and IS-IS** rely on Dijkstra’s Algorithm to determine the most efficient paths for data packets.</a:t>
            </a:r>
          </a:p>
          <a:p/>
          <a:p>
            <a:r>
              <a:t>3. **Robotics and AI**: Autonomous robots and AI-driven navigation systems use Dijkstra’s Algorithm to optimize movement and decision-making in real-time environments.</a:t>
            </a:r>
          </a:p>
          <a:p/>
          <a:p>
            <a:r>
              <a:t>4. **Game Development**: Many **video games** use Dijkstra's Algorithm for AI-controlled character movement, ensuring optimal pathfinding in complex maps.</a:t>
            </a:r>
          </a:p>
          <a:p/>
          <a:p>
            <a:r>
              <a:t>Its versatility makes it a fundamental tool in computing and engineering applications.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userDrawn="1">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notesSlide" Target="../notesSlides/notesSlide9.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Conclusion</a:t>
            </a:r>
          </a:p>
        </p:txBody>
      </p:sp>
      <p:sp>
        <p:nvSpPr>
          <p:cNvPr id="4" name="Subtitle 3"/>
          <p:cNvSpPr>
            <a:spLocks noGrp="1"/>
          </p:cNvSpPr>
          <p:nvPr>
            <p:ph type="subTitle" idx="13"/>
          </p:nvPr>
        </p:nvSpPr>
        <p:spPr/>
        <p:txBody>
          <a:bodyPr>
            <a:normAutofit/>
          </a:bodyPr>
          <a:lstStyle/>
          <a:p>
            <a:r>
              <a:t>Key Takeaways from Dijkstra's Algorithm</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fbkida0q.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Efficient Pathfinding</a:t>
            </a:r>
          </a:p>
          <a:p>
            <a:pPr algn="ctr">
              <a:spcAft>
                <a:spcPts val="1200"/>
              </a:spcAft>
            </a:pPr>
            <a:r>
              <a:rPr b="0" i="0" sz="1300">
                <a:solidFill>
                  <a:srgbClr val="616161"/>
                </a:solidFill>
                <a:latin typeface="Proxima Nova"/>
              </a:rPr>
              <a:t>Dijkstra's Algorithm is a powerful tool for finding the shortest path in weighted graphs.</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uvh2jbv0.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Optimized Implementations</a:t>
            </a:r>
          </a:p>
          <a:p>
            <a:pPr algn="ctr">
              <a:spcAft>
                <a:spcPts val="1200"/>
              </a:spcAft>
            </a:pPr>
            <a:r>
              <a:rPr b="0" i="0" sz="1300">
                <a:solidFill>
                  <a:srgbClr val="616161"/>
                </a:solidFill>
                <a:latin typeface="Proxima Nova"/>
              </a:rPr>
              <a:t>Using priority queues like a min-heap significantly improves efficiency.</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zox_6hpl.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Real-World Impact</a:t>
            </a:r>
          </a:p>
          <a:p>
            <a:pPr algn="ctr">
              <a:spcAft>
                <a:spcPts val="1200"/>
              </a:spcAft>
            </a:pPr>
            <a:r>
              <a:rPr b="0" i="0" sz="1300">
                <a:solidFill>
                  <a:srgbClr val="616161"/>
                </a:solidFill>
                <a:latin typeface="Proxima Nova"/>
              </a:rPr>
              <a:t>From GPS navigation to AI, Dijkstra’s Algorithm plays a crucial role in modern computing.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Introduction to Dijkstra's Algorithm</a:t>
            </a:r>
          </a:p>
        </p:txBody>
      </p:sp>
      <p:sp>
        <p:nvSpPr>
          <p:cNvPr id="4" name="Subtitle 3"/>
          <p:cNvSpPr>
            <a:spLocks noGrp="1"/>
          </p:cNvSpPr>
          <p:nvPr>
            <p:ph type="subTitle" idx="13"/>
          </p:nvPr>
        </p:nvSpPr>
        <p:spPr/>
        <p:txBody>
          <a:bodyPr>
            <a:normAutofit/>
          </a:bodyPr>
          <a:lstStyle/>
          <a:p>
            <a:r>
              <a:t>Understanding the fundamentals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image.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411360"/>
          </a:xfrm>
          <a:prstGeom prst="rect">
            <a:avLst/>
          </a:prstGeom>
          <a:noFill/>
          <a:ln>
            <a:noFill/>
          </a:ln>
        </p:spPr>
        <p:txBody>
          <a:bodyPr wrap="square" bIns="0" lIns="0" rIns="0" tIns="0" anchor="t">
            <a:spAutoFit/>
          </a:bodyPr>
          <a:lstStyle/>
          <a:p>
            <a:pPr algn="ctr"/>
            <a:r>
              <a:rPr b="1" i="0" sz="1300">
                <a:solidFill>
                  <a:srgbClr val="616161"/>
                </a:solidFill>
                <a:latin typeface="Proxima Nova"/>
              </a:rPr>
              <a:t>Developed by Edsger W. Dijkstra (1956)</a:t>
            </a:r>
          </a:p>
          <a:p>
            <a:pPr algn="ctr">
              <a:spcAft>
                <a:spcPts val="1200"/>
              </a:spcAft>
            </a:pPr>
            <a:r>
              <a:rPr b="0" i="0" sz="1300">
                <a:solidFill>
                  <a:srgbClr val="616161"/>
                </a:solidFill>
                <a:latin typeface="Proxima Nova"/>
              </a:rPr>
              <a:t>A fundamental algorithm for finding the shortest paths in a weighted graph.</a:t>
            </a:r>
          </a:p>
        </p:txBody>
      </p:sp>
      <p:sp>
        <p:nvSpPr>
          <p:cNvPr id="14" name="Rectangle 13"/>
          <p:cNvSpPr/>
          <p:nvPr/>
        </p:nvSpPr>
        <p:spPr>
          <a:xfrm>
            <a:off x="3225700" y="1508670"/>
            <a:ext cx="2692449"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image.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Key Characteristics</a:t>
            </a:r>
          </a:p>
          <a:p>
            <a:pPr algn="ctr">
              <a:spcAft>
                <a:spcPts val="1200"/>
              </a:spcAft>
            </a:pPr>
            <a:r>
              <a:rPr b="0" i="0" sz="1300">
                <a:solidFill>
                  <a:srgbClr val="616161"/>
                </a:solidFill>
                <a:latin typeface="Proxima Nova"/>
              </a:rPr>
              <a:t>Uses a greedy approach to determine the shortest path from a single source node to all other nodes.</a:t>
            </a:r>
          </a:p>
        </p:txBody>
      </p:sp>
      <p:sp>
        <p:nvSpPr>
          <p:cNvPr id="19" name="Rectangle 18"/>
          <p:cNvSpPr/>
          <p:nvPr/>
        </p:nvSpPr>
        <p:spPr>
          <a:xfrm>
            <a:off x="622295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image.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Constraints</a:t>
            </a:r>
          </a:p>
          <a:p>
            <a:pPr algn="ctr">
              <a:spcAft>
                <a:spcPts val="1200"/>
              </a:spcAft>
            </a:pPr>
            <a:r>
              <a:rPr b="0" i="0" sz="1300">
                <a:solidFill>
                  <a:srgbClr val="616161"/>
                </a:solidFill>
                <a:latin typeface="Proxima Nova"/>
              </a:rPr>
              <a:t>Only works with graphs that have non-negative edge weights.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How Dijkstra's Algorithm Works</a:t>
            </a:r>
          </a:p>
        </p:txBody>
      </p:sp>
      <p:sp>
        <p:nvSpPr>
          <p:cNvPr id="4" name="Subtitle 3"/>
          <p:cNvSpPr>
            <a:spLocks noGrp="1"/>
          </p:cNvSpPr>
          <p:nvPr>
            <p:ph type="subTitle" idx="13"/>
          </p:nvPr>
        </p:nvSpPr>
        <p:spPr/>
        <p:txBody>
          <a:bodyPr>
            <a:normAutofit/>
          </a:bodyPr>
          <a:lstStyle/>
          <a:p>
            <a:r>
              <a:t>Step-by-step explanation</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2453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2171700" y="1508670"/>
            <a:ext cx="304800" cy="304800"/>
          </a:xfrm>
          <a:prstGeom prst="rect">
            <a:avLst/>
          </a:prstGeom>
          <a:noFill/>
          <a:ln>
            <a:noFill/>
          </a:ln>
        </p:spPr>
        <p:txBody>
          <a:bodyPr wrap="square" bIns="0" lIns="0" rIns="0" tIns="0" anchor="t">
            <a:spAutoFit/>
          </a:bodyPr>
          <a:lstStyle/>
          <a:p>
            <a:pPr algn="ctr"/>
          </a:p>
        </p:txBody>
      </p:sp>
      <p:pic>
        <p:nvPicPr>
          <p:cNvPr id="12" name="Picture 11" descr="image.png"/>
          <p:cNvPicPr>
            <a:picLocks noChangeAspect="1"/>
          </p:cNvPicPr>
          <p:nvPr/>
        </p:nvPicPr>
        <p:blipFill>
          <a:blip r:embed="rId2"/>
          <a:stretch>
            <a:fillRect/>
          </a:stretch>
        </p:blipFill>
        <p:spPr>
          <a:xfrm>
            <a:off x="2171700" y="1508670"/>
            <a:ext cx="304800" cy="304800"/>
          </a:xfrm>
          <a:prstGeom prst="rect">
            <a:avLst/>
          </a:prstGeom>
        </p:spPr>
      </p:pic>
      <p:sp>
        <p:nvSpPr>
          <p:cNvPr id="13" name="TextBox 12"/>
          <p:cNvSpPr txBox="1"/>
          <p:nvPr/>
        </p:nvSpPr>
        <p:spPr>
          <a:xfrm>
            <a:off x="2286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Initialization</a:t>
            </a:r>
          </a:p>
          <a:p>
            <a:pPr algn="ctr">
              <a:spcAft>
                <a:spcPts val="1200"/>
              </a:spcAft>
            </a:pPr>
            <a:r>
              <a:rPr b="0" i="0" sz="1300">
                <a:solidFill>
                  <a:srgbClr val="616161"/>
                </a:solidFill>
                <a:latin typeface="Proxima Nova"/>
              </a:rPr>
              <a:t>Set source node distance to 0, all others to infinity. Mark all nodes as unvisited.</a:t>
            </a:r>
          </a:p>
        </p:txBody>
      </p:sp>
      <p:sp>
        <p:nvSpPr>
          <p:cNvPr id="14" name="Rectangle 13"/>
          <p:cNvSpPr/>
          <p:nvPr/>
        </p:nvSpPr>
        <p:spPr>
          <a:xfrm>
            <a:off x="47244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6667500" y="1508670"/>
            <a:ext cx="304800" cy="304800"/>
          </a:xfrm>
          <a:prstGeom prst="rect">
            <a:avLst/>
          </a:prstGeom>
          <a:noFill/>
          <a:ln>
            <a:noFill/>
          </a:ln>
        </p:spPr>
        <p:txBody>
          <a:bodyPr wrap="square" bIns="0" lIns="0" rIns="0" tIns="0" anchor="t">
            <a:spAutoFit/>
          </a:bodyPr>
          <a:lstStyle/>
          <a:p>
            <a:pPr algn="ctr"/>
          </a:p>
        </p:txBody>
      </p:sp>
      <p:pic>
        <p:nvPicPr>
          <p:cNvPr id="17" name="Picture 16" descr="image.png"/>
          <p:cNvPicPr>
            <a:picLocks noChangeAspect="1"/>
          </p:cNvPicPr>
          <p:nvPr/>
        </p:nvPicPr>
        <p:blipFill>
          <a:blip r:embed="rId3"/>
          <a:stretch>
            <a:fillRect/>
          </a:stretch>
        </p:blipFill>
        <p:spPr>
          <a:xfrm>
            <a:off x="6667500" y="1508670"/>
            <a:ext cx="304800" cy="304800"/>
          </a:xfrm>
          <a:prstGeom prst="rect">
            <a:avLst/>
          </a:prstGeom>
        </p:spPr>
      </p:pic>
      <p:sp>
        <p:nvSpPr>
          <p:cNvPr id="18" name="TextBox 17"/>
          <p:cNvSpPr txBox="1"/>
          <p:nvPr/>
        </p:nvSpPr>
        <p:spPr>
          <a:xfrm>
            <a:off x="47244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Update Distances</a:t>
            </a:r>
          </a:p>
          <a:p>
            <a:pPr algn="ctr">
              <a:spcAft>
                <a:spcPts val="1200"/>
              </a:spcAft>
            </a:pPr>
            <a:r>
              <a:rPr b="0" i="0" sz="1300">
                <a:solidFill>
                  <a:srgbClr val="616161"/>
                </a:solidFill>
                <a:latin typeface="Proxima Nova"/>
              </a:rPr>
              <a:t>For each unvisited neighbor, calculate tentative distance via the current node and update if shorter.</a:t>
            </a:r>
          </a:p>
        </p:txBody>
      </p:sp>
      <p:sp>
        <p:nvSpPr>
          <p:cNvPr id="19" name="Rectangle 18"/>
          <p:cNvSpPr/>
          <p:nvPr/>
        </p:nvSpPr>
        <p:spPr>
          <a:xfrm>
            <a:off x="2286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21717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2171700" y="2887712"/>
            <a:ext cx="304800" cy="304800"/>
          </a:xfrm>
          <a:prstGeom prst="rect">
            <a:avLst/>
          </a:prstGeom>
          <a:noFill/>
          <a:ln>
            <a:noFill/>
          </a:ln>
        </p:spPr>
        <p:txBody>
          <a:bodyPr wrap="square" bIns="0" lIns="0" rIns="0" tIns="0" anchor="t">
            <a:spAutoFit/>
          </a:bodyPr>
          <a:lstStyle/>
          <a:p>
            <a:pPr algn="ctr"/>
          </a:p>
        </p:txBody>
      </p:sp>
      <p:pic>
        <p:nvPicPr>
          <p:cNvPr id="22" name="Picture 21" descr="image.png"/>
          <p:cNvPicPr>
            <a:picLocks noChangeAspect="1"/>
          </p:cNvPicPr>
          <p:nvPr/>
        </p:nvPicPr>
        <p:blipFill>
          <a:blip r:embed="rId4"/>
          <a:stretch>
            <a:fillRect/>
          </a:stretch>
        </p:blipFill>
        <p:spPr>
          <a:xfrm>
            <a:off x="2171700" y="2887712"/>
            <a:ext cx="304800" cy="304800"/>
          </a:xfrm>
          <a:prstGeom prst="rect">
            <a:avLst/>
          </a:prstGeom>
        </p:spPr>
      </p:pic>
      <p:sp>
        <p:nvSpPr>
          <p:cNvPr id="23" name="TextBox 22"/>
          <p:cNvSpPr txBox="1"/>
          <p:nvPr/>
        </p:nvSpPr>
        <p:spPr>
          <a:xfrm>
            <a:off x="228600" y="334491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Select Next Node</a:t>
            </a:r>
          </a:p>
          <a:p>
            <a:pPr algn="ctr">
              <a:spcAft>
                <a:spcPts val="1200"/>
              </a:spcAft>
            </a:pPr>
            <a:r>
              <a:rPr b="0" i="0" sz="1300">
                <a:solidFill>
                  <a:srgbClr val="616161"/>
                </a:solidFill>
                <a:latin typeface="Proxima Nova"/>
              </a:rPr>
              <a:t>Choose the unvisited node with the smallest tentative distance and repeat the process.</a:t>
            </a:r>
          </a:p>
        </p:txBody>
      </p:sp>
      <p:sp>
        <p:nvSpPr>
          <p:cNvPr id="24" name="Rectangle 23"/>
          <p:cNvSpPr/>
          <p:nvPr/>
        </p:nvSpPr>
        <p:spPr>
          <a:xfrm>
            <a:off x="47244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ectangle 24"/>
          <p:cNvSpPr/>
          <p:nvPr/>
        </p:nvSpPr>
        <p:spPr>
          <a:xfrm>
            <a:off x="66675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6667500" y="2887712"/>
            <a:ext cx="304800" cy="304800"/>
          </a:xfrm>
          <a:prstGeom prst="rect">
            <a:avLst/>
          </a:prstGeom>
          <a:noFill/>
          <a:ln>
            <a:noFill/>
          </a:ln>
        </p:spPr>
        <p:txBody>
          <a:bodyPr wrap="square" bIns="0" lIns="0" rIns="0" tIns="0" anchor="t">
            <a:spAutoFit/>
          </a:bodyPr>
          <a:lstStyle/>
          <a:p>
            <a:pPr algn="ctr"/>
          </a:p>
        </p:txBody>
      </p:sp>
      <p:pic>
        <p:nvPicPr>
          <p:cNvPr id="27" name="Picture 26" descr="image.png"/>
          <p:cNvPicPr>
            <a:picLocks noChangeAspect="1"/>
          </p:cNvPicPr>
          <p:nvPr/>
        </p:nvPicPr>
        <p:blipFill>
          <a:blip r:embed="rId5"/>
          <a:stretch>
            <a:fillRect/>
          </a:stretch>
        </p:blipFill>
        <p:spPr>
          <a:xfrm>
            <a:off x="6667500" y="2887712"/>
            <a:ext cx="304800" cy="304800"/>
          </a:xfrm>
          <a:prstGeom prst="rect">
            <a:avLst/>
          </a:prstGeom>
        </p:spPr>
      </p:pic>
      <p:sp>
        <p:nvSpPr>
          <p:cNvPr id="28" name="TextBox 27"/>
          <p:cNvSpPr txBox="1"/>
          <p:nvPr/>
        </p:nvSpPr>
        <p:spPr>
          <a:xfrm>
            <a:off x="4724400" y="334491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Termination</a:t>
            </a:r>
          </a:p>
          <a:p>
            <a:pPr algn="ctr">
              <a:spcAft>
                <a:spcPts val="1200"/>
              </a:spcAft>
            </a:pPr>
            <a:r>
              <a:rPr b="0" i="0" sz="1300">
                <a:solidFill>
                  <a:srgbClr val="616161"/>
                </a:solidFill>
                <a:latin typeface="Proxima Nova"/>
              </a:rPr>
              <a:t>Algorithm stops when all nodes have been visited or the smallest tentative distance is infinity.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Example Walkthrough (Graph Representation)</a:t>
            </a:r>
          </a:p>
        </p:txBody>
      </p:sp>
      <p:sp>
        <p:nvSpPr>
          <p:cNvPr id="4" name="Subtitle 3"/>
          <p:cNvSpPr>
            <a:spLocks noGrp="1"/>
          </p:cNvSpPr>
          <p:nvPr>
            <p:ph type="subTitle" idx="13"/>
          </p:nvPr>
        </p:nvSpPr>
        <p:spPr/>
        <p:txBody>
          <a:bodyPr>
            <a:normAutofit/>
          </a:bodyPr>
          <a:lstStyle/>
          <a:p>
            <a:r>
              <a:t>Visualizing the problem</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i0hqxbqh.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Sample Graph</a:t>
            </a:r>
          </a:p>
          <a:p>
            <a:pPr algn="ctr">
              <a:spcAft>
                <a:spcPts val="1200"/>
              </a:spcAft>
            </a:pPr>
            <a:r>
              <a:rPr b="0" i="0" sz="1300">
                <a:solidFill>
                  <a:srgbClr val="616161"/>
                </a:solidFill>
                <a:latin typeface="Proxima Nova"/>
              </a:rPr>
              <a:t>A simple graph with nodes labeled A, B, C, D, E and weighted edges connecting them.</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zj7q58pw.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Objective</a:t>
            </a:r>
          </a:p>
          <a:p>
            <a:pPr algn="ctr">
              <a:spcAft>
                <a:spcPts val="1200"/>
              </a:spcAft>
            </a:pPr>
            <a:r>
              <a:rPr b="0" i="0" sz="1300">
                <a:solidFill>
                  <a:srgbClr val="616161"/>
                </a:solidFill>
                <a:latin typeface="Proxima Nova"/>
              </a:rPr>
              <a:t>Find the shortest path from the source node (e.g., A) to all other nodes using Dijkstra's Algorithm.</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by7xciuu.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Initial Setup</a:t>
            </a:r>
          </a:p>
          <a:p>
            <a:pPr algn="ctr">
              <a:spcAft>
                <a:spcPts val="1200"/>
              </a:spcAft>
            </a:pPr>
            <a:r>
              <a:rPr b="0" i="0" sz="1300">
                <a:solidFill>
                  <a:srgbClr val="616161"/>
                </a:solidFill>
                <a:latin typeface="Proxima Nova"/>
              </a:rPr>
              <a:t>Each node is assigned an initial distance: 0 for the source node, infinity for others.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Example Walkthrough (Step 1-3: Initialization &amp; First Few Steps)</a:t>
            </a:r>
          </a:p>
        </p:txBody>
      </p:sp>
      <p:sp>
        <p:nvSpPr>
          <p:cNvPr id="4" name="Subtitle 3"/>
          <p:cNvSpPr>
            <a:spLocks noGrp="1"/>
          </p:cNvSpPr>
          <p:nvPr>
            <p:ph type="subTitle" idx="13"/>
          </p:nvPr>
        </p:nvSpPr>
        <p:spPr/>
        <p:txBody>
          <a:bodyPr>
            <a:normAutofit/>
          </a:bodyPr>
          <a:lstStyle/>
          <a:p>
            <a:r>
              <a:t>Applying Dijkstra’s Algorithm</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image.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Step 1: Initialization</a:t>
            </a:r>
          </a:p>
          <a:p>
            <a:pPr algn="ctr">
              <a:spcAft>
                <a:spcPts val="1200"/>
              </a:spcAft>
            </a:pPr>
            <a:r>
              <a:rPr b="0" i="0" sz="1300">
                <a:solidFill>
                  <a:srgbClr val="616161"/>
                </a:solidFill>
                <a:latin typeface="Proxima Nova"/>
              </a:rPr>
              <a:t>Set the source node distance to 0, all others to infinity. Mark all nodes unvisited.</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sw62bajd.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Step 2: First Node Processing</a:t>
            </a:r>
          </a:p>
          <a:p>
            <a:pPr algn="ctr">
              <a:spcAft>
                <a:spcPts val="1200"/>
              </a:spcAft>
            </a:pPr>
            <a:r>
              <a:rPr b="0" i="0" sz="1300">
                <a:solidFill>
                  <a:srgbClr val="616161"/>
                </a:solidFill>
                <a:latin typeface="Proxima Nova"/>
              </a:rPr>
              <a:t>Choose the source node, update distances of its direct neighbors.</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hc_zzynl.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Step 3: Select Next Node</a:t>
            </a:r>
          </a:p>
          <a:p>
            <a:pPr algn="ctr">
              <a:spcAft>
                <a:spcPts val="1200"/>
              </a:spcAft>
            </a:pPr>
            <a:r>
              <a:rPr b="0" i="0" sz="1300">
                <a:solidFill>
                  <a:srgbClr val="616161"/>
                </a:solidFill>
                <a:latin typeface="Proxima Nova"/>
              </a:rPr>
              <a:t>Pick the unvisited node with the smallest tentative distance and update its neighbors.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Example Walkthrough (Step 4-End: Completing Pathfinding)</a:t>
            </a:r>
          </a:p>
        </p:txBody>
      </p:sp>
      <p:sp>
        <p:nvSpPr>
          <p:cNvPr id="4" name="Subtitle 3"/>
          <p:cNvSpPr>
            <a:spLocks noGrp="1"/>
          </p:cNvSpPr>
          <p:nvPr>
            <p:ph type="subTitle" idx="13"/>
          </p:nvPr>
        </p:nvSpPr>
        <p:spPr/>
        <p:txBody>
          <a:bodyPr>
            <a:normAutofit/>
          </a:bodyPr>
          <a:lstStyle/>
          <a:p>
            <a:r>
              <a:t>Finalizing shortest paths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o6_d5msz.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Step 4: Repeat Process</a:t>
            </a:r>
          </a:p>
          <a:p>
            <a:pPr algn="ctr">
              <a:spcAft>
                <a:spcPts val="1200"/>
              </a:spcAft>
            </a:pPr>
            <a:r>
              <a:rPr b="0" i="0" sz="1300">
                <a:solidFill>
                  <a:srgbClr val="616161"/>
                </a:solidFill>
                <a:latin typeface="Proxima Nova"/>
              </a:rPr>
              <a:t>Continue selecting the unvisited node with the smallest distance, updating neighbors.</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a6u8kezh.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Step 5: Marking Nodes as Visited</a:t>
            </a:r>
          </a:p>
          <a:p>
            <a:pPr algn="ctr">
              <a:spcAft>
                <a:spcPts val="1200"/>
              </a:spcAft>
            </a:pPr>
            <a:r>
              <a:rPr b="0" i="0" sz="1300">
                <a:solidFill>
                  <a:srgbClr val="616161"/>
                </a:solidFill>
                <a:latin typeface="Proxima Nova"/>
              </a:rPr>
              <a:t>Once a node is processed, it is marked as visited and will not be updated again.</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1kfd9ds6.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Step 6: Termination</a:t>
            </a:r>
          </a:p>
          <a:p>
            <a:pPr algn="ctr">
              <a:spcAft>
                <a:spcPts val="1200"/>
              </a:spcAft>
            </a:pPr>
            <a:r>
              <a:rPr b="0" i="0" sz="1300">
                <a:solidFill>
                  <a:srgbClr val="616161"/>
                </a:solidFill>
                <a:latin typeface="Proxima Nova"/>
              </a:rPr>
              <a:t>Algorithm stops when all nodes have been visited or no reachable nodes remain.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Complexity Analysis of Dijkstra's Algorithm</a:t>
            </a:r>
          </a:p>
        </p:txBody>
      </p:sp>
      <p:sp>
        <p:nvSpPr>
          <p:cNvPr id="4" name="Subtitle 3"/>
          <p:cNvSpPr>
            <a:spLocks noGrp="1"/>
          </p:cNvSpPr>
          <p:nvPr>
            <p:ph type="subTitle" idx="13"/>
          </p:nvPr>
        </p:nvSpPr>
        <p:spPr/>
        <p:txBody>
          <a:bodyPr>
            <a:normAutofit/>
          </a:bodyPr>
          <a:lstStyle/>
          <a:p>
            <a:r>
              <a:t>Evaluating performance</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_eqwcr_v.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411360"/>
          </a:xfrm>
          <a:prstGeom prst="rect">
            <a:avLst/>
          </a:prstGeom>
          <a:noFill/>
          <a:ln>
            <a:noFill/>
          </a:ln>
        </p:spPr>
        <p:txBody>
          <a:bodyPr wrap="square" bIns="0" lIns="0" rIns="0" tIns="0" anchor="t">
            <a:spAutoFit/>
          </a:bodyPr>
          <a:lstStyle/>
          <a:p>
            <a:pPr algn="ctr"/>
            <a:r>
              <a:rPr b="1" i="0" sz="1300">
                <a:solidFill>
                  <a:srgbClr val="616161"/>
                </a:solidFill>
                <a:latin typeface="Proxima Nova"/>
              </a:rPr>
              <a:t>Time Complexity (Basic Implementation)</a:t>
            </a:r>
          </a:p>
          <a:p>
            <a:pPr algn="ctr">
              <a:spcAft>
                <a:spcPts val="1200"/>
              </a:spcAft>
            </a:pPr>
            <a:r>
              <a:rPr b="0" i="0" sz="1300">
                <a:solidFill>
                  <a:srgbClr val="616161"/>
                </a:solidFill>
                <a:latin typeface="Proxima Nova"/>
              </a:rPr>
              <a:t>O(V²) when using an adjacency matrix and linear search for the smallest distance.</a:t>
            </a:r>
          </a:p>
        </p:txBody>
      </p:sp>
      <p:sp>
        <p:nvSpPr>
          <p:cNvPr id="14" name="Rectangle 13"/>
          <p:cNvSpPr/>
          <p:nvPr/>
        </p:nvSpPr>
        <p:spPr>
          <a:xfrm>
            <a:off x="3225700" y="1508670"/>
            <a:ext cx="2692449"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d9ky8uv7.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Time Complexity (Using Min-Heap)</a:t>
            </a:r>
          </a:p>
          <a:p>
            <a:pPr algn="ctr">
              <a:spcAft>
                <a:spcPts val="1200"/>
              </a:spcAft>
            </a:pPr>
            <a:r>
              <a:rPr b="0" i="0" sz="1300">
                <a:solidFill>
                  <a:srgbClr val="616161"/>
                </a:solidFill>
                <a:latin typeface="Proxima Nova"/>
              </a:rPr>
              <a:t>O((V + E) log V) when implemented with a priority queue (e.g., Binary Heap).</a:t>
            </a:r>
          </a:p>
        </p:txBody>
      </p:sp>
      <p:sp>
        <p:nvSpPr>
          <p:cNvPr id="19" name="Rectangle 18"/>
          <p:cNvSpPr/>
          <p:nvPr/>
        </p:nvSpPr>
        <p:spPr>
          <a:xfrm>
            <a:off x="6222950" y="1508670"/>
            <a:ext cx="2692300" cy="14856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yuz0f1xg.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Space Complexity</a:t>
            </a:r>
          </a:p>
          <a:p>
            <a:pPr algn="ctr">
              <a:spcAft>
                <a:spcPts val="1200"/>
              </a:spcAft>
            </a:pPr>
            <a:r>
              <a:rPr b="0" i="0" sz="1300">
                <a:solidFill>
                  <a:srgbClr val="616161"/>
                </a:solidFill>
                <a:latin typeface="Proxima Nova"/>
              </a:rPr>
              <a:t>O(V + E) due to storage requirements for the graph, distance table, and priority queue.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Real-World Applications of Dijkstra's Algorithm</a:t>
            </a:r>
          </a:p>
        </p:txBody>
      </p:sp>
      <p:sp>
        <p:nvSpPr>
          <p:cNvPr id="4" name="Subtitle 3"/>
          <p:cNvSpPr>
            <a:spLocks noGrp="1"/>
          </p:cNvSpPr>
          <p:nvPr>
            <p:ph type="subTitle" idx="13"/>
          </p:nvPr>
        </p:nvSpPr>
        <p:spPr/>
        <p:txBody>
          <a:bodyPr>
            <a:normAutofit/>
          </a:bodyPr>
          <a:lstStyle/>
          <a:p>
            <a:r>
              <a:t>Where is it used?</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2453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2171700" y="1508670"/>
            <a:ext cx="304800" cy="304800"/>
          </a:xfrm>
          <a:prstGeom prst="rect">
            <a:avLst/>
          </a:prstGeom>
          <a:noFill/>
          <a:ln>
            <a:noFill/>
          </a:ln>
        </p:spPr>
        <p:txBody>
          <a:bodyPr wrap="square" bIns="0" lIns="0" rIns="0" tIns="0" anchor="t">
            <a:spAutoFit/>
          </a:bodyPr>
          <a:lstStyle/>
          <a:p>
            <a:pPr algn="ctr"/>
          </a:p>
        </p:txBody>
      </p:sp>
      <p:pic>
        <p:nvPicPr>
          <p:cNvPr id="12" name="Picture 11" descr="tmphjaplzlj.png"/>
          <p:cNvPicPr>
            <a:picLocks noChangeAspect="1"/>
          </p:cNvPicPr>
          <p:nvPr/>
        </p:nvPicPr>
        <p:blipFill>
          <a:blip r:embed="rId2"/>
          <a:stretch>
            <a:fillRect/>
          </a:stretch>
        </p:blipFill>
        <p:spPr>
          <a:xfrm>
            <a:off x="2171700" y="1508670"/>
            <a:ext cx="304800" cy="304800"/>
          </a:xfrm>
          <a:prstGeom prst="rect">
            <a:avLst/>
          </a:prstGeom>
        </p:spPr>
      </p:pic>
      <p:sp>
        <p:nvSpPr>
          <p:cNvPr id="13" name="TextBox 12"/>
          <p:cNvSpPr txBox="1"/>
          <p:nvPr/>
        </p:nvSpPr>
        <p:spPr>
          <a:xfrm>
            <a:off x="2286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GPS Navigation Systems</a:t>
            </a:r>
          </a:p>
          <a:p>
            <a:pPr algn="ctr">
              <a:spcAft>
                <a:spcPts val="1200"/>
              </a:spcAft>
            </a:pPr>
            <a:r>
              <a:rPr b="0" i="0" sz="1300">
                <a:solidFill>
                  <a:srgbClr val="616161"/>
                </a:solidFill>
                <a:latin typeface="Proxima Nova"/>
              </a:rPr>
              <a:t>Used in Google Maps, Waze, and GPS devices to find the shortest travel routes.</a:t>
            </a:r>
          </a:p>
        </p:txBody>
      </p:sp>
      <p:sp>
        <p:nvSpPr>
          <p:cNvPr id="14" name="Rectangle 13"/>
          <p:cNvSpPr/>
          <p:nvPr/>
        </p:nvSpPr>
        <p:spPr>
          <a:xfrm>
            <a:off x="47244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6667500" y="1508670"/>
            <a:ext cx="304800" cy="304800"/>
          </a:xfrm>
          <a:prstGeom prst="rect">
            <a:avLst/>
          </a:prstGeom>
          <a:noFill/>
          <a:ln>
            <a:noFill/>
          </a:ln>
        </p:spPr>
        <p:txBody>
          <a:bodyPr wrap="square" bIns="0" lIns="0" rIns="0" tIns="0" anchor="t">
            <a:spAutoFit/>
          </a:bodyPr>
          <a:lstStyle/>
          <a:p>
            <a:pPr algn="ctr"/>
          </a:p>
        </p:txBody>
      </p:sp>
      <p:pic>
        <p:nvPicPr>
          <p:cNvPr id="17" name="Picture 16" descr="tmpg1vo6pwk.png"/>
          <p:cNvPicPr>
            <a:picLocks noChangeAspect="1"/>
          </p:cNvPicPr>
          <p:nvPr/>
        </p:nvPicPr>
        <p:blipFill>
          <a:blip r:embed="rId3"/>
          <a:stretch>
            <a:fillRect/>
          </a:stretch>
        </p:blipFill>
        <p:spPr>
          <a:xfrm>
            <a:off x="6667500" y="1508670"/>
            <a:ext cx="304800" cy="304800"/>
          </a:xfrm>
          <a:prstGeom prst="rect">
            <a:avLst/>
          </a:prstGeom>
        </p:spPr>
      </p:pic>
      <p:sp>
        <p:nvSpPr>
          <p:cNvPr id="18" name="TextBox 17"/>
          <p:cNvSpPr txBox="1"/>
          <p:nvPr/>
        </p:nvSpPr>
        <p:spPr>
          <a:xfrm>
            <a:off x="47244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Network Routing Protocols</a:t>
            </a:r>
          </a:p>
          <a:p>
            <a:pPr algn="ctr">
              <a:spcAft>
                <a:spcPts val="1200"/>
              </a:spcAft>
            </a:pPr>
            <a:r>
              <a:rPr b="0" i="0" sz="1300">
                <a:solidFill>
                  <a:srgbClr val="616161"/>
                </a:solidFill>
                <a:latin typeface="Proxima Nova"/>
              </a:rPr>
              <a:t>Used in OSPF and IS-IS protocols to determine the shortest data transmission path.</a:t>
            </a:r>
          </a:p>
        </p:txBody>
      </p:sp>
      <p:sp>
        <p:nvSpPr>
          <p:cNvPr id="19" name="Rectangle 18"/>
          <p:cNvSpPr/>
          <p:nvPr/>
        </p:nvSpPr>
        <p:spPr>
          <a:xfrm>
            <a:off x="2286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21717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2171700" y="2887712"/>
            <a:ext cx="304800" cy="304800"/>
          </a:xfrm>
          <a:prstGeom prst="rect">
            <a:avLst/>
          </a:prstGeom>
          <a:noFill/>
          <a:ln>
            <a:noFill/>
          </a:ln>
        </p:spPr>
        <p:txBody>
          <a:bodyPr wrap="square" bIns="0" lIns="0" rIns="0" tIns="0" anchor="t">
            <a:spAutoFit/>
          </a:bodyPr>
          <a:lstStyle/>
          <a:p>
            <a:pPr algn="ctr"/>
          </a:p>
        </p:txBody>
      </p:sp>
      <p:pic>
        <p:nvPicPr>
          <p:cNvPr id="22" name="Picture 21" descr="tmp6gfi9biv.png"/>
          <p:cNvPicPr>
            <a:picLocks noChangeAspect="1"/>
          </p:cNvPicPr>
          <p:nvPr/>
        </p:nvPicPr>
        <p:blipFill>
          <a:blip r:embed="rId4"/>
          <a:stretch>
            <a:fillRect/>
          </a:stretch>
        </p:blipFill>
        <p:spPr>
          <a:xfrm>
            <a:off x="2171700" y="2887712"/>
            <a:ext cx="304800" cy="304800"/>
          </a:xfrm>
          <a:prstGeom prst="rect">
            <a:avLst/>
          </a:prstGeom>
        </p:spPr>
      </p:pic>
      <p:sp>
        <p:nvSpPr>
          <p:cNvPr id="23" name="TextBox 22"/>
          <p:cNvSpPr txBox="1"/>
          <p:nvPr/>
        </p:nvSpPr>
        <p:spPr>
          <a:xfrm>
            <a:off x="228600" y="334491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Robotics and AI</a:t>
            </a:r>
          </a:p>
          <a:p>
            <a:pPr algn="ctr">
              <a:spcAft>
                <a:spcPts val="1200"/>
              </a:spcAft>
            </a:pPr>
            <a:r>
              <a:rPr b="0" i="0" sz="1300">
                <a:solidFill>
                  <a:srgbClr val="616161"/>
                </a:solidFill>
                <a:latin typeface="Proxima Nova"/>
              </a:rPr>
              <a:t>Helps robots plan optimal paths in dynamic environments.</a:t>
            </a:r>
          </a:p>
        </p:txBody>
      </p:sp>
      <p:sp>
        <p:nvSpPr>
          <p:cNvPr id="24" name="Rectangle 23"/>
          <p:cNvSpPr/>
          <p:nvPr/>
        </p:nvSpPr>
        <p:spPr>
          <a:xfrm>
            <a:off x="47244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ectangle 24"/>
          <p:cNvSpPr/>
          <p:nvPr/>
        </p:nvSpPr>
        <p:spPr>
          <a:xfrm>
            <a:off x="66675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6667500" y="2887712"/>
            <a:ext cx="304800" cy="304800"/>
          </a:xfrm>
          <a:prstGeom prst="rect">
            <a:avLst/>
          </a:prstGeom>
          <a:noFill/>
          <a:ln>
            <a:noFill/>
          </a:ln>
        </p:spPr>
        <p:txBody>
          <a:bodyPr wrap="square" bIns="0" lIns="0" rIns="0" tIns="0" anchor="t">
            <a:spAutoFit/>
          </a:bodyPr>
          <a:lstStyle/>
          <a:p>
            <a:pPr algn="ctr"/>
          </a:p>
        </p:txBody>
      </p:sp>
      <p:pic>
        <p:nvPicPr>
          <p:cNvPr id="27" name="Picture 26" descr="tmp4f8jpufe.png"/>
          <p:cNvPicPr>
            <a:picLocks noChangeAspect="1"/>
          </p:cNvPicPr>
          <p:nvPr/>
        </p:nvPicPr>
        <p:blipFill>
          <a:blip r:embed="rId5"/>
          <a:stretch>
            <a:fillRect/>
          </a:stretch>
        </p:blipFill>
        <p:spPr>
          <a:xfrm>
            <a:off x="6667500" y="2887712"/>
            <a:ext cx="304800" cy="304800"/>
          </a:xfrm>
          <a:prstGeom prst="rect">
            <a:avLst/>
          </a:prstGeom>
        </p:spPr>
      </p:pic>
      <p:sp>
        <p:nvSpPr>
          <p:cNvPr id="28" name="TextBox 27"/>
          <p:cNvSpPr txBox="1"/>
          <p:nvPr/>
        </p:nvSpPr>
        <p:spPr>
          <a:xfrm>
            <a:off x="4724400" y="334491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Game Development</a:t>
            </a:r>
          </a:p>
          <a:p>
            <a:pPr algn="ctr">
              <a:spcAft>
                <a:spcPts val="1200"/>
              </a:spcAft>
            </a:pPr>
            <a:r>
              <a:rPr b="0" i="0" sz="1300">
                <a:solidFill>
                  <a:srgbClr val="616161"/>
                </a:solidFill>
                <a:latin typeface="Proxima Nova"/>
              </a:rPr>
              <a:t>Used in pathfinding for AI characters in strategy and simulation games.</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Words>
  <Application>Microsoft Macintosh PowerPoint</Application>
  <PresentationFormat>On-screen Show (16:9)</PresentationFormat>
  <Paragraphs>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Proxima Nova</vt:lpstr>
      <vt:lpstr>Spearmint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Lightstone GmbH</cp:lastModifiedBy>
  <cp:revision>3</cp:revision>
  <dcterms:modified xsi:type="dcterms:W3CDTF">2024-08-19T12:09:31Z</dcterms:modified>
</cp:coreProperties>
</file>