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99" r:id="rId4"/>
    <p:sldId id="259" r:id="rId5"/>
    <p:sldId id="285" r:id="rId6"/>
    <p:sldId id="262" r:id="rId7"/>
    <p:sldId id="287" r:id="rId8"/>
    <p:sldId id="288" r:id="rId9"/>
    <p:sldId id="289" r:id="rId10"/>
    <p:sldId id="290" r:id="rId11"/>
    <p:sldId id="292" r:id="rId12"/>
    <p:sldId id="291" r:id="rId13"/>
    <p:sldId id="286" r:id="rId14"/>
    <p:sldId id="293" r:id="rId15"/>
    <p:sldId id="261" r:id="rId16"/>
    <p:sldId id="269" r:id="rId17"/>
    <p:sldId id="277" r:id="rId18"/>
    <p:sldId id="270" r:id="rId19"/>
    <p:sldId id="294" r:id="rId20"/>
    <p:sldId id="295" r:id="rId21"/>
    <p:sldId id="296" r:id="rId22"/>
    <p:sldId id="297" r:id="rId23"/>
    <p:sldId id="275" r:id="rId24"/>
    <p:sldId id="279" r:id="rId25"/>
    <p:sldId id="281" r:id="rId26"/>
    <p:sldId id="282" r:id="rId27"/>
    <p:sldId id="283" r:id="rId28"/>
    <p:sldId id="284" r:id="rId29"/>
    <p:sldId id="276" r:id="rId30"/>
    <p:sldId id="298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199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6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0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4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7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9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1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9/9/20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6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5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9/9/20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5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6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A71B0-5CEF-624A-BEC5-64E037BD5975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cs.usfca.edu/~galles/visualization/BTree.html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udolf_Baye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en.wikipedia.org/wiki/Edward_M._McCreight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inary_search_tree" TargetMode="External"/><Relationship Id="rId2" Type="http://schemas.openxmlformats.org/officeDocument/2006/relationships/hyperlink" Target="https://en.wikipedia.org/wiki/B-tree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ranching_factor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58620" y="3863330"/>
            <a:ext cx="7867650" cy="132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54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</a:rPr>
              <a:t>B-Tree</a:t>
            </a:r>
            <a:endParaRPr lang="en-US" sz="44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cs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endParaRPr lang="en-US" sz="1800" b="1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900" y="330200"/>
            <a:ext cx="513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00000"/>
                </a:solidFill>
              </a:rPr>
              <a:t>Midwestern State University</a:t>
            </a:r>
          </a:p>
          <a:p>
            <a:r>
              <a:rPr lang="en-US" sz="2400" b="1" dirty="0">
                <a:solidFill>
                  <a:srgbClr val="800000"/>
                </a:solidFill>
              </a:rPr>
              <a:t>Department of Computer Science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788" y="114300"/>
            <a:ext cx="2316612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90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erican Typewriter" panose="02090604020004020304" pitchFamily="18" charset="77"/>
              </a:rPr>
              <a:t>Properties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6683" y="1574510"/>
            <a:ext cx="685063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All keys of a node are sorted in increasing order. The child between two keys </a:t>
            </a:r>
            <a:r>
              <a:rPr lang="en-US" b="1" i="1" dirty="0">
                <a:cs typeface="Courier New"/>
              </a:rPr>
              <a:t>k</a:t>
            </a:r>
            <a:r>
              <a:rPr lang="en-US" b="1" i="1" baseline="-25000" dirty="0">
                <a:cs typeface="Courier New"/>
              </a:rPr>
              <a:t>1</a:t>
            </a:r>
            <a:r>
              <a:rPr lang="en-US" dirty="0"/>
              <a:t> and </a:t>
            </a:r>
            <a:r>
              <a:rPr lang="en-US" b="1" i="1" dirty="0">
                <a:cs typeface="Courier New"/>
              </a:rPr>
              <a:t>k</a:t>
            </a:r>
            <a:r>
              <a:rPr lang="en-US" b="1" i="1" baseline="-25000" dirty="0">
                <a:cs typeface="Courier New"/>
              </a:rPr>
              <a:t>2</a:t>
            </a:r>
            <a:r>
              <a:rPr lang="en-US" dirty="0"/>
              <a:t> contains all keys in range from </a:t>
            </a:r>
            <a:r>
              <a:rPr lang="en-US" b="1" i="1" dirty="0">
                <a:cs typeface="Courier New"/>
              </a:rPr>
              <a:t>k</a:t>
            </a:r>
            <a:r>
              <a:rPr lang="en-US" b="1" i="1" baseline="-25000" dirty="0">
                <a:cs typeface="Courier New"/>
              </a:rPr>
              <a:t>1</a:t>
            </a:r>
            <a:r>
              <a:rPr lang="en-US" dirty="0"/>
              <a:t> and </a:t>
            </a:r>
            <a:r>
              <a:rPr lang="en-US" b="1" i="1" dirty="0">
                <a:cs typeface="Courier New"/>
              </a:rPr>
              <a:t>k</a:t>
            </a:r>
            <a:r>
              <a:rPr lang="en-US" b="1" i="1" baseline="-25000" dirty="0">
                <a:cs typeface="Courier New"/>
              </a:rPr>
              <a:t>2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0B9789-B568-1F47-8B0A-FD3F1FAA7200}"/>
              </a:ext>
            </a:extLst>
          </p:cNvPr>
          <p:cNvGrpSpPr/>
          <p:nvPr/>
        </p:nvGrpSpPr>
        <p:grpSpPr>
          <a:xfrm>
            <a:off x="2174621" y="3668751"/>
            <a:ext cx="4761437" cy="1657965"/>
            <a:chOff x="930539" y="3442114"/>
            <a:chExt cx="5674646" cy="158350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C4B0C57-83B4-244F-B856-AF90E576E10B}"/>
                </a:ext>
              </a:extLst>
            </p:cNvPr>
            <p:cNvGrpSpPr/>
            <p:nvPr/>
          </p:nvGrpSpPr>
          <p:grpSpPr>
            <a:xfrm>
              <a:off x="2802364" y="4595309"/>
              <a:ext cx="1452279" cy="430306"/>
              <a:chOff x="2802364" y="4595309"/>
              <a:chExt cx="1452279" cy="430306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C81CC04-00E0-D148-B819-0EA88E82D8FC}"/>
                  </a:ext>
                </a:extLst>
              </p:cNvPr>
              <p:cNvSpPr/>
              <p:nvPr/>
            </p:nvSpPr>
            <p:spPr>
              <a:xfrm>
                <a:off x="2802364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60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95DDAAB-35DB-704C-AB3B-AA69D6C068B9}"/>
                  </a:ext>
                </a:extLst>
              </p:cNvPr>
              <p:cNvSpPr/>
              <p:nvPr/>
            </p:nvSpPr>
            <p:spPr>
              <a:xfrm>
                <a:off x="3286457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65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D11DDF3-6E0F-184E-9170-86FA430755CE}"/>
                  </a:ext>
                </a:extLst>
              </p:cNvPr>
              <p:cNvSpPr/>
              <p:nvPr/>
            </p:nvSpPr>
            <p:spPr>
              <a:xfrm>
                <a:off x="3770550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68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CBD96A0-FADC-464D-BF12-87B2CA132D1F}"/>
                </a:ext>
              </a:extLst>
            </p:cNvPr>
            <p:cNvSpPr/>
            <p:nvPr/>
          </p:nvSpPr>
          <p:spPr>
            <a:xfrm>
              <a:off x="4606956" y="4595309"/>
              <a:ext cx="484093" cy="43030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78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208BB4F-0AD6-E148-9703-6D30CF273569}"/>
                </a:ext>
              </a:extLst>
            </p:cNvPr>
            <p:cNvGrpSpPr/>
            <p:nvPr/>
          </p:nvGrpSpPr>
          <p:grpSpPr>
            <a:xfrm>
              <a:off x="5636999" y="4595309"/>
              <a:ext cx="968186" cy="430306"/>
              <a:chOff x="5636999" y="4595309"/>
              <a:chExt cx="968186" cy="430306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7384E27-7A1E-EF44-B99D-D2DBBFB67929}"/>
                  </a:ext>
                </a:extLst>
              </p:cNvPr>
              <p:cNvSpPr/>
              <p:nvPr/>
            </p:nvSpPr>
            <p:spPr>
              <a:xfrm>
                <a:off x="5636999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82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80A17FC-A46F-3C49-9ABB-42B9CABF0B6F}"/>
                  </a:ext>
                </a:extLst>
              </p:cNvPr>
              <p:cNvSpPr/>
              <p:nvPr/>
            </p:nvSpPr>
            <p:spPr>
              <a:xfrm>
                <a:off x="6121092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90</a:t>
                </a:r>
              </a:p>
            </p:txBody>
          </p: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A6D5300-D5B4-E342-B7F3-D0EDE258875E}"/>
                </a:ext>
              </a:extLst>
            </p:cNvPr>
            <p:cNvCxnSpPr>
              <a:cxnSpLocks/>
              <a:stCxn id="44" idx="1"/>
              <a:endCxn id="50" idx="0"/>
            </p:cNvCxnSpPr>
            <p:nvPr/>
          </p:nvCxnSpPr>
          <p:spPr>
            <a:xfrm flipH="1">
              <a:off x="1656679" y="3657267"/>
              <a:ext cx="1871824" cy="9059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D469FF-2CB8-5948-8AB2-DB5D05A6545C}"/>
                </a:ext>
              </a:extLst>
            </p:cNvPr>
            <p:cNvCxnSpPr>
              <a:cxnSpLocks/>
              <a:stCxn id="45" idx="1"/>
              <a:endCxn id="54" idx="0"/>
            </p:cNvCxnSpPr>
            <p:nvPr/>
          </p:nvCxnSpPr>
          <p:spPr>
            <a:xfrm flipH="1">
              <a:off x="3528504" y="3657267"/>
              <a:ext cx="484092" cy="9380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AB982F5-3960-6544-A8F9-D7DD04545B1D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4496689" y="3657267"/>
              <a:ext cx="352314" cy="9380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147ACB7-8A0F-0541-859F-6350A294E945}"/>
                </a:ext>
              </a:extLst>
            </p:cNvPr>
            <p:cNvGrpSpPr/>
            <p:nvPr/>
          </p:nvGrpSpPr>
          <p:grpSpPr>
            <a:xfrm>
              <a:off x="930539" y="4563231"/>
              <a:ext cx="1449589" cy="430306"/>
              <a:chOff x="892888" y="4778384"/>
              <a:chExt cx="1449589" cy="430306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64516B8C-7A10-DD4B-A2F2-DCC29D356028}"/>
                  </a:ext>
                </a:extLst>
              </p:cNvPr>
              <p:cNvGrpSpPr/>
              <p:nvPr/>
            </p:nvGrpSpPr>
            <p:grpSpPr>
              <a:xfrm>
                <a:off x="892888" y="4778384"/>
                <a:ext cx="968186" cy="430306"/>
                <a:chOff x="1382360" y="4595309"/>
                <a:chExt cx="968186" cy="430306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36F90C9E-AF35-8A4D-A4CA-64AF00C09C6C}"/>
                    </a:ext>
                  </a:extLst>
                </p:cNvPr>
                <p:cNvSpPr/>
                <p:nvPr/>
              </p:nvSpPr>
              <p:spPr>
                <a:xfrm>
                  <a:off x="1382360" y="4595309"/>
                  <a:ext cx="484093" cy="430306"/>
                </a:xfrm>
                <a:prstGeom prst="rect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2"/>
                      </a:solidFill>
                    </a:rPr>
                    <a:t>01</a:t>
                  </a: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A67F248F-D019-964C-853B-4CB23BA237AA}"/>
                    </a:ext>
                  </a:extLst>
                </p:cNvPr>
                <p:cNvSpPr/>
                <p:nvPr/>
              </p:nvSpPr>
              <p:spPr>
                <a:xfrm>
                  <a:off x="1866453" y="4595309"/>
                  <a:ext cx="484093" cy="430306"/>
                </a:xfrm>
                <a:prstGeom prst="rect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2"/>
                      </a:solidFill>
                    </a:rPr>
                    <a:t>03</a:t>
                  </a:r>
                </a:p>
              </p:txBody>
            </p:sp>
          </p:grp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0090E92-DA62-D540-85C3-BD5394CFC694}"/>
                  </a:ext>
                </a:extLst>
              </p:cNvPr>
              <p:cNvSpPr/>
              <p:nvPr/>
            </p:nvSpPr>
            <p:spPr>
              <a:xfrm>
                <a:off x="1858384" y="4778384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05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E69BAA7-7D73-A449-92F1-5848DE645F4A}"/>
                </a:ext>
              </a:extLst>
            </p:cNvPr>
            <p:cNvGrpSpPr/>
            <p:nvPr/>
          </p:nvGrpSpPr>
          <p:grpSpPr>
            <a:xfrm>
              <a:off x="3528503" y="3442114"/>
              <a:ext cx="1457660" cy="430501"/>
              <a:chOff x="3528503" y="3442114"/>
              <a:chExt cx="1457660" cy="43050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82F6802-5B7E-8A4E-AF4C-AC2E16099424}"/>
                  </a:ext>
                </a:extLst>
              </p:cNvPr>
              <p:cNvSpPr/>
              <p:nvPr/>
            </p:nvSpPr>
            <p:spPr>
              <a:xfrm>
                <a:off x="3528503" y="3442114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40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ED6DAC5-7583-0B42-92EC-97E024D53B18}"/>
                  </a:ext>
                </a:extLst>
              </p:cNvPr>
              <p:cNvSpPr/>
              <p:nvPr/>
            </p:nvSpPr>
            <p:spPr>
              <a:xfrm>
                <a:off x="4012596" y="3442114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70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8A1067E-7F16-3749-AFB3-795530AA46A6}"/>
                  </a:ext>
                </a:extLst>
              </p:cNvPr>
              <p:cNvSpPr/>
              <p:nvPr/>
            </p:nvSpPr>
            <p:spPr>
              <a:xfrm>
                <a:off x="4502070" y="3442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80</a:t>
                </a:r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1AA06F8-D77C-F343-84BA-8E8D07E9CEEB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>
              <a:off x="4986163" y="3657462"/>
              <a:ext cx="1134929" cy="9378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933F91-3508-2A41-805E-A2CC6BBA2633}"/>
              </a:ext>
            </a:extLst>
          </p:cNvPr>
          <p:cNvCxnSpPr>
            <a:cxnSpLocks/>
            <a:stCxn id="4" idx="2"/>
            <a:endCxn id="19" idx="2"/>
          </p:cNvCxnSpPr>
          <p:nvPr/>
        </p:nvCxnSpPr>
        <p:spPr>
          <a:xfrm>
            <a:off x="1133628" y="4488624"/>
            <a:ext cx="829944" cy="59602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51B28A9-EA4D-3C4E-B57C-FA2D87554024}"/>
              </a:ext>
            </a:extLst>
          </p:cNvPr>
          <p:cNvSpPr txBox="1"/>
          <p:nvPr/>
        </p:nvSpPr>
        <p:spPr>
          <a:xfrm>
            <a:off x="183688" y="4119292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less than </a:t>
            </a:r>
            <a:r>
              <a:rPr lang="en-US" b="1" i="1" dirty="0">
                <a:cs typeface="Courier New"/>
              </a:rPr>
              <a:t>k</a:t>
            </a:r>
            <a:r>
              <a:rPr lang="en-US" b="1" i="1" baseline="-25000" dirty="0">
                <a:cs typeface="Courier New"/>
              </a:rPr>
              <a:t>1</a:t>
            </a:r>
            <a:r>
              <a:rPr lang="en-US" dirty="0"/>
              <a:t>=40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B965BF-5A21-F643-95D3-64CD5E575FF3}"/>
              </a:ext>
            </a:extLst>
          </p:cNvPr>
          <p:cNvSpPr txBox="1"/>
          <p:nvPr/>
        </p:nvSpPr>
        <p:spPr>
          <a:xfrm>
            <a:off x="1579688" y="6153003"/>
            <a:ext cx="295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between </a:t>
            </a:r>
            <a:r>
              <a:rPr lang="en-US" b="1" i="1" dirty="0">
                <a:cs typeface="Courier New"/>
              </a:rPr>
              <a:t>k</a:t>
            </a:r>
            <a:r>
              <a:rPr lang="en-US" b="1" i="1" baseline="-25000" dirty="0">
                <a:cs typeface="Courier New"/>
              </a:rPr>
              <a:t>1 </a:t>
            </a:r>
            <a:r>
              <a:rPr lang="en-US" dirty="0"/>
              <a:t>=40 and </a:t>
            </a:r>
            <a:r>
              <a:rPr lang="en-US" b="1" i="1" dirty="0">
                <a:cs typeface="Courier New"/>
              </a:rPr>
              <a:t>k</a:t>
            </a:r>
            <a:r>
              <a:rPr lang="en-US" b="1" i="1" baseline="-25000" dirty="0">
                <a:cs typeface="Courier New"/>
              </a:rPr>
              <a:t>2 </a:t>
            </a:r>
            <a:r>
              <a:rPr lang="en-US" dirty="0"/>
              <a:t>=70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19FF9E-F2AF-E14E-A6C9-AE99706D01AE}"/>
              </a:ext>
            </a:extLst>
          </p:cNvPr>
          <p:cNvCxnSpPr>
            <a:cxnSpLocks/>
            <a:stCxn id="31" idx="0"/>
            <a:endCxn id="61" idx="3"/>
          </p:cNvCxnSpPr>
          <p:nvPr/>
        </p:nvCxnSpPr>
        <p:spPr>
          <a:xfrm flipV="1">
            <a:off x="3059388" y="5441051"/>
            <a:ext cx="713613" cy="71195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4569FFB-DE92-A144-A1BC-9481C86BB197}"/>
              </a:ext>
            </a:extLst>
          </p:cNvPr>
          <p:cNvSpPr txBox="1"/>
          <p:nvPr/>
        </p:nvSpPr>
        <p:spPr>
          <a:xfrm>
            <a:off x="5195691" y="6123986"/>
            <a:ext cx="267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Between </a:t>
            </a:r>
            <a:r>
              <a:rPr lang="en-US" b="1" i="1" dirty="0">
                <a:cs typeface="Courier New"/>
              </a:rPr>
              <a:t>k</a:t>
            </a:r>
            <a:r>
              <a:rPr lang="en-US" b="1" i="1" baseline="-25000" dirty="0">
                <a:cs typeface="Courier New"/>
              </a:rPr>
              <a:t>1 </a:t>
            </a:r>
            <a:r>
              <a:rPr lang="en-US" dirty="0"/>
              <a:t>=70 and </a:t>
            </a:r>
            <a:r>
              <a:rPr lang="en-US" b="1" i="1" dirty="0">
                <a:cs typeface="Courier New"/>
              </a:rPr>
              <a:t>k</a:t>
            </a:r>
            <a:r>
              <a:rPr lang="en-US" b="1" i="1" baseline="-25000" dirty="0">
                <a:cs typeface="Courier New"/>
              </a:rPr>
              <a:t>2 </a:t>
            </a:r>
            <a:r>
              <a:rPr lang="en-US" dirty="0"/>
              <a:t>=80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C4EA388-B7E2-1845-9861-902F7871037B}"/>
              </a:ext>
            </a:extLst>
          </p:cNvPr>
          <p:cNvCxnSpPr>
            <a:cxnSpLocks/>
            <a:stCxn id="56" idx="0"/>
            <a:endCxn id="62" idx="4"/>
          </p:cNvCxnSpPr>
          <p:nvPr/>
        </p:nvCxnSpPr>
        <p:spPr>
          <a:xfrm flipH="1" flipV="1">
            <a:off x="5464287" y="5496903"/>
            <a:ext cx="1070040" cy="62708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6EB4A42-B5D6-4E47-954B-3A6ABC8362DB}"/>
              </a:ext>
            </a:extLst>
          </p:cNvPr>
          <p:cNvSpPr txBox="1"/>
          <p:nvPr/>
        </p:nvSpPr>
        <p:spPr>
          <a:xfrm>
            <a:off x="6283041" y="3987728"/>
            <a:ext cx="1948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Grater than </a:t>
            </a:r>
            <a:r>
              <a:rPr lang="en-US" b="1" i="1" dirty="0">
                <a:cs typeface="Courier New"/>
              </a:rPr>
              <a:t>k</a:t>
            </a:r>
            <a:r>
              <a:rPr lang="en-US" b="1" i="1" baseline="-25000" dirty="0">
                <a:cs typeface="Courier New"/>
              </a:rPr>
              <a:t>1 </a:t>
            </a:r>
            <a:r>
              <a:rPr lang="en-US" dirty="0"/>
              <a:t>=80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1111B17-F366-2B42-B579-90B975DEDE92}"/>
              </a:ext>
            </a:extLst>
          </p:cNvPr>
          <p:cNvCxnSpPr>
            <a:cxnSpLocks/>
            <a:stCxn id="59" idx="2"/>
            <a:endCxn id="63" idx="7"/>
          </p:cNvCxnSpPr>
          <p:nvPr/>
        </p:nvCxnSpPr>
        <p:spPr>
          <a:xfrm flipH="1">
            <a:off x="6958113" y="4357060"/>
            <a:ext cx="299041" cy="47004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0A199EB-0012-7841-BC51-5EA725191237}"/>
              </a:ext>
            </a:extLst>
          </p:cNvPr>
          <p:cNvSpPr/>
          <p:nvPr/>
        </p:nvSpPr>
        <p:spPr>
          <a:xfrm>
            <a:off x="1963572" y="4615037"/>
            <a:ext cx="1661650" cy="93923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2559E0F-18F1-4A43-A920-2BC8649CE4D3}"/>
              </a:ext>
            </a:extLst>
          </p:cNvPr>
          <p:cNvSpPr/>
          <p:nvPr/>
        </p:nvSpPr>
        <p:spPr>
          <a:xfrm>
            <a:off x="3529658" y="4639367"/>
            <a:ext cx="1661650" cy="93923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D1E876A-6A80-3F49-9CCD-4215AA1833C4}"/>
              </a:ext>
            </a:extLst>
          </p:cNvPr>
          <p:cNvSpPr/>
          <p:nvPr/>
        </p:nvSpPr>
        <p:spPr>
          <a:xfrm>
            <a:off x="5027493" y="4699633"/>
            <a:ext cx="873587" cy="79727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BDDD8FD-CED8-924A-A146-4D668C879653}"/>
              </a:ext>
            </a:extLst>
          </p:cNvPr>
          <p:cNvSpPr/>
          <p:nvPr/>
        </p:nvSpPr>
        <p:spPr>
          <a:xfrm>
            <a:off x="5924241" y="4710347"/>
            <a:ext cx="1211256" cy="79727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17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erican Typewriter" panose="02090604020004020304" pitchFamily="18" charset="77"/>
              </a:rPr>
              <a:t>Properties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9449" y="1250067"/>
            <a:ext cx="771360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B-Tree grows and shrinks from root (unlike Binary Search Tree).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Hard to visualize, but I will show you on a visualizations web site. For now: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BST: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Binary search trees simply find a null pointer on a leaf, and add the new value, thereby growing down.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5122" name="Picture 2" descr="Binary search tree - Wikipedia">
            <a:extLst>
              <a:ext uri="{FF2B5EF4-FFF2-40B4-BE49-F238E27FC236}">
                <a16:creationId xmlns:a16="http://schemas.microsoft.com/office/drawing/2014/main" id="{F56CB780-64F2-AA45-9315-7310F39BF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920" y="3429000"/>
            <a:ext cx="3502152" cy="291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38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erican Typewriter" panose="02090604020004020304" pitchFamily="18" charset="77"/>
              </a:rPr>
              <a:t>Properties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9448" y="1228050"/>
            <a:ext cx="7945103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B-Tree grows and shrinks from root (unlike Binary Search Tree).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B-tree: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2B459F7-AF67-4F40-83BE-B74D9271C404}"/>
              </a:ext>
            </a:extLst>
          </p:cNvPr>
          <p:cNvSpPr/>
          <p:nvPr/>
        </p:nvSpPr>
        <p:spPr>
          <a:xfrm>
            <a:off x="1569732" y="3433242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7A5CBFF-67DE-D349-8A43-CEA39A865E69}"/>
              </a:ext>
            </a:extLst>
          </p:cNvPr>
          <p:cNvSpPr/>
          <p:nvPr/>
        </p:nvSpPr>
        <p:spPr>
          <a:xfrm>
            <a:off x="1975921" y="3433241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F12DBEB-FC33-E047-9FDA-C66EC1040EC6}"/>
              </a:ext>
            </a:extLst>
          </p:cNvPr>
          <p:cNvSpPr/>
          <p:nvPr/>
        </p:nvSpPr>
        <p:spPr>
          <a:xfrm>
            <a:off x="2382110" y="3429000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30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4FBFA97-C365-4044-A3F1-5F93757B6A8D}"/>
              </a:ext>
            </a:extLst>
          </p:cNvPr>
          <p:cNvSpPr/>
          <p:nvPr/>
        </p:nvSpPr>
        <p:spPr>
          <a:xfrm>
            <a:off x="2788299" y="3429000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40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F5C8B49-E8C7-C64F-A209-5EB29096FAD8}"/>
              </a:ext>
            </a:extLst>
          </p:cNvPr>
          <p:cNvSpPr/>
          <p:nvPr/>
        </p:nvSpPr>
        <p:spPr>
          <a:xfrm>
            <a:off x="4572000" y="3429000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E0868A6-4D0F-0E4C-B121-94A61B6DBF65}"/>
              </a:ext>
            </a:extLst>
          </p:cNvPr>
          <p:cNvSpPr/>
          <p:nvPr/>
        </p:nvSpPr>
        <p:spPr>
          <a:xfrm>
            <a:off x="5121386" y="2746093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B9B603B-B021-4845-81F5-6FD7B1AE0482}"/>
              </a:ext>
            </a:extLst>
          </p:cNvPr>
          <p:cNvSpPr/>
          <p:nvPr/>
        </p:nvSpPr>
        <p:spPr>
          <a:xfrm>
            <a:off x="5543324" y="3429000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30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280B0F6-09ED-9240-87CA-5975407631A9}"/>
              </a:ext>
            </a:extLst>
          </p:cNvPr>
          <p:cNvSpPr/>
          <p:nvPr/>
        </p:nvSpPr>
        <p:spPr>
          <a:xfrm>
            <a:off x="5949513" y="3429000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40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63D68E6-655E-B04D-A6CC-7A26ADD072A1}"/>
              </a:ext>
            </a:extLst>
          </p:cNvPr>
          <p:cNvCxnSpPr>
            <a:cxnSpLocks/>
            <a:stCxn id="79" idx="1"/>
            <a:endCxn id="78" idx="0"/>
          </p:cNvCxnSpPr>
          <p:nvPr/>
        </p:nvCxnSpPr>
        <p:spPr>
          <a:xfrm flipH="1">
            <a:off x="4775095" y="2971364"/>
            <a:ext cx="346291" cy="457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0039E97-527A-4D4F-A630-CB8CE86B6926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5527575" y="2971364"/>
            <a:ext cx="421938" cy="457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074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erican Typewriter" panose="02090604020004020304" pitchFamily="18" charset="77"/>
              </a:rPr>
              <a:t>Properties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762" y="3622920"/>
            <a:ext cx="2457361" cy="20478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94956" y="1659206"/>
            <a:ext cx="2754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All leaves are at same level.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815" y="4618300"/>
            <a:ext cx="5689871" cy="851482"/>
          </a:xfrm>
          <a:prstGeom prst="rect">
            <a:avLst/>
          </a:prstGeom>
          <a:noFill/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6200351" y="4391942"/>
            <a:ext cx="2490897" cy="1463981"/>
          </a:xfrm>
          <a:custGeom>
            <a:avLst/>
            <a:gdLst>
              <a:gd name="connsiteX0" fmla="*/ 220497 w 2490897"/>
              <a:gd name="connsiteY0" fmla="*/ 35277 h 1463981"/>
              <a:gd name="connsiteX1" fmla="*/ 220497 w 2490897"/>
              <a:gd name="connsiteY1" fmla="*/ 35277 h 1463981"/>
              <a:gd name="connsiteX2" fmla="*/ 282236 w 2490897"/>
              <a:gd name="connsiteY2" fmla="*/ 123468 h 1463981"/>
              <a:gd name="connsiteX3" fmla="*/ 299876 w 2490897"/>
              <a:gd name="connsiteY3" fmla="*/ 141107 h 1463981"/>
              <a:gd name="connsiteX4" fmla="*/ 317516 w 2490897"/>
              <a:gd name="connsiteY4" fmla="*/ 176383 h 1463981"/>
              <a:gd name="connsiteX5" fmla="*/ 343975 w 2490897"/>
              <a:gd name="connsiteY5" fmla="*/ 202841 h 1463981"/>
              <a:gd name="connsiteX6" fmla="*/ 379255 w 2490897"/>
              <a:gd name="connsiteY6" fmla="*/ 255756 h 1463981"/>
              <a:gd name="connsiteX7" fmla="*/ 388074 w 2490897"/>
              <a:gd name="connsiteY7" fmla="*/ 282213 h 1463981"/>
              <a:gd name="connsiteX8" fmla="*/ 432174 w 2490897"/>
              <a:gd name="connsiteY8" fmla="*/ 317490 h 1463981"/>
              <a:gd name="connsiteX9" fmla="*/ 467453 w 2490897"/>
              <a:gd name="connsiteY9" fmla="*/ 361586 h 1463981"/>
              <a:gd name="connsiteX10" fmla="*/ 511553 w 2490897"/>
              <a:gd name="connsiteY10" fmla="*/ 405682 h 1463981"/>
              <a:gd name="connsiteX11" fmla="*/ 546832 w 2490897"/>
              <a:gd name="connsiteY11" fmla="*/ 467416 h 1463981"/>
              <a:gd name="connsiteX12" fmla="*/ 608571 w 2490897"/>
              <a:gd name="connsiteY12" fmla="*/ 529150 h 1463981"/>
              <a:gd name="connsiteX13" fmla="*/ 670310 w 2490897"/>
              <a:gd name="connsiteY13" fmla="*/ 608522 h 1463981"/>
              <a:gd name="connsiteX14" fmla="*/ 723230 w 2490897"/>
              <a:gd name="connsiteY14" fmla="*/ 652618 h 1463981"/>
              <a:gd name="connsiteX15" fmla="*/ 802608 w 2490897"/>
              <a:gd name="connsiteY15" fmla="*/ 740810 h 1463981"/>
              <a:gd name="connsiteX16" fmla="*/ 890807 w 2490897"/>
              <a:gd name="connsiteY16" fmla="*/ 793725 h 1463981"/>
              <a:gd name="connsiteX17" fmla="*/ 952546 w 2490897"/>
              <a:gd name="connsiteY17" fmla="*/ 829001 h 1463981"/>
              <a:gd name="connsiteX18" fmla="*/ 1049565 w 2490897"/>
              <a:gd name="connsiteY18" fmla="*/ 846640 h 1463981"/>
              <a:gd name="connsiteX19" fmla="*/ 1102484 w 2490897"/>
              <a:gd name="connsiteY19" fmla="*/ 864278 h 1463981"/>
              <a:gd name="connsiteX20" fmla="*/ 1128944 w 2490897"/>
              <a:gd name="connsiteY20" fmla="*/ 873097 h 1463981"/>
              <a:gd name="connsiteX21" fmla="*/ 1375900 w 2490897"/>
              <a:gd name="connsiteY21" fmla="*/ 864278 h 1463981"/>
              <a:gd name="connsiteX22" fmla="*/ 1446459 w 2490897"/>
              <a:gd name="connsiteY22" fmla="*/ 855459 h 1463981"/>
              <a:gd name="connsiteX23" fmla="*/ 1490558 w 2490897"/>
              <a:gd name="connsiteY23" fmla="*/ 837820 h 1463981"/>
              <a:gd name="connsiteX24" fmla="*/ 1534658 w 2490897"/>
              <a:gd name="connsiteY24" fmla="*/ 829001 h 1463981"/>
              <a:gd name="connsiteX25" fmla="*/ 1578757 w 2490897"/>
              <a:gd name="connsiteY25" fmla="*/ 784905 h 1463981"/>
              <a:gd name="connsiteX26" fmla="*/ 1605216 w 2490897"/>
              <a:gd name="connsiteY26" fmla="*/ 749629 h 1463981"/>
              <a:gd name="connsiteX27" fmla="*/ 1631676 w 2490897"/>
              <a:gd name="connsiteY27" fmla="*/ 731990 h 1463981"/>
              <a:gd name="connsiteX28" fmla="*/ 1675775 w 2490897"/>
              <a:gd name="connsiteY28" fmla="*/ 696714 h 1463981"/>
              <a:gd name="connsiteX29" fmla="*/ 1763974 w 2490897"/>
              <a:gd name="connsiteY29" fmla="*/ 608522 h 1463981"/>
              <a:gd name="connsiteX30" fmla="*/ 1790434 w 2490897"/>
              <a:gd name="connsiteY30" fmla="*/ 582065 h 1463981"/>
              <a:gd name="connsiteX31" fmla="*/ 1816893 w 2490897"/>
              <a:gd name="connsiteY31" fmla="*/ 564426 h 1463981"/>
              <a:gd name="connsiteX32" fmla="*/ 1852173 w 2490897"/>
              <a:gd name="connsiteY32" fmla="*/ 493873 h 1463981"/>
              <a:gd name="connsiteX33" fmla="*/ 1887452 w 2490897"/>
              <a:gd name="connsiteY33" fmla="*/ 467416 h 1463981"/>
              <a:gd name="connsiteX34" fmla="*/ 1913912 w 2490897"/>
              <a:gd name="connsiteY34" fmla="*/ 440958 h 1463981"/>
              <a:gd name="connsiteX35" fmla="*/ 1949191 w 2490897"/>
              <a:gd name="connsiteY35" fmla="*/ 414501 h 1463981"/>
              <a:gd name="connsiteX36" fmla="*/ 1966831 w 2490897"/>
              <a:gd name="connsiteY36" fmla="*/ 396862 h 1463981"/>
              <a:gd name="connsiteX37" fmla="*/ 2037390 w 2490897"/>
              <a:gd name="connsiteY37" fmla="*/ 352767 h 1463981"/>
              <a:gd name="connsiteX38" fmla="*/ 2063850 w 2490897"/>
              <a:gd name="connsiteY38" fmla="*/ 335128 h 1463981"/>
              <a:gd name="connsiteX39" fmla="*/ 2099129 w 2490897"/>
              <a:gd name="connsiteY39" fmla="*/ 308671 h 1463981"/>
              <a:gd name="connsiteX40" fmla="*/ 2143229 w 2490897"/>
              <a:gd name="connsiteY40" fmla="*/ 282213 h 1463981"/>
              <a:gd name="connsiteX41" fmla="*/ 2204968 w 2490897"/>
              <a:gd name="connsiteY41" fmla="*/ 246937 h 1463981"/>
              <a:gd name="connsiteX42" fmla="*/ 2257887 w 2490897"/>
              <a:gd name="connsiteY42" fmla="*/ 229298 h 1463981"/>
              <a:gd name="connsiteX43" fmla="*/ 2425464 w 2490897"/>
              <a:gd name="connsiteY43" fmla="*/ 246937 h 1463981"/>
              <a:gd name="connsiteX44" fmla="*/ 2460744 w 2490897"/>
              <a:gd name="connsiteY44" fmla="*/ 282213 h 1463981"/>
              <a:gd name="connsiteX45" fmla="*/ 2478384 w 2490897"/>
              <a:gd name="connsiteY45" fmla="*/ 343947 h 1463981"/>
              <a:gd name="connsiteX46" fmla="*/ 2478384 w 2490897"/>
              <a:gd name="connsiteY46" fmla="*/ 696714 h 1463981"/>
              <a:gd name="connsiteX47" fmla="*/ 2460744 w 2490897"/>
              <a:gd name="connsiteY47" fmla="*/ 802544 h 1463981"/>
              <a:gd name="connsiteX48" fmla="*/ 2434284 w 2490897"/>
              <a:gd name="connsiteY48" fmla="*/ 829001 h 1463981"/>
              <a:gd name="connsiteX49" fmla="*/ 2407825 w 2490897"/>
              <a:gd name="connsiteY49" fmla="*/ 908374 h 1463981"/>
              <a:gd name="connsiteX50" fmla="*/ 2381365 w 2490897"/>
              <a:gd name="connsiteY50" fmla="*/ 934831 h 1463981"/>
              <a:gd name="connsiteX51" fmla="*/ 2354905 w 2490897"/>
              <a:gd name="connsiteY51" fmla="*/ 987746 h 1463981"/>
              <a:gd name="connsiteX52" fmla="*/ 2328446 w 2490897"/>
              <a:gd name="connsiteY52" fmla="*/ 1031842 h 1463981"/>
              <a:gd name="connsiteX53" fmla="*/ 2284346 w 2490897"/>
              <a:gd name="connsiteY53" fmla="*/ 1067119 h 1463981"/>
              <a:gd name="connsiteX54" fmla="*/ 2257887 w 2490897"/>
              <a:gd name="connsiteY54" fmla="*/ 1111214 h 1463981"/>
              <a:gd name="connsiteX55" fmla="*/ 2204968 w 2490897"/>
              <a:gd name="connsiteY55" fmla="*/ 1164129 h 1463981"/>
              <a:gd name="connsiteX56" fmla="*/ 2152048 w 2490897"/>
              <a:gd name="connsiteY56" fmla="*/ 1217044 h 1463981"/>
              <a:gd name="connsiteX57" fmla="*/ 2125589 w 2490897"/>
              <a:gd name="connsiteY57" fmla="*/ 1243502 h 1463981"/>
              <a:gd name="connsiteX58" fmla="*/ 2090309 w 2490897"/>
              <a:gd name="connsiteY58" fmla="*/ 1287598 h 1463981"/>
              <a:gd name="connsiteX59" fmla="*/ 2063850 w 2490897"/>
              <a:gd name="connsiteY59" fmla="*/ 1296417 h 1463981"/>
              <a:gd name="connsiteX60" fmla="*/ 2037390 w 2490897"/>
              <a:gd name="connsiteY60" fmla="*/ 1322874 h 1463981"/>
              <a:gd name="connsiteX61" fmla="*/ 1966831 w 2490897"/>
              <a:gd name="connsiteY61" fmla="*/ 1366970 h 1463981"/>
              <a:gd name="connsiteX62" fmla="*/ 1843353 w 2490897"/>
              <a:gd name="connsiteY62" fmla="*/ 1402247 h 1463981"/>
              <a:gd name="connsiteX63" fmla="*/ 1816893 w 2490897"/>
              <a:gd name="connsiteY63" fmla="*/ 1411066 h 1463981"/>
              <a:gd name="connsiteX64" fmla="*/ 1746334 w 2490897"/>
              <a:gd name="connsiteY64" fmla="*/ 1428704 h 1463981"/>
              <a:gd name="connsiteX65" fmla="*/ 1711055 w 2490897"/>
              <a:gd name="connsiteY65" fmla="*/ 1446343 h 1463981"/>
              <a:gd name="connsiteX66" fmla="*/ 1622856 w 2490897"/>
              <a:gd name="connsiteY66" fmla="*/ 1455162 h 1463981"/>
              <a:gd name="connsiteX67" fmla="*/ 1437639 w 2490897"/>
              <a:gd name="connsiteY67" fmla="*/ 1463981 h 1463981"/>
              <a:gd name="connsiteX68" fmla="*/ 908447 w 2490897"/>
              <a:gd name="connsiteY68" fmla="*/ 1437523 h 1463981"/>
              <a:gd name="connsiteX69" fmla="*/ 767329 w 2490897"/>
              <a:gd name="connsiteY69" fmla="*/ 1411066 h 1463981"/>
              <a:gd name="connsiteX70" fmla="*/ 696770 w 2490897"/>
              <a:gd name="connsiteY70" fmla="*/ 1393428 h 1463981"/>
              <a:gd name="connsiteX71" fmla="*/ 626211 w 2490897"/>
              <a:gd name="connsiteY71" fmla="*/ 1358151 h 1463981"/>
              <a:gd name="connsiteX72" fmla="*/ 573292 w 2490897"/>
              <a:gd name="connsiteY72" fmla="*/ 1331693 h 1463981"/>
              <a:gd name="connsiteX73" fmla="*/ 520373 w 2490897"/>
              <a:gd name="connsiteY73" fmla="*/ 1314055 h 1463981"/>
              <a:gd name="connsiteX74" fmla="*/ 449814 w 2490897"/>
              <a:gd name="connsiteY74" fmla="*/ 1269959 h 1463981"/>
              <a:gd name="connsiteX75" fmla="*/ 405714 w 2490897"/>
              <a:gd name="connsiteY75" fmla="*/ 1217044 h 1463981"/>
              <a:gd name="connsiteX76" fmla="*/ 396894 w 2490897"/>
              <a:gd name="connsiteY76" fmla="*/ 1190587 h 1463981"/>
              <a:gd name="connsiteX77" fmla="*/ 370435 w 2490897"/>
              <a:gd name="connsiteY77" fmla="*/ 1164129 h 1463981"/>
              <a:gd name="connsiteX78" fmla="*/ 352795 w 2490897"/>
              <a:gd name="connsiteY78" fmla="*/ 1137672 h 1463981"/>
              <a:gd name="connsiteX79" fmla="*/ 308696 w 2490897"/>
              <a:gd name="connsiteY79" fmla="*/ 1084757 h 1463981"/>
              <a:gd name="connsiteX80" fmla="*/ 291056 w 2490897"/>
              <a:gd name="connsiteY80" fmla="*/ 1040661 h 1463981"/>
              <a:gd name="connsiteX81" fmla="*/ 282236 w 2490897"/>
              <a:gd name="connsiteY81" fmla="*/ 1014204 h 1463981"/>
              <a:gd name="connsiteX82" fmla="*/ 264596 w 2490897"/>
              <a:gd name="connsiteY82" fmla="*/ 987746 h 1463981"/>
              <a:gd name="connsiteX83" fmla="*/ 255776 w 2490897"/>
              <a:gd name="connsiteY83" fmla="*/ 961289 h 1463981"/>
              <a:gd name="connsiteX84" fmla="*/ 176398 w 2490897"/>
              <a:gd name="connsiteY84" fmla="*/ 881916 h 1463981"/>
              <a:gd name="connsiteX85" fmla="*/ 141118 w 2490897"/>
              <a:gd name="connsiteY85" fmla="*/ 837820 h 1463981"/>
              <a:gd name="connsiteX86" fmla="*/ 70559 w 2490897"/>
              <a:gd name="connsiteY86" fmla="*/ 758448 h 1463981"/>
              <a:gd name="connsiteX87" fmla="*/ 52919 w 2490897"/>
              <a:gd name="connsiteY87" fmla="*/ 705533 h 1463981"/>
              <a:gd name="connsiteX88" fmla="*/ 35280 w 2490897"/>
              <a:gd name="connsiteY88" fmla="*/ 670256 h 1463981"/>
              <a:gd name="connsiteX89" fmla="*/ 8820 w 2490897"/>
              <a:gd name="connsiteY89" fmla="*/ 608522 h 1463981"/>
              <a:gd name="connsiteX90" fmla="*/ 0 w 2490897"/>
              <a:gd name="connsiteY90" fmla="*/ 555607 h 1463981"/>
              <a:gd name="connsiteX91" fmla="*/ 8820 w 2490897"/>
              <a:gd name="connsiteY91" fmla="*/ 123468 h 1463981"/>
              <a:gd name="connsiteX92" fmla="*/ 26460 w 2490897"/>
              <a:gd name="connsiteY92" fmla="*/ 70553 h 1463981"/>
              <a:gd name="connsiteX93" fmla="*/ 52919 w 2490897"/>
              <a:gd name="connsiteY93" fmla="*/ 44096 h 1463981"/>
              <a:gd name="connsiteX94" fmla="*/ 105839 w 2490897"/>
              <a:gd name="connsiteY94" fmla="*/ 0 h 1463981"/>
              <a:gd name="connsiteX95" fmla="*/ 158758 w 2490897"/>
              <a:gd name="connsiteY95" fmla="*/ 35277 h 1463981"/>
              <a:gd name="connsiteX96" fmla="*/ 229317 w 2490897"/>
              <a:gd name="connsiteY96" fmla="*/ 61734 h 1463981"/>
              <a:gd name="connsiteX97" fmla="*/ 246957 w 2490897"/>
              <a:gd name="connsiteY97" fmla="*/ 79373 h 1463981"/>
              <a:gd name="connsiteX98" fmla="*/ 264596 w 2490897"/>
              <a:gd name="connsiteY98" fmla="*/ 88192 h 1463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2490897" h="1463981">
                <a:moveTo>
                  <a:pt x="220497" y="35277"/>
                </a:moveTo>
                <a:lnTo>
                  <a:pt x="220497" y="35277"/>
                </a:lnTo>
                <a:cubicBezTo>
                  <a:pt x="241077" y="64674"/>
                  <a:pt x="256861" y="98094"/>
                  <a:pt x="282236" y="123468"/>
                </a:cubicBezTo>
                <a:cubicBezTo>
                  <a:pt x="288116" y="129348"/>
                  <a:pt x="295263" y="134188"/>
                  <a:pt x="299876" y="141107"/>
                </a:cubicBezTo>
                <a:cubicBezTo>
                  <a:pt x="307169" y="152046"/>
                  <a:pt x="309874" y="165685"/>
                  <a:pt x="317516" y="176383"/>
                </a:cubicBezTo>
                <a:cubicBezTo>
                  <a:pt x="324766" y="186532"/>
                  <a:pt x="336725" y="192692"/>
                  <a:pt x="343975" y="202841"/>
                </a:cubicBezTo>
                <a:cubicBezTo>
                  <a:pt x="397370" y="277588"/>
                  <a:pt x="332056" y="208560"/>
                  <a:pt x="379255" y="255756"/>
                </a:cubicBezTo>
                <a:cubicBezTo>
                  <a:pt x="382195" y="264575"/>
                  <a:pt x="383291" y="274242"/>
                  <a:pt x="388074" y="282213"/>
                </a:cubicBezTo>
                <a:cubicBezTo>
                  <a:pt x="401167" y="304034"/>
                  <a:pt x="414146" y="299463"/>
                  <a:pt x="432174" y="317490"/>
                </a:cubicBezTo>
                <a:cubicBezTo>
                  <a:pt x="445485" y="330800"/>
                  <a:pt x="454860" y="347595"/>
                  <a:pt x="467453" y="361586"/>
                </a:cubicBezTo>
                <a:cubicBezTo>
                  <a:pt x="481360" y="377037"/>
                  <a:pt x="511553" y="405682"/>
                  <a:pt x="511553" y="405682"/>
                </a:cubicBezTo>
                <a:cubicBezTo>
                  <a:pt x="526249" y="449766"/>
                  <a:pt x="512854" y="418880"/>
                  <a:pt x="546832" y="467416"/>
                </a:cubicBezTo>
                <a:cubicBezTo>
                  <a:pt x="589905" y="528945"/>
                  <a:pt x="560844" y="513242"/>
                  <a:pt x="608571" y="529150"/>
                </a:cubicBezTo>
                <a:cubicBezTo>
                  <a:pt x="685998" y="645279"/>
                  <a:pt x="608134" y="535989"/>
                  <a:pt x="670310" y="608522"/>
                </a:cubicBezTo>
                <a:cubicBezTo>
                  <a:pt x="708756" y="653372"/>
                  <a:pt x="678772" y="637801"/>
                  <a:pt x="723230" y="652618"/>
                </a:cubicBezTo>
                <a:cubicBezTo>
                  <a:pt x="742273" y="678007"/>
                  <a:pt x="777282" y="728148"/>
                  <a:pt x="802608" y="740810"/>
                </a:cubicBezTo>
                <a:cubicBezTo>
                  <a:pt x="843654" y="761331"/>
                  <a:pt x="848226" y="761793"/>
                  <a:pt x="890807" y="793725"/>
                </a:cubicBezTo>
                <a:cubicBezTo>
                  <a:pt x="920074" y="815673"/>
                  <a:pt x="920649" y="821913"/>
                  <a:pt x="952546" y="829001"/>
                </a:cubicBezTo>
                <a:cubicBezTo>
                  <a:pt x="988874" y="837073"/>
                  <a:pt x="1014233" y="837005"/>
                  <a:pt x="1049565" y="846640"/>
                </a:cubicBezTo>
                <a:cubicBezTo>
                  <a:pt x="1067504" y="851532"/>
                  <a:pt x="1084844" y="858399"/>
                  <a:pt x="1102484" y="864278"/>
                </a:cubicBezTo>
                <a:lnTo>
                  <a:pt x="1128944" y="873097"/>
                </a:lnTo>
                <a:lnTo>
                  <a:pt x="1375900" y="864278"/>
                </a:lnTo>
                <a:cubicBezTo>
                  <a:pt x="1399566" y="862963"/>
                  <a:pt x="1423363" y="860788"/>
                  <a:pt x="1446459" y="855459"/>
                </a:cubicBezTo>
                <a:cubicBezTo>
                  <a:pt x="1461886" y="851899"/>
                  <a:pt x="1475394" y="842369"/>
                  <a:pt x="1490558" y="837820"/>
                </a:cubicBezTo>
                <a:cubicBezTo>
                  <a:pt x="1504917" y="833513"/>
                  <a:pt x="1519958" y="831941"/>
                  <a:pt x="1534658" y="829001"/>
                </a:cubicBezTo>
                <a:cubicBezTo>
                  <a:pt x="1581693" y="758453"/>
                  <a:pt x="1519960" y="843697"/>
                  <a:pt x="1578757" y="784905"/>
                </a:cubicBezTo>
                <a:cubicBezTo>
                  <a:pt x="1589151" y="774512"/>
                  <a:pt x="1594822" y="760022"/>
                  <a:pt x="1605216" y="749629"/>
                </a:cubicBezTo>
                <a:cubicBezTo>
                  <a:pt x="1612712" y="742134"/>
                  <a:pt x="1623196" y="738350"/>
                  <a:pt x="1631676" y="731990"/>
                </a:cubicBezTo>
                <a:cubicBezTo>
                  <a:pt x="1646736" y="720696"/>
                  <a:pt x="1662013" y="709557"/>
                  <a:pt x="1675775" y="696714"/>
                </a:cubicBezTo>
                <a:cubicBezTo>
                  <a:pt x="1706170" y="668347"/>
                  <a:pt x="1734574" y="637919"/>
                  <a:pt x="1763974" y="608522"/>
                </a:cubicBezTo>
                <a:cubicBezTo>
                  <a:pt x="1772794" y="599703"/>
                  <a:pt x="1780056" y="588983"/>
                  <a:pt x="1790434" y="582065"/>
                </a:cubicBezTo>
                <a:lnTo>
                  <a:pt x="1816893" y="564426"/>
                </a:lnTo>
                <a:cubicBezTo>
                  <a:pt x="1826355" y="536042"/>
                  <a:pt x="1829742" y="519506"/>
                  <a:pt x="1852173" y="493873"/>
                </a:cubicBezTo>
                <a:cubicBezTo>
                  <a:pt x="1861853" y="482811"/>
                  <a:pt x="1876291" y="476982"/>
                  <a:pt x="1887452" y="467416"/>
                </a:cubicBezTo>
                <a:cubicBezTo>
                  <a:pt x="1896922" y="459299"/>
                  <a:pt x="1904442" y="449075"/>
                  <a:pt x="1913912" y="440958"/>
                </a:cubicBezTo>
                <a:cubicBezTo>
                  <a:pt x="1925073" y="431392"/>
                  <a:pt x="1937898" y="423911"/>
                  <a:pt x="1949191" y="414501"/>
                </a:cubicBezTo>
                <a:cubicBezTo>
                  <a:pt x="1955579" y="409178"/>
                  <a:pt x="1960019" y="401630"/>
                  <a:pt x="1966831" y="396862"/>
                </a:cubicBezTo>
                <a:cubicBezTo>
                  <a:pt x="1989553" y="380958"/>
                  <a:pt x="2014313" y="368151"/>
                  <a:pt x="2037390" y="352767"/>
                </a:cubicBezTo>
                <a:cubicBezTo>
                  <a:pt x="2046210" y="346887"/>
                  <a:pt x="2055224" y="341289"/>
                  <a:pt x="2063850" y="335128"/>
                </a:cubicBezTo>
                <a:cubicBezTo>
                  <a:pt x="2075811" y="326585"/>
                  <a:pt x="2086898" y="316824"/>
                  <a:pt x="2099129" y="308671"/>
                </a:cubicBezTo>
                <a:cubicBezTo>
                  <a:pt x="2113393" y="299163"/>
                  <a:pt x="2128692" y="291298"/>
                  <a:pt x="2143229" y="282213"/>
                </a:cubicBezTo>
                <a:cubicBezTo>
                  <a:pt x="2171519" y="264533"/>
                  <a:pt x="2171506" y="260321"/>
                  <a:pt x="2204968" y="246937"/>
                </a:cubicBezTo>
                <a:cubicBezTo>
                  <a:pt x="2222232" y="240032"/>
                  <a:pt x="2257887" y="229298"/>
                  <a:pt x="2257887" y="229298"/>
                </a:cubicBezTo>
                <a:cubicBezTo>
                  <a:pt x="2313746" y="235178"/>
                  <a:pt x="2371115" y="232760"/>
                  <a:pt x="2425464" y="246937"/>
                </a:cubicBezTo>
                <a:cubicBezTo>
                  <a:pt x="2441556" y="251135"/>
                  <a:pt x="2451077" y="268681"/>
                  <a:pt x="2460744" y="282213"/>
                </a:cubicBezTo>
                <a:cubicBezTo>
                  <a:pt x="2465610" y="289025"/>
                  <a:pt x="2477462" y="340258"/>
                  <a:pt x="2478384" y="343947"/>
                </a:cubicBezTo>
                <a:cubicBezTo>
                  <a:pt x="2497845" y="499636"/>
                  <a:pt x="2492041" y="423592"/>
                  <a:pt x="2478384" y="696714"/>
                </a:cubicBezTo>
                <a:cubicBezTo>
                  <a:pt x="2478361" y="697180"/>
                  <a:pt x="2470045" y="786269"/>
                  <a:pt x="2460744" y="802544"/>
                </a:cubicBezTo>
                <a:cubicBezTo>
                  <a:pt x="2454555" y="813373"/>
                  <a:pt x="2443104" y="820182"/>
                  <a:pt x="2434284" y="829001"/>
                </a:cubicBezTo>
                <a:cubicBezTo>
                  <a:pt x="2427512" y="862858"/>
                  <a:pt x="2428110" y="879977"/>
                  <a:pt x="2407825" y="908374"/>
                </a:cubicBezTo>
                <a:cubicBezTo>
                  <a:pt x="2400575" y="918523"/>
                  <a:pt x="2390185" y="926012"/>
                  <a:pt x="2381365" y="934831"/>
                </a:cubicBezTo>
                <a:cubicBezTo>
                  <a:pt x="2367764" y="975631"/>
                  <a:pt x="2379331" y="948667"/>
                  <a:pt x="2354905" y="987746"/>
                </a:cubicBezTo>
                <a:cubicBezTo>
                  <a:pt x="2345819" y="1002282"/>
                  <a:pt x="2339602" y="1018827"/>
                  <a:pt x="2328446" y="1031842"/>
                </a:cubicBezTo>
                <a:cubicBezTo>
                  <a:pt x="2278463" y="1090150"/>
                  <a:pt x="2322507" y="1013698"/>
                  <a:pt x="2284346" y="1067119"/>
                </a:cubicBezTo>
                <a:cubicBezTo>
                  <a:pt x="2274382" y="1081067"/>
                  <a:pt x="2268742" y="1097948"/>
                  <a:pt x="2257887" y="1111214"/>
                </a:cubicBezTo>
                <a:cubicBezTo>
                  <a:pt x="2242090" y="1130520"/>
                  <a:pt x="2222608" y="1146491"/>
                  <a:pt x="2204968" y="1164129"/>
                </a:cubicBezTo>
                <a:lnTo>
                  <a:pt x="2152048" y="1217044"/>
                </a:lnTo>
                <a:cubicBezTo>
                  <a:pt x="2143228" y="1225863"/>
                  <a:pt x="2133381" y="1233763"/>
                  <a:pt x="2125589" y="1243502"/>
                </a:cubicBezTo>
                <a:cubicBezTo>
                  <a:pt x="2113829" y="1258201"/>
                  <a:pt x="2104602" y="1275348"/>
                  <a:pt x="2090309" y="1287598"/>
                </a:cubicBezTo>
                <a:cubicBezTo>
                  <a:pt x="2083250" y="1293648"/>
                  <a:pt x="2072670" y="1293477"/>
                  <a:pt x="2063850" y="1296417"/>
                </a:cubicBezTo>
                <a:cubicBezTo>
                  <a:pt x="2055030" y="1305236"/>
                  <a:pt x="2046972" y="1314890"/>
                  <a:pt x="2037390" y="1322874"/>
                </a:cubicBezTo>
                <a:cubicBezTo>
                  <a:pt x="2027360" y="1331232"/>
                  <a:pt x="1970384" y="1365447"/>
                  <a:pt x="1966831" y="1366970"/>
                </a:cubicBezTo>
                <a:cubicBezTo>
                  <a:pt x="1885927" y="1401640"/>
                  <a:pt x="1907977" y="1386093"/>
                  <a:pt x="1843353" y="1402247"/>
                </a:cubicBezTo>
                <a:cubicBezTo>
                  <a:pt x="1834334" y="1404502"/>
                  <a:pt x="1825862" y="1408620"/>
                  <a:pt x="1816893" y="1411066"/>
                </a:cubicBezTo>
                <a:cubicBezTo>
                  <a:pt x="1793504" y="1417444"/>
                  <a:pt x="1746334" y="1428704"/>
                  <a:pt x="1746334" y="1428704"/>
                </a:cubicBezTo>
                <a:cubicBezTo>
                  <a:pt x="1734574" y="1434584"/>
                  <a:pt x="1723911" y="1443588"/>
                  <a:pt x="1711055" y="1446343"/>
                </a:cubicBezTo>
                <a:cubicBezTo>
                  <a:pt x="1682165" y="1452533"/>
                  <a:pt x="1652341" y="1453260"/>
                  <a:pt x="1622856" y="1455162"/>
                </a:cubicBezTo>
                <a:cubicBezTo>
                  <a:pt x="1561175" y="1459141"/>
                  <a:pt x="1499378" y="1461041"/>
                  <a:pt x="1437639" y="1463981"/>
                </a:cubicBezTo>
                <a:cubicBezTo>
                  <a:pt x="1413241" y="1463024"/>
                  <a:pt x="1056764" y="1459769"/>
                  <a:pt x="908447" y="1437523"/>
                </a:cubicBezTo>
                <a:cubicBezTo>
                  <a:pt x="904464" y="1436926"/>
                  <a:pt x="794503" y="1417336"/>
                  <a:pt x="767329" y="1411066"/>
                </a:cubicBezTo>
                <a:cubicBezTo>
                  <a:pt x="743706" y="1405615"/>
                  <a:pt x="696770" y="1393428"/>
                  <a:pt x="696770" y="1393428"/>
                </a:cubicBezTo>
                <a:cubicBezTo>
                  <a:pt x="662097" y="1358757"/>
                  <a:pt x="695706" y="1387105"/>
                  <a:pt x="626211" y="1358151"/>
                </a:cubicBezTo>
                <a:cubicBezTo>
                  <a:pt x="608006" y="1350566"/>
                  <a:pt x="591497" y="1339278"/>
                  <a:pt x="573292" y="1331693"/>
                </a:cubicBezTo>
                <a:cubicBezTo>
                  <a:pt x="556128" y="1324542"/>
                  <a:pt x="537637" y="1320960"/>
                  <a:pt x="520373" y="1314055"/>
                </a:cubicBezTo>
                <a:cubicBezTo>
                  <a:pt x="492136" y="1302761"/>
                  <a:pt x="473038" y="1289863"/>
                  <a:pt x="449814" y="1269959"/>
                </a:cubicBezTo>
                <a:cubicBezTo>
                  <a:pt x="432744" y="1255329"/>
                  <a:pt x="415923" y="1237459"/>
                  <a:pt x="405714" y="1217044"/>
                </a:cubicBezTo>
                <a:cubicBezTo>
                  <a:pt x="401556" y="1208729"/>
                  <a:pt x="402051" y="1198322"/>
                  <a:pt x="396894" y="1190587"/>
                </a:cubicBezTo>
                <a:cubicBezTo>
                  <a:pt x="389975" y="1180209"/>
                  <a:pt x="378420" y="1173710"/>
                  <a:pt x="370435" y="1164129"/>
                </a:cubicBezTo>
                <a:cubicBezTo>
                  <a:pt x="363649" y="1155986"/>
                  <a:pt x="359581" y="1145814"/>
                  <a:pt x="352795" y="1137672"/>
                </a:cubicBezTo>
                <a:cubicBezTo>
                  <a:pt x="328413" y="1108416"/>
                  <a:pt x="325119" y="1117601"/>
                  <a:pt x="308696" y="1084757"/>
                </a:cubicBezTo>
                <a:cubicBezTo>
                  <a:pt x="301616" y="1070597"/>
                  <a:pt x="296615" y="1055484"/>
                  <a:pt x="291056" y="1040661"/>
                </a:cubicBezTo>
                <a:cubicBezTo>
                  <a:pt x="287792" y="1031957"/>
                  <a:pt x="286394" y="1022519"/>
                  <a:pt x="282236" y="1014204"/>
                </a:cubicBezTo>
                <a:cubicBezTo>
                  <a:pt x="277495" y="1004723"/>
                  <a:pt x="269337" y="997227"/>
                  <a:pt x="264596" y="987746"/>
                </a:cubicBezTo>
                <a:cubicBezTo>
                  <a:pt x="260438" y="979431"/>
                  <a:pt x="260703" y="969172"/>
                  <a:pt x="255776" y="961289"/>
                </a:cubicBezTo>
                <a:cubicBezTo>
                  <a:pt x="216577" y="898575"/>
                  <a:pt x="227356" y="932870"/>
                  <a:pt x="176398" y="881916"/>
                </a:cubicBezTo>
                <a:cubicBezTo>
                  <a:pt x="163087" y="868606"/>
                  <a:pt x="153781" y="851748"/>
                  <a:pt x="141118" y="837820"/>
                </a:cubicBezTo>
                <a:cubicBezTo>
                  <a:pt x="65599" y="754756"/>
                  <a:pt x="108455" y="815286"/>
                  <a:pt x="70559" y="758448"/>
                </a:cubicBezTo>
                <a:cubicBezTo>
                  <a:pt x="64679" y="740810"/>
                  <a:pt x="61234" y="722163"/>
                  <a:pt x="52919" y="705533"/>
                </a:cubicBezTo>
                <a:cubicBezTo>
                  <a:pt x="47039" y="693774"/>
                  <a:pt x="39896" y="682566"/>
                  <a:pt x="35280" y="670256"/>
                </a:cubicBezTo>
                <a:cubicBezTo>
                  <a:pt x="10873" y="605174"/>
                  <a:pt x="44567" y="662138"/>
                  <a:pt x="8820" y="608522"/>
                </a:cubicBezTo>
                <a:cubicBezTo>
                  <a:pt x="5880" y="590884"/>
                  <a:pt x="0" y="573489"/>
                  <a:pt x="0" y="555607"/>
                </a:cubicBezTo>
                <a:cubicBezTo>
                  <a:pt x="0" y="411531"/>
                  <a:pt x="972" y="267330"/>
                  <a:pt x="8820" y="123468"/>
                </a:cubicBezTo>
                <a:cubicBezTo>
                  <a:pt x="9833" y="104903"/>
                  <a:pt x="13313" y="83699"/>
                  <a:pt x="26460" y="70553"/>
                </a:cubicBezTo>
                <a:cubicBezTo>
                  <a:pt x="35280" y="61734"/>
                  <a:pt x="45669" y="54245"/>
                  <a:pt x="52919" y="44096"/>
                </a:cubicBezTo>
                <a:cubicBezTo>
                  <a:pt x="88012" y="-5030"/>
                  <a:pt x="46711" y="14780"/>
                  <a:pt x="105839" y="0"/>
                </a:cubicBezTo>
                <a:cubicBezTo>
                  <a:pt x="183243" y="19349"/>
                  <a:pt x="106549" y="-8227"/>
                  <a:pt x="158758" y="35277"/>
                </a:cubicBezTo>
                <a:cubicBezTo>
                  <a:pt x="178524" y="51748"/>
                  <a:pt x="205581" y="55801"/>
                  <a:pt x="229317" y="61734"/>
                </a:cubicBezTo>
                <a:cubicBezTo>
                  <a:pt x="235197" y="67614"/>
                  <a:pt x="239827" y="75095"/>
                  <a:pt x="246957" y="79373"/>
                </a:cubicBezTo>
                <a:cubicBezTo>
                  <a:pt x="263206" y="89122"/>
                  <a:pt x="286824" y="88192"/>
                  <a:pt x="264596" y="88192"/>
                </a:cubicBezTo>
              </a:path>
            </a:pathLst>
          </a:custGeom>
          <a:ln w="12700" cmpd="sng">
            <a:solidFill>
              <a:schemeClr val="accent1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0B9789-B568-1F47-8B0A-FD3F1FAA7200}"/>
              </a:ext>
            </a:extLst>
          </p:cNvPr>
          <p:cNvGrpSpPr/>
          <p:nvPr/>
        </p:nvGrpSpPr>
        <p:grpSpPr>
          <a:xfrm>
            <a:off x="457200" y="3183038"/>
            <a:ext cx="5287296" cy="2143678"/>
            <a:chOff x="930539" y="3442114"/>
            <a:chExt cx="5674646" cy="158350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C4B0C57-83B4-244F-B856-AF90E576E10B}"/>
                </a:ext>
              </a:extLst>
            </p:cNvPr>
            <p:cNvGrpSpPr/>
            <p:nvPr/>
          </p:nvGrpSpPr>
          <p:grpSpPr>
            <a:xfrm>
              <a:off x="2802364" y="4595309"/>
              <a:ext cx="1452279" cy="430306"/>
              <a:chOff x="2802364" y="4595309"/>
              <a:chExt cx="1452279" cy="430306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C81CC04-00E0-D148-B819-0EA88E82D8FC}"/>
                  </a:ext>
                </a:extLst>
              </p:cNvPr>
              <p:cNvSpPr/>
              <p:nvPr/>
            </p:nvSpPr>
            <p:spPr>
              <a:xfrm>
                <a:off x="2802364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60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95DDAAB-35DB-704C-AB3B-AA69D6C068B9}"/>
                  </a:ext>
                </a:extLst>
              </p:cNvPr>
              <p:cNvSpPr/>
              <p:nvPr/>
            </p:nvSpPr>
            <p:spPr>
              <a:xfrm>
                <a:off x="3286457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65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D11DDF3-6E0F-184E-9170-86FA430755CE}"/>
                  </a:ext>
                </a:extLst>
              </p:cNvPr>
              <p:cNvSpPr/>
              <p:nvPr/>
            </p:nvSpPr>
            <p:spPr>
              <a:xfrm>
                <a:off x="3770550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68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CBD96A0-FADC-464D-BF12-87B2CA132D1F}"/>
                </a:ext>
              </a:extLst>
            </p:cNvPr>
            <p:cNvSpPr/>
            <p:nvPr/>
          </p:nvSpPr>
          <p:spPr>
            <a:xfrm>
              <a:off x="4606956" y="4595309"/>
              <a:ext cx="484093" cy="43030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78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208BB4F-0AD6-E148-9703-6D30CF273569}"/>
                </a:ext>
              </a:extLst>
            </p:cNvPr>
            <p:cNvGrpSpPr/>
            <p:nvPr/>
          </p:nvGrpSpPr>
          <p:grpSpPr>
            <a:xfrm>
              <a:off x="5636999" y="4595309"/>
              <a:ext cx="968186" cy="430306"/>
              <a:chOff x="5636999" y="4595309"/>
              <a:chExt cx="968186" cy="430306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7384E27-7A1E-EF44-B99D-D2DBBFB67929}"/>
                  </a:ext>
                </a:extLst>
              </p:cNvPr>
              <p:cNvSpPr/>
              <p:nvPr/>
            </p:nvSpPr>
            <p:spPr>
              <a:xfrm>
                <a:off x="5636999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82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80A17FC-A46F-3C49-9ABB-42B9CABF0B6F}"/>
                  </a:ext>
                </a:extLst>
              </p:cNvPr>
              <p:cNvSpPr/>
              <p:nvPr/>
            </p:nvSpPr>
            <p:spPr>
              <a:xfrm>
                <a:off x="6121092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90</a:t>
                </a:r>
              </a:p>
            </p:txBody>
          </p: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A6D5300-D5B4-E342-B7F3-D0EDE258875E}"/>
                </a:ext>
              </a:extLst>
            </p:cNvPr>
            <p:cNvCxnSpPr>
              <a:cxnSpLocks/>
              <a:stCxn id="44" idx="1"/>
              <a:endCxn id="50" idx="0"/>
            </p:cNvCxnSpPr>
            <p:nvPr/>
          </p:nvCxnSpPr>
          <p:spPr>
            <a:xfrm flipH="1">
              <a:off x="1656679" y="3657267"/>
              <a:ext cx="1871824" cy="9059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D469FF-2CB8-5948-8AB2-DB5D05A6545C}"/>
                </a:ext>
              </a:extLst>
            </p:cNvPr>
            <p:cNvCxnSpPr>
              <a:cxnSpLocks/>
              <a:stCxn id="45" idx="1"/>
              <a:endCxn id="54" idx="0"/>
            </p:cNvCxnSpPr>
            <p:nvPr/>
          </p:nvCxnSpPr>
          <p:spPr>
            <a:xfrm flipH="1">
              <a:off x="3528504" y="3657267"/>
              <a:ext cx="484092" cy="9380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AB982F5-3960-6544-A8F9-D7DD04545B1D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4496689" y="3657267"/>
              <a:ext cx="352314" cy="9380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147ACB7-8A0F-0541-859F-6350A294E945}"/>
                </a:ext>
              </a:extLst>
            </p:cNvPr>
            <p:cNvGrpSpPr/>
            <p:nvPr/>
          </p:nvGrpSpPr>
          <p:grpSpPr>
            <a:xfrm>
              <a:off x="930539" y="4563231"/>
              <a:ext cx="1449589" cy="430306"/>
              <a:chOff x="892888" y="4778384"/>
              <a:chExt cx="1449589" cy="430306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64516B8C-7A10-DD4B-A2F2-DCC29D356028}"/>
                  </a:ext>
                </a:extLst>
              </p:cNvPr>
              <p:cNvGrpSpPr/>
              <p:nvPr/>
            </p:nvGrpSpPr>
            <p:grpSpPr>
              <a:xfrm>
                <a:off x="892888" y="4778384"/>
                <a:ext cx="968186" cy="430306"/>
                <a:chOff x="1382360" y="4595309"/>
                <a:chExt cx="968186" cy="430306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36F90C9E-AF35-8A4D-A4CA-64AF00C09C6C}"/>
                    </a:ext>
                  </a:extLst>
                </p:cNvPr>
                <p:cNvSpPr/>
                <p:nvPr/>
              </p:nvSpPr>
              <p:spPr>
                <a:xfrm>
                  <a:off x="1382360" y="4595309"/>
                  <a:ext cx="484093" cy="430306"/>
                </a:xfrm>
                <a:prstGeom prst="rect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2"/>
                      </a:solidFill>
                    </a:rPr>
                    <a:t>01</a:t>
                  </a: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A67F248F-D019-964C-853B-4CB23BA237AA}"/>
                    </a:ext>
                  </a:extLst>
                </p:cNvPr>
                <p:cNvSpPr/>
                <p:nvPr/>
              </p:nvSpPr>
              <p:spPr>
                <a:xfrm>
                  <a:off x="1866453" y="4595309"/>
                  <a:ext cx="484093" cy="430306"/>
                </a:xfrm>
                <a:prstGeom prst="rect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2"/>
                      </a:solidFill>
                    </a:rPr>
                    <a:t>03</a:t>
                  </a:r>
                </a:p>
              </p:txBody>
            </p:sp>
          </p:grp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0090E92-DA62-D540-85C3-BD5394CFC694}"/>
                  </a:ext>
                </a:extLst>
              </p:cNvPr>
              <p:cNvSpPr/>
              <p:nvPr/>
            </p:nvSpPr>
            <p:spPr>
              <a:xfrm>
                <a:off x="1858384" y="4778384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05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E69BAA7-7D73-A449-92F1-5848DE645F4A}"/>
                </a:ext>
              </a:extLst>
            </p:cNvPr>
            <p:cNvGrpSpPr/>
            <p:nvPr/>
          </p:nvGrpSpPr>
          <p:grpSpPr>
            <a:xfrm>
              <a:off x="3528503" y="3442114"/>
              <a:ext cx="1457660" cy="430501"/>
              <a:chOff x="3528503" y="3442114"/>
              <a:chExt cx="1457660" cy="43050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82F6802-5B7E-8A4E-AF4C-AC2E16099424}"/>
                  </a:ext>
                </a:extLst>
              </p:cNvPr>
              <p:cNvSpPr/>
              <p:nvPr/>
            </p:nvSpPr>
            <p:spPr>
              <a:xfrm>
                <a:off x="3528503" y="3442114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40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ED6DAC5-7583-0B42-92EC-97E024D53B18}"/>
                  </a:ext>
                </a:extLst>
              </p:cNvPr>
              <p:cNvSpPr/>
              <p:nvPr/>
            </p:nvSpPr>
            <p:spPr>
              <a:xfrm>
                <a:off x="4012596" y="3442114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70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8A1067E-7F16-3749-AFB3-795530AA46A6}"/>
                  </a:ext>
                </a:extLst>
              </p:cNvPr>
              <p:cNvSpPr/>
              <p:nvPr/>
            </p:nvSpPr>
            <p:spPr>
              <a:xfrm>
                <a:off x="4502070" y="3442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80</a:t>
                </a:r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1AA06F8-D77C-F343-84BA-8E8D07E9CEEB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>
              <a:off x="4986163" y="3657462"/>
              <a:ext cx="1134929" cy="9378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94629B4-EA15-5749-A968-834EFBD1138A}"/>
              </a:ext>
            </a:extLst>
          </p:cNvPr>
          <p:cNvSpPr txBox="1"/>
          <p:nvPr/>
        </p:nvSpPr>
        <p:spPr>
          <a:xfrm>
            <a:off x="99721" y="3897419"/>
            <a:ext cx="139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Nice an even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ABFA2A-A466-6145-B5DD-D412EE11016A}"/>
              </a:ext>
            </a:extLst>
          </p:cNvPr>
          <p:cNvSpPr txBox="1"/>
          <p:nvPr/>
        </p:nvSpPr>
        <p:spPr>
          <a:xfrm>
            <a:off x="6933235" y="3044142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so much</a:t>
            </a:r>
          </a:p>
        </p:txBody>
      </p:sp>
    </p:spTree>
    <p:extLst>
      <p:ext uri="{BB962C8B-B14F-4D97-AF65-F5344CB8AC3E}">
        <p14:creationId xmlns:p14="http://schemas.microsoft.com/office/powerpoint/2010/main" val="1409735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erican Typewriter" panose="02090604020004020304" pitchFamily="18" charset="77"/>
              </a:rPr>
              <a:t>Properties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84700" y="1417638"/>
            <a:ext cx="6481823" cy="888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Like other balanced Binary Search Trees, time complexity to search, insert and delete is </a:t>
            </a:r>
            <a:r>
              <a:rPr lang="en-US" b="1" i="1" dirty="0">
                <a:latin typeface="Courier New"/>
                <a:cs typeface="Courier New"/>
              </a:rPr>
              <a:t>O(Log n)</a:t>
            </a:r>
            <a:r>
              <a:rPr lang="en-US" dirty="0"/>
              <a:t>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521EC5-6173-9844-9359-47147E88DBC8}"/>
              </a:ext>
            </a:extLst>
          </p:cNvPr>
          <p:cNvSpPr txBox="1"/>
          <p:nvPr/>
        </p:nvSpPr>
        <p:spPr>
          <a:xfrm>
            <a:off x="277792" y="2477546"/>
            <a:ext cx="84956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 Laymen's Terms: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Tree: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(balanced) Binary search tree has a bounded search of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O(Log n)</a:t>
            </a:r>
            <a:r>
              <a:rPr lang="en-US" dirty="0"/>
              <a:t>because it is guaranteed to have a height of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Log n </a:t>
            </a:r>
            <a:r>
              <a:rPr lang="en-US" dirty="0"/>
              <a:t>based on its structure. Each comparison eliminates half the remaining search space as long as we maintain a balanced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B-Tree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structure of a B-tree also guarantees a bounded height, with a max number of keys and a max number of children in each node.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Because of this structure, we are guaranteed to make no more than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O(Log n) </a:t>
            </a:r>
            <a:r>
              <a:rPr lang="en-US" dirty="0"/>
              <a:t>comparisons when searching for a value.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666244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738" y="2195971"/>
            <a:ext cx="56094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Insert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Search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Delete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12419" y="5441422"/>
            <a:ext cx="1455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Fancy Slide </a:t>
            </a:r>
            <a:r>
              <a:rPr lang="en-US" dirty="0">
                <a:sym typeface="Wingdings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90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Insert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73416" y="2222535"/>
            <a:ext cx="864347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/>
                <a:cs typeface="Courier New"/>
              </a:rPr>
              <a:t>1) </a:t>
            </a:r>
            <a:r>
              <a:rPr lang="en-US" sz="1200" dirty="0">
                <a:latin typeface="Courier New"/>
                <a:cs typeface="Courier New"/>
              </a:rPr>
              <a:t>Initialize x as root.</a:t>
            </a:r>
          </a:p>
          <a:p>
            <a:r>
              <a:rPr lang="en-US" sz="1200" b="1" dirty="0">
                <a:latin typeface="Courier New"/>
                <a:cs typeface="Courier New"/>
              </a:rPr>
              <a:t>2) </a:t>
            </a:r>
            <a:r>
              <a:rPr lang="en-US" sz="1200" dirty="0">
                <a:latin typeface="Courier New"/>
                <a:cs typeface="Courier New"/>
              </a:rPr>
              <a:t>While x is not leaf, do following</a:t>
            </a:r>
          </a:p>
          <a:p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b="1" dirty="0">
                <a:latin typeface="Courier New"/>
                <a:cs typeface="Courier New"/>
              </a:rPr>
              <a:t>a) </a:t>
            </a:r>
            <a:r>
              <a:rPr lang="en-US" sz="1200" dirty="0">
                <a:latin typeface="Courier New"/>
                <a:cs typeface="Courier New"/>
              </a:rPr>
              <a:t>Find the child of x that is going to to be traversed next. Let the child be y.</a:t>
            </a:r>
          </a:p>
          <a:p>
            <a:r>
              <a:rPr lang="en-US" sz="1200" dirty="0">
                <a:latin typeface="Courier New"/>
                <a:cs typeface="Courier New"/>
              </a:rPr>
              <a:t>   </a:t>
            </a:r>
            <a:r>
              <a:rPr lang="en-US" sz="1200" b="1" dirty="0">
                <a:latin typeface="Courier New"/>
                <a:cs typeface="Courier New"/>
              </a:rPr>
              <a:t> b) </a:t>
            </a:r>
            <a:r>
              <a:rPr lang="en-US" sz="1200" dirty="0">
                <a:latin typeface="Courier New"/>
                <a:cs typeface="Courier New"/>
              </a:rPr>
              <a:t>If y is not full, change x to point to y.</a:t>
            </a:r>
          </a:p>
          <a:p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b="1" dirty="0">
                <a:latin typeface="Courier New"/>
                <a:cs typeface="Courier New"/>
              </a:rPr>
              <a:t>c) </a:t>
            </a:r>
            <a:r>
              <a:rPr lang="en-US" sz="1200" dirty="0">
                <a:latin typeface="Courier New"/>
                <a:cs typeface="Courier New"/>
              </a:rPr>
              <a:t>If y is full, split it and change x to point to one of the two parts of y. </a:t>
            </a:r>
            <a:br>
              <a:rPr lang="en-US" sz="1200" dirty="0">
                <a:latin typeface="Courier New"/>
                <a:cs typeface="Courier New"/>
              </a:rPr>
            </a:br>
            <a:r>
              <a:rPr lang="en-US" sz="1200" dirty="0">
                <a:latin typeface="Courier New"/>
                <a:cs typeface="Courier New"/>
              </a:rPr>
              <a:t>       If k is smaller than mid key in y, then set x as first part of y. </a:t>
            </a:r>
          </a:p>
          <a:p>
            <a:r>
              <a:rPr lang="en-US" sz="1200" dirty="0">
                <a:latin typeface="Courier New"/>
                <a:cs typeface="Courier New"/>
              </a:rPr>
              <a:t>       Else second part of y. When we split y, we move a key from y to its parent x.</a:t>
            </a:r>
          </a:p>
          <a:p>
            <a:r>
              <a:rPr lang="en-US" sz="1200" b="1" dirty="0">
                <a:latin typeface="Courier New"/>
                <a:cs typeface="Courier New"/>
              </a:rPr>
              <a:t>3) </a:t>
            </a:r>
            <a:r>
              <a:rPr lang="en-US" sz="1200" dirty="0">
                <a:latin typeface="Courier New"/>
                <a:cs typeface="Courier New"/>
              </a:rPr>
              <a:t>The loop in step </a:t>
            </a:r>
            <a:r>
              <a:rPr lang="en-US" sz="1200" b="1" dirty="0">
                <a:latin typeface="Courier New"/>
                <a:cs typeface="Courier New"/>
              </a:rPr>
              <a:t>2</a:t>
            </a:r>
            <a:r>
              <a:rPr lang="en-US" sz="1200" dirty="0">
                <a:latin typeface="Courier New"/>
                <a:cs typeface="Courier New"/>
              </a:rPr>
              <a:t> stops when x is leaf. x must have space for 1 extra key as we have been splitting all nodes in advance. So simply insert k to x.</a:t>
            </a:r>
          </a:p>
        </p:txBody>
      </p:sp>
    </p:spTree>
    <p:extLst>
      <p:ext uri="{BB962C8B-B14F-4D97-AF65-F5344CB8AC3E}">
        <p14:creationId xmlns:p14="http://schemas.microsoft.com/office/powerpoint/2010/main" val="3902741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13290" y="1404325"/>
            <a:ext cx="2240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Insert </a:t>
            </a:r>
            <a:r>
              <a:rPr lang="en-US" sz="2000" dirty="0"/>
              <a:t>(Split)</a:t>
            </a:r>
            <a:endParaRPr lang="en-US" sz="1400" dirty="0"/>
          </a:p>
        </p:txBody>
      </p:sp>
      <p:pic>
        <p:nvPicPr>
          <p:cNvPr id="3" name="Picture 2" descr="Screen Shot 2015-10-05 at 3.21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88" y="2597381"/>
            <a:ext cx="74549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Insert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2053FC-6374-2E4C-B61B-B91B6B889D12}"/>
              </a:ext>
            </a:extLst>
          </p:cNvPr>
          <p:cNvSpPr txBox="1"/>
          <p:nvPr/>
        </p:nvSpPr>
        <p:spPr>
          <a:xfrm>
            <a:off x="236203" y="244194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2C9FF-A381-634D-9223-C9A87061B297}"/>
              </a:ext>
            </a:extLst>
          </p:cNvPr>
          <p:cNvSpPr txBox="1"/>
          <p:nvPr/>
        </p:nvSpPr>
        <p:spPr>
          <a:xfrm>
            <a:off x="236203" y="1929792"/>
            <a:ext cx="140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Keys =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43E2B0-5C54-6A47-9E17-748406A94569}"/>
              </a:ext>
            </a:extLst>
          </p:cNvPr>
          <p:cNvSpPr/>
          <p:nvPr/>
        </p:nvSpPr>
        <p:spPr>
          <a:xfrm>
            <a:off x="4368905" y="2299124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89625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Insert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2053FC-6374-2E4C-B61B-B91B6B889D12}"/>
              </a:ext>
            </a:extLst>
          </p:cNvPr>
          <p:cNvSpPr txBox="1"/>
          <p:nvPr/>
        </p:nvSpPr>
        <p:spPr>
          <a:xfrm>
            <a:off x="236203" y="2441946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20,30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2C9FF-A381-634D-9223-C9A87061B297}"/>
              </a:ext>
            </a:extLst>
          </p:cNvPr>
          <p:cNvSpPr txBox="1"/>
          <p:nvPr/>
        </p:nvSpPr>
        <p:spPr>
          <a:xfrm>
            <a:off x="236203" y="1929792"/>
            <a:ext cx="140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Keys =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43E2B0-5C54-6A47-9E17-748406A94569}"/>
              </a:ext>
            </a:extLst>
          </p:cNvPr>
          <p:cNvSpPr/>
          <p:nvPr/>
        </p:nvSpPr>
        <p:spPr>
          <a:xfrm>
            <a:off x="3952217" y="2303366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EEF081-2000-4547-ADDB-313E5DC009C3}"/>
              </a:ext>
            </a:extLst>
          </p:cNvPr>
          <p:cNvSpPr/>
          <p:nvPr/>
        </p:nvSpPr>
        <p:spPr>
          <a:xfrm>
            <a:off x="4358406" y="2303365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E8C885-5BDA-3342-9054-51D0A639DF97}"/>
              </a:ext>
            </a:extLst>
          </p:cNvPr>
          <p:cNvSpPr/>
          <p:nvPr/>
        </p:nvSpPr>
        <p:spPr>
          <a:xfrm>
            <a:off x="4764595" y="2299124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89115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/>
          </a:bodyPr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Background</a:t>
            </a:r>
          </a:p>
        </p:txBody>
      </p:sp>
      <p:pic>
        <p:nvPicPr>
          <p:cNvPr id="2056" name="Picture 8" descr="Determine the depth and number of node in perfect binary tree if  index-number given - Mathematics Stack Exchange">
            <a:extLst>
              <a:ext uri="{FF2B5EF4-FFF2-40B4-BE49-F238E27FC236}">
                <a16:creationId xmlns:a16="http://schemas.microsoft.com/office/drawing/2014/main" id="{96A74F49-833D-734E-810C-E3A1C5498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440" y="1465582"/>
            <a:ext cx="43688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ata Structures Tutorials - B Tree of order m | Example">
            <a:extLst>
              <a:ext uri="{FF2B5EF4-FFF2-40B4-BE49-F238E27FC236}">
                <a16:creationId xmlns:a16="http://schemas.microsoft.com/office/drawing/2014/main" id="{893826B3-0B33-B04A-95AE-FD79750D92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2" b="-4652"/>
          <a:stretch/>
        </p:blipFill>
        <p:spPr bwMode="auto">
          <a:xfrm>
            <a:off x="457200" y="4003548"/>
            <a:ext cx="7995351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99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Insert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2053FC-6374-2E4C-B61B-B91B6B889D12}"/>
              </a:ext>
            </a:extLst>
          </p:cNvPr>
          <p:cNvSpPr txBox="1"/>
          <p:nvPr/>
        </p:nvSpPr>
        <p:spPr>
          <a:xfrm>
            <a:off x="236203" y="244194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40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2C9FF-A381-634D-9223-C9A87061B297}"/>
              </a:ext>
            </a:extLst>
          </p:cNvPr>
          <p:cNvSpPr txBox="1"/>
          <p:nvPr/>
        </p:nvSpPr>
        <p:spPr>
          <a:xfrm>
            <a:off x="236203" y="1929792"/>
            <a:ext cx="140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Keys =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43E2B0-5C54-6A47-9E17-748406A94569}"/>
              </a:ext>
            </a:extLst>
          </p:cNvPr>
          <p:cNvSpPr/>
          <p:nvPr/>
        </p:nvSpPr>
        <p:spPr>
          <a:xfrm>
            <a:off x="3952217" y="2303366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EEF081-2000-4547-ADDB-313E5DC009C3}"/>
              </a:ext>
            </a:extLst>
          </p:cNvPr>
          <p:cNvSpPr/>
          <p:nvPr/>
        </p:nvSpPr>
        <p:spPr>
          <a:xfrm>
            <a:off x="4358406" y="2303365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E8C885-5BDA-3342-9054-51D0A639DF97}"/>
              </a:ext>
            </a:extLst>
          </p:cNvPr>
          <p:cNvSpPr/>
          <p:nvPr/>
        </p:nvSpPr>
        <p:spPr>
          <a:xfrm>
            <a:off x="4764595" y="2299124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30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028B40-3A7A-DD4B-A585-647DF48DA5CB}"/>
              </a:ext>
            </a:extLst>
          </p:cNvPr>
          <p:cNvSpPr/>
          <p:nvPr/>
        </p:nvSpPr>
        <p:spPr>
          <a:xfrm>
            <a:off x="5170784" y="2299124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93C548-6B62-B748-AD84-A9E4C0983D52}"/>
              </a:ext>
            </a:extLst>
          </p:cNvPr>
          <p:cNvSpPr txBox="1"/>
          <p:nvPr/>
        </p:nvSpPr>
        <p:spPr>
          <a:xfrm>
            <a:off x="7061001" y="2333007"/>
            <a:ext cx="81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big!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296BF6-A2DA-5D44-BD25-16FE58972345}"/>
              </a:ext>
            </a:extLst>
          </p:cNvPr>
          <p:cNvCxnSpPr/>
          <p:nvPr/>
        </p:nvCxnSpPr>
        <p:spPr>
          <a:xfrm flipH="1">
            <a:off x="6007261" y="2517673"/>
            <a:ext cx="7523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0EE444-4C95-FD4F-B7F3-DB31A22952D5}"/>
              </a:ext>
            </a:extLst>
          </p:cNvPr>
          <p:cNvCxnSpPr/>
          <p:nvPr/>
        </p:nvCxnSpPr>
        <p:spPr>
          <a:xfrm>
            <a:off x="4764595" y="2963119"/>
            <a:ext cx="0" cy="4658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401C2-B342-2141-AD7F-4E5AAC1D5F92}"/>
              </a:ext>
            </a:extLst>
          </p:cNvPr>
          <p:cNvSpPr/>
          <p:nvPr/>
        </p:nvSpPr>
        <p:spPr>
          <a:xfrm>
            <a:off x="3749122" y="4318299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7E46B8-FD5B-904E-8086-308BD03A0FC7}"/>
              </a:ext>
            </a:extLst>
          </p:cNvPr>
          <p:cNvSpPr/>
          <p:nvPr/>
        </p:nvSpPr>
        <p:spPr>
          <a:xfrm>
            <a:off x="4298508" y="3635392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A60012-8C41-8E44-B576-9D1411A2DF1B}"/>
              </a:ext>
            </a:extLst>
          </p:cNvPr>
          <p:cNvSpPr/>
          <p:nvPr/>
        </p:nvSpPr>
        <p:spPr>
          <a:xfrm>
            <a:off x="4720446" y="4318299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12F298-9BE5-9D4E-903A-F889BACAC31D}"/>
              </a:ext>
            </a:extLst>
          </p:cNvPr>
          <p:cNvSpPr/>
          <p:nvPr/>
        </p:nvSpPr>
        <p:spPr>
          <a:xfrm>
            <a:off x="5126635" y="4318299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40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E7BAF5-A80C-5B47-A800-F7EB62AA1506}"/>
              </a:ext>
            </a:extLst>
          </p:cNvPr>
          <p:cNvCxnSpPr>
            <a:cxnSpLocks/>
            <a:stCxn id="16" idx="1"/>
            <a:endCxn id="15" idx="0"/>
          </p:cNvCxnSpPr>
          <p:nvPr/>
        </p:nvCxnSpPr>
        <p:spPr>
          <a:xfrm flipH="1">
            <a:off x="3952217" y="3860663"/>
            <a:ext cx="346291" cy="457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7A7C7B-4A16-674E-B749-4410F2600441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704697" y="3860663"/>
            <a:ext cx="421938" cy="457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2E0CB77-FE86-9E40-8937-615B3F3481C1}"/>
              </a:ext>
            </a:extLst>
          </p:cNvPr>
          <p:cNvSpPr txBox="1"/>
          <p:nvPr/>
        </p:nvSpPr>
        <p:spPr>
          <a:xfrm>
            <a:off x="4778843" y="307784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</a:t>
            </a:r>
          </a:p>
        </p:txBody>
      </p:sp>
    </p:spTree>
    <p:extLst>
      <p:ext uri="{BB962C8B-B14F-4D97-AF65-F5344CB8AC3E}">
        <p14:creationId xmlns:p14="http://schemas.microsoft.com/office/powerpoint/2010/main" val="1487679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Insert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2053FC-6374-2E4C-B61B-B91B6B889D12}"/>
              </a:ext>
            </a:extLst>
          </p:cNvPr>
          <p:cNvSpPr txBox="1"/>
          <p:nvPr/>
        </p:nvSpPr>
        <p:spPr>
          <a:xfrm>
            <a:off x="236203" y="244194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2C9FF-A381-634D-9223-C9A87061B297}"/>
              </a:ext>
            </a:extLst>
          </p:cNvPr>
          <p:cNvSpPr txBox="1"/>
          <p:nvPr/>
        </p:nvSpPr>
        <p:spPr>
          <a:xfrm>
            <a:off x="236203" y="1929792"/>
            <a:ext cx="140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Keys =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401C2-B342-2141-AD7F-4E5AAC1D5F92}"/>
              </a:ext>
            </a:extLst>
          </p:cNvPr>
          <p:cNvSpPr/>
          <p:nvPr/>
        </p:nvSpPr>
        <p:spPr>
          <a:xfrm>
            <a:off x="3819519" y="2781938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7E46B8-FD5B-904E-8086-308BD03A0FC7}"/>
              </a:ext>
            </a:extLst>
          </p:cNvPr>
          <p:cNvSpPr/>
          <p:nvPr/>
        </p:nvSpPr>
        <p:spPr>
          <a:xfrm>
            <a:off x="4368905" y="2099031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A60012-8C41-8E44-B576-9D1411A2DF1B}"/>
              </a:ext>
            </a:extLst>
          </p:cNvPr>
          <p:cNvSpPr/>
          <p:nvPr/>
        </p:nvSpPr>
        <p:spPr>
          <a:xfrm>
            <a:off x="4790843" y="2781938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12F298-9BE5-9D4E-903A-F889BACAC31D}"/>
              </a:ext>
            </a:extLst>
          </p:cNvPr>
          <p:cNvSpPr/>
          <p:nvPr/>
        </p:nvSpPr>
        <p:spPr>
          <a:xfrm>
            <a:off x="5197032" y="2781938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40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E7BAF5-A80C-5B47-A800-F7EB62AA1506}"/>
              </a:ext>
            </a:extLst>
          </p:cNvPr>
          <p:cNvCxnSpPr>
            <a:cxnSpLocks/>
            <a:stCxn id="16" idx="1"/>
            <a:endCxn id="15" idx="0"/>
          </p:cNvCxnSpPr>
          <p:nvPr/>
        </p:nvCxnSpPr>
        <p:spPr>
          <a:xfrm flipH="1">
            <a:off x="4022614" y="2324302"/>
            <a:ext cx="346291" cy="457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7A7C7B-4A16-674E-B749-4410F2600441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775094" y="2324302"/>
            <a:ext cx="421938" cy="457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A5DD5CB-249E-A64D-A901-C240F2B2B210}"/>
              </a:ext>
            </a:extLst>
          </p:cNvPr>
          <p:cNvSpPr/>
          <p:nvPr/>
        </p:nvSpPr>
        <p:spPr>
          <a:xfrm>
            <a:off x="5618970" y="2781938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BE62B-0F7A-C946-9A57-CBF362B68705}"/>
              </a:ext>
            </a:extLst>
          </p:cNvPr>
          <p:cNvSpPr txBox="1"/>
          <p:nvPr/>
        </p:nvSpPr>
        <p:spPr>
          <a:xfrm>
            <a:off x="6852213" y="199084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9C84A6-3755-114D-ACA0-2435B88D6A05}"/>
              </a:ext>
            </a:extLst>
          </p:cNvPr>
          <p:cNvCxnSpPr>
            <a:endCxn id="16" idx="3"/>
          </p:cNvCxnSpPr>
          <p:nvPr/>
        </p:nvCxnSpPr>
        <p:spPr>
          <a:xfrm flipH="1">
            <a:off x="4775094" y="2199190"/>
            <a:ext cx="1718303" cy="125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135EF8C-D955-AF47-9D1E-83760981F9DC}"/>
              </a:ext>
            </a:extLst>
          </p:cNvPr>
          <p:cNvSpPr txBox="1"/>
          <p:nvPr/>
        </p:nvSpPr>
        <p:spPr>
          <a:xfrm>
            <a:off x="6862591" y="2863147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Fits fine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766B77-9526-044E-AF22-C5515595E7EA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6009411" y="3008779"/>
            <a:ext cx="853180" cy="39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674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Insert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2053FC-6374-2E4C-B61B-B91B6B889D12}"/>
              </a:ext>
            </a:extLst>
          </p:cNvPr>
          <p:cNvSpPr txBox="1"/>
          <p:nvPr/>
        </p:nvSpPr>
        <p:spPr>
          <a:xfrm>
            <a:off x="236203" y="244194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2C9FF-A381-634D-9223-C9A87061B297}"/>
              </a:ext>
            </a:extLst>
          </p:cNvPr>
          <p:cNvSpPr txBox="1"/>
          <p:nvPr/>
        </p:nvSpPr>
        <p:spPr>
          <a:xfrm>
            <a:off x="236203" y="1929792"/>
            <a:ext cx="140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Keys =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401C2-B342-2141-AD7F-4E5AAC1D5F92}"/>
              </a:ext>
            </a:extLst>
          </p:cNvPr>
          <p:cNvSpPr/>
          <p:nvPr/>
        </p:nvSpPr>
        <p:spPr>
          <a:xfrm>
            <a:off x="3819519" y="2781938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7E46B8-FD5B-904E-8086-308BD03A0FC7}"/>
              </a:ext>
            </a:extLst>
          </p:cNvPr>
          <p:cNvSpPr/>
          <p:nvPr/>
        </p:nvSpPr>
        <p:spPr>
          <a:xfrm>
            <a:off x="4368905" y="2099031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A60012-8C41-8E44-B576-9D1411A2DF1B}"/>
              </a:ext>
            </a:extLst>
          </p:cNvPr>
          <p:cNvSpPr/>
          <p:nvPr/>
        </p:nvSpPr>
        <p:spPr>
          <a:xfrm>
            <a:off x="4790843" y="2781938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12F298-9BE5-9D4E-903A-F889BACAC31D}"/>
              </a:ext>
            </a:extLst>
          </p:cNvPr>
          <p:cNvSpPr/>
          <p:nvPr/>
        </p:nvSpPr>
        <p:spPr>
          <a:xfrm>
            <a:off x="5197032" y="2781938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40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E7BAF5-A80C-5B47-A800-F7EB62AA1506}"/>
              </a:ext>
            </a:extLst>
          </p:cNvPr>
          <p:cNvCxnSpPr>
            <a:cxnSpLocks/>
            <a:stCxn id="16" idx="1"/>
            <a:endCxn id="15" idx="0"/>
          </p:cNvCxnSpPr>
          <p:nvPr/>
        </p:nvCxnSpPr>
        <p:spPr>
          <a:xfrm flipH="1">
            <a:off x="4022614" y="2324302"/>
            <a:ext cx="346291" cy="457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7A7C7B-4A16-674E-B749-4410F2600441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775094" y="2324302"/>
            <a:ext cx="421938" cy="457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A5DD5CB-249E-A64D-A901-C240F2B2B210}"/>
              </a:ext>
            </a:extLst>
          </p:cNvPr>
          <p:cNvSpPr/>
          <p:nvPr/>
        </p:nvSpPr>
        <p:spPr>
          <a:xfrm>
            <a:off x="5618970" y="2781938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BE62B-0F7A-C946-9A57-CBF362B68705}"/>
              </a:ext>
            </a:extLst>
          </p:cNvPr>
          <p:cNvSpPr txBox="1"/>
          <p:nvPr/>
        </p:nvSpPr>
        <p:spPr>
          <a:xfrm>
            <a:off x="6852213" y="199084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9C84A6-3755-114D-ACA0-2435B88D6A05}"/>
              </a:ext>
            </a:extLst>
          </p:cNvPr>
          <p:cNvCxnSpPr>
            <a:endCxn id="16" idx="3"/>
          </p:cNvCxnSpPr>
          <p:nvPr/>
        </p:nvCxnSpPr>
        <p:spPr>
          <a:xfrm flipH="1">
            <a:off x="4775094" y="2199190"/>
            <a:ext cx="1718303" cy="125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135EF8C-D955-AF47-9D1E-83760981F9DC}"/>
              </a:ext>
            </a:extLst>
          </p:cNvPr>
          <p:cNvSpPr txBox="1"/>
          <p:nvPr/>
        </p:nvSpPr>
        <p:spPr>
          <a:xfrm>
            <a:off x="7522348" y="2863147"/>
            <a:ext cx="100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fine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766B77-9526-044E-AF22-C5515595E7EA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6669168" y="3008779"/>
            <a:ext cx="853180" cy="39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1CCC05B-13FC-7245-BA73-EBD64E90099B}"/>
              </a:ext>
            </a:extLst>
          </p:cNvPr>
          <p:cNvSpPr/>
          <p:nvPr/>
        </p:nvSpPr>
        <p:spPr>
          <a:xfrm>
            <a:off x="6039484" y="2781937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60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1EC68-0F89-AC4A-9434-7E6393F115AE}"/>
              </a:ext>
            </a:extLst>
          </p:cNvPr>
          <p:cNvSpPr txBox="1"/>
          <p:nvPr/>
        </p:nvSpPr>
        <p:spPr>
          <a:xfrm>
            <a:off x="6195879" y="424339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93F324-05DB-F446-9D0C-62ACE196E502}"/>
              </a:ext>
            </a:extLst>
          </p:cNvPr>
          <p:cNvSpPr/>
          <p:nvPr/>
        </p:nvSpPr>
        <p:spPr>
          <a:xfrm>
            <a:off x="3195910" y="4434942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43D111-751D-7C45-810F-C42101459814}"/>
              </a:ext>
            </a:extLst>
          </p:cNvPr>
          <p:cNvSpPr/>
          <p:nvPr/>
        </p:nvSpPr>
        <p:spPr>
          <a:xfrm>
            <a:off x="3745296" y="3752035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F548B7-B1ED-6D42-B759-8B67421F3C50}"/>
              </a:ext>
            </a:extLst>
          </p:cNvPr>
          <p:cNvSpPr/>
          <p:nvPr/>
        </p:nvSpPr>
        <p:spPr>
          <a:xfrm>
            <a:off x="4038362" y="4434941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30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AFFC14-4749-CE4F-ADF7-4B819236ABBA}"/>
              </a:ext>
            </a:extLst>
          </p:cNvPr>
          <p:cNvSpPr/>
          <p:nvPr/>
        </p:nvSpPr>
        <p:spPr>
          <a:xfrm>
            <a:off x="4573423" y="4434942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40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0B25A5-7EAC-2646-9883-ACE91B5D8BAB}"/>
              </a:ext>
            </a:extLst>
          </p:cNvPr>
          <p:cNvCxnSpPr>
            <a:cxnSpLocks/>
            <a:stCxn id="27" idx="1"/>
            <a:endCxn id="24" idx="0"/>
          </p:cNvCxnSpPr>
          <p:nvPr/>
        </p:nvCxnSpPr>
        <p:spPr>
          <a:xfrm flipH="1">
            <a:off x="3399005" y="3977306"/>
            <a:ext cx="346291" cy="457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F583A6-B158-C444-B09B-8869C534B4F2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151485" y="3977306"/>
            <a:ext cx="421938" cy="457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23DCD70-8C1E-3B47-8FD9-E48D9624E942}"/>
              </a:ext>
            </a:extLst>
          </p:cNvPr>
          <p:cNvSpPr/>
          <p:nvPr/>
        </p:nvSpPr>
        <p:spPr>
          <a:xfrm>
            <a:off x="5124233" y="4434942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50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790E37-F3A7-974E-BFAC-85C9F81F4305}"/>
              </a:ext>
            </a:extLst>
          </p:cNvPr>
          <p:cNvSpPr/>
          <p:nvPr/>
        </p:nvSpPr>
        <p:spPr>
          <a:xfrm>
            <a:off x="5544747" y="4434941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60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B4D83D-BD3D-4748-8C23-F657BEFE774E}"/>
              </a:ext>
            </a:extLst>
          </p:cNvPr>
          <p:cNvSpPr/>
          <p:nvPr/>
        </p:nvSpPr>
        <p:spPr>
          <a:xfrm>
            <a:off x="3195910" y="5869771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4F1731-829D-A94A-A2FF-4598F17CF72B}"/>
              </a:ext>
            </a:extLst>
          </p:cNvPr>
          <p:cNvSpPr/>
          <p:nvPr/>
        </p:nvSpPr>
        <p:spPr>
          <a:xfrm>
            <a:off x="3745296" y="5186864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FED6E9-E7B8-5D4B-9639-640FF21732DF}"/>
              </a:ext>
            </a:extLst>
          </p:cNvPr>
          <p:cNvSpPr/>
          <p:nvPr/>
        </p:nvSpPr>
        <p:spPr>
          <a:xfrm>
            <a:off x="4038362" y="5869770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30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9357DC-126B-684F-92D2-9EF9741B7A01}"/>
              </a:ext>
            </a:extLst>
          </p:cNvPr>
          <p:cNvSpPr/>
          <p:nvPr/>
        </p:nvSpPr>
        <p:spPr>
          <a:xfrm>
            <a:off x="4147783" y="5186864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40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C9713EC-74B6-E74A-BCE8-1D3FFFFD27A8}"/>
              </a:ext>
            </a:extLst>
          </p:cNvPr>
          <p:cNvCxnSpPr>
            <a:cxnSpLocks/>
            <a:stCxn id="36" idx="1"/>
            <a:endCxn id="35" idx="0"/>
          </p:cNvCxnSpPr>
          <p:nvPr/>
        </p:nvCxnSpPr>
        <p:spPr>
          <a:xfrm flipH="1">
            <a:off x="3399005" y="5412135"/>
            <a:ext cx="346291" cy="457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D2F469-7F00-F64E-B0C8-EBE00A50058A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4553972" y="5412135"/>
            <a:ext cx="1049249" cy="457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54D37BE-7897-4642-89A5-B8D53CB09592}"/>
              </a:ext>
            </a:extLst>
          </p:cNvPr>
          <p:cNvSpPr/>
          <p:nvPr/>
        </p:nvSpPr>
        <p:spPr>
          <a:xfrm>
            <a:off x="5124233" y="5869771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50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D8765C4-5360-7549-A48E-0618A3C21BAE}"/>
              </a:ext>
            </a:extLst>
          </p:cNvPr>
          <p:cNvSpPr/>
          <p:nvPr/>
        </p:nvSpPr>
        <p:spPr>
          <a:xfrm>
            <a:off x="5544747" y="5869770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60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206D167-5707-2A47-8D1F-1A5031B53788}"/>
              </a:ext>
            </a:extLst>
          </p:cNvPr>
          <p:cNvCxnSpPr>
            <a:cxnSpLocks/>
            <a:stCxn id="38" idx="1"/>
            <a:endCxn id="37" idx="0"/>
          </p:cNvCxnSpPr>
          <p:nvPr/>
        </p:nvCxnSpPr>
        <p:spPr>
          <a:xfrm>
            <a:off x="4147783" y="5412135"/>
            <a:ext cx="93674" cy="457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5F467AB-DEF2-FA41-9CC1-7FD9DE728BA4}"/>
              </a:ext>
            </a:extLst>
          </p:cNvPr>
          <p:cNvSpPr txBox="1"/>
          <p:nvPr/>
        </p:nvSpPr>
        <p:spPr>
          <a:xfrm>
            <a:off x="6863787" y="5972537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7C75A-319D-EB48-AC61-B8351B1C1EBD}"/>
              </a:ext>
            </a:extLst>
          </p:cNvPr>
          <p:cNvSpPr txBox="1"/>
          <p:nvPr/>
        </p:nvSpPr>
        <p:spPr>
          <a:xfrm>
            <a:off x="5507742" y="5343117"/>
            <a:ext cx="2897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copy key up and add pointer</a:t>
            </a:r>
          </a:p>
        </p:txBody>
      </p:sp>
    </p:spTree>
    <p:extLst>
      <p:ext uri="{BB962C8B-B14F-4D97-AF65-F5344CB8AC3E}">
        <p14:creationId xmlns:p14="http://schemas.microsoft.com/office/powerpoint/2010/main" val="338024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Search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900"/>
            <a:ext cx="9144000" cy="286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65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Search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900"/>
            <a:ext cx="9144000" cy="28611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5031" y="1587449"/>
            <a:ext cx="109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70</a:t>
            </a:r>
          </a:p>
        </p:txBody>
      </p:sp>
      <p:sp>
        <p:nvSpPr>
          <p:cNvPr id="5" name="Oval 4"/>
          <p:cNvSpPr/>
          <p:nvPr/>
        </p:nvSpPr>
        <p:spPr>
          <a:xfrm>
            <a:off x="4048320" y="2151875"/>
            <a:ext cx="343975" cy="282213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76767" y="1633387"/>
            <a:ext cx="115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 &gt; 42</a:t>
            </a:r>
          </a:p>
        </p:txBody>
      </p:sp>
    </p:spTree>
    <p:extLst>
      <p:ext uri="{BB962C8B-B14F-4D97-AF65-F5344CB8AC3E}">
        <p14:creationId xmlns:p14="http://schemas.microsoft.com/office/powerpoint/2010/main" val="397762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Search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900"/>
            <a:ext cx="9144000" cy="28611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5031" y="1587449"/>
            <a:ext cx="109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70</a:t>
            </a:r>
          </a:p>
        </p:txBody>
      </p:sp>
      <p:sp>
        <p:nvSpPr>
          <p:cNvPr id="5" name="Oval 4"/>
          <p:cNvSpPr/>
          <p:nvPr/>
        </p:nvSpPr>
        <p:spPr>
          <a:xfrm>
            <a:off x="4392295" y="2151875"/>
            <a:ext cx="343975" cy="282213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76767" y="1633387"/>
            <a:ext cx="115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 &gt; 65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36519" y="2284162"/>
            <a:ext cx="255776" cy="0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62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Search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900"/>
            <a:ext cx="9144000" cy="28611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5031" y="1587449"/>
            <a:ext cx="109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70</a:t>
            </a:r>
          </a:p>
        </p:txBody>
      </p:sp>
      <p:sp>
        <p:nvSpPr>
          <p:cNvPr id="5" name="Oval 4"/>
          <p:cNvSpPr/>
          <p:nvPr/>
        </p:nvSpPr>
        <p:spPr>
          <a:xfrm>
            <a:off x="6703101" y="3430653"/>
            <a:ext cx="343975" cy="282213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76767" y="1633387"/>
            <a:ext cx="115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 &lt; 72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36519" y="2284162"/>
            <a:ext cx="255776" cy="0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44695" y="2284162"/>
            <a:ext cx="2634679" cy="1075938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053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Search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900"/>
            <a:ext cx="9144000" cy="28611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5031" y="1587449"/>
            <a:ext cx="109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70</a:t>
            </a:r>
          </a:p>
        </p:txBody>
      </p:sp>
      <p:sp>
        <p:nvSpPr>
          <p:cNvPr id="5" name="Oval 4"/>
          <p:cNvSpPr/>
          <p:nvPr/>
        </p:nvSpPr>
        <p:spPr>
          <a:xfrm>
            <a:off x="5829933" y="4286112"/>
            <a:ext cx="343975" cy="282213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76767" y="1633387"/>
            <a:ext cx="115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 &gt; 66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36519" y="2284162"/>
            <a:ext cx="255776" cy="0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44695" y="2284162"/>
            <a:ext cx="2634679" cy="1075938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050432" y="3721686"/>
            <a:ext cx="723228" cy="564426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22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Search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900"/>
            <a:ext cx="9144000" cy="28611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5031" y="1587449"/>
            <a:ext cx="109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70</a:t>
            </a:r>
          </a:p>
        </p:txBody>
      </p:sp>
      <p:sp>
        <p:nvSpPr>
          <p:cNvPr id="5" name="Oval 4"/>
          <p:cNvSpPr/>
          <p:nvPr/>
        </p:nvSpPr>
        <p:spPr>
          <a:xfrm>
            <a:off x="6112169" y="4286112"/>
            <a:ext cx="343975" cy="282213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76767" y="1633387"/>
            <a:ext cx="1155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 == 70 Key found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36519" y="2284162"/>
            <a:ext cx="255776" cy="0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44695" y="2284162"/>
            <a:ext cx="2634679" cy="1075938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050432" y="3721686"/>
            <a:ext cx="723228" cy="564426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856393" y="4429692"/>
            <a:ext cx="255776" cy="0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89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Console" panose="020B0609040504020204" pitchFamily="49" charset="0"/>
              </a:rPr>
              <a:t>B-Tree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Delete</a:t>
            </a:r>
            <a:endParaRPr lang="en-US" b="1" dirty="0"/>
          </a:p>
        </p:txBody>
      </p:sp>
      <p:pic>
        <p:nvPicPr>
          <p:cNvPr id="5" name="Picture 4" descr="Screen Shot 2015-10-05 at 3.37.34 PM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810" y="2778036"/>
            <a:ext cx="3751906" cy="23401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98204" y="5259201"/>
            <a:ext cx="37115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www.cs.usfca.edu</a:t>
            </a:r>
            <a:r>
              <a:rPr lang="en-US" sz="1100" dirty="0"/>
              <a:t>/~</a:t>
            </a:r>
            <a:r>
              <a:rPr lang="en-US" sz="1100" dirty="0" err="1"/>
              <a:t>galles</a:t>
            </a:r>
            <a:r>
              <a:rPr lang="en-US" sz="1100" dirty="0"/>
              <a:t>/visualization/</a:t>
            </a:r>
            <a:r>
              <a:rPr lang="en-US" sz="1100" dirty="0" err="1"/>
              <a:t>BTree.html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2126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tree index">
            <a:extLst>
              <a:ext uri="{FF2B5EF4-FFF2-40B4-BE49-F238E27FC236}">
                <a16:creationId xmlns:a16="http://schemas.microsoft.com/office/drawing/2014/main" id="{560E17D0-4957-EF42-8617-3DA254295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9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51" y="3346522"/>
            <a:ext cx="4443073" cy="254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/>
          </a:bodyPr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Background</a:t>
            </a:r>
          </a:p>
        </p:txBody>
      </p:sp>
      <p:sp>
        <p:nvSpPr>
          <p:cNvPr id="3" name="Rectangle 2"/>
          <p:cNvSpPr/>
          <p:nvPr/>
        </p:nvSpPr>
        <p:spPr>
          <a:xfrm>
            <a:off x="854423" y="1504421"/>
            <a:ext cx="7435151" cy="2031325"/>
          </a:xfrm>
          <a:prstGeom prst="rect">
            <a:avLst/>
          </a:prstGeom>
          <a:effectLst>
            <a:glow rad="1130300">
              <a:schemeClr val="accent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Invented by </a:t>
            </a:r>
            <a:r>
              <a:rPr lang="en-US" dirty="0">
                <a:hlinkClick r:id="rId3" tooltip="Rudolf Bayer"/>
              </a:rPr>
              <a:t>Rudolf Bayer</a:t>
            </a:r>
            <a:r>
              <a:rPr lang="en-US" dirty="0"/>
              <a:t>, and </a:t>
            </a:r>
            <a:r>
              <a:rPr lang="en-US" u="sng" dirty="0">
                <a:hlinkClick r:id="rId4"/>
              </a:rPr>
              <a:t>Edward M. McCreight </a:t>
            </a:r>
            <a:r>
              <a:rPr lang="en-US" dirty="0"/>
              <a:t>(1972)	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Was invented for the purpose of efficiently managing index pages for large random access files.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6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AFBA1-6169-EF4B-95A8-99B2AE1C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EB074C-258E-FA49-AFA1-16391096663D}"/>
              </a:ext>
            </a:extLst>
          </p:cNvPr>
          <p:cNvSpPr/>
          <p:nvPr/>
        </p:nvSpPr>
        <p:spPr>
          <a:xfrm>
            <a:off x="2275718" y="2782669"/>
            <a:ext cx="5128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https://en.wikipedia.org/wiki/B-tree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https://en.wikipedia.org/wiki/Binary_search_tree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05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8318" y="1219789"/>
            <a:ext cx="80884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B-tree is a tree data structure that keeps data sorted and allows searches, sequential access, insertions, and deletions in logarithmic time. </a:t>
            </a:r>
            <a:b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Often used as an external data structure, i.e., for data stored on disk</a:t>
            </a:r>
            <a:b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Since hard disks are 1000 – 100,000-times slower than RAM, it is crucial to minimize the number of disk accesses; this is achieved by choosing very large value for number of keys per node (usually so that one node fills one disk page)</a:t>
            </a:r>
            <a:b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It’s normal for a B-Tree to have millions+ of nodes and have a height in the single digits !</a:t>
            </a:r>
          </a:p>
          <a:p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" name="Picture 4" descr="btree_disk.png">
            <a:extLst>
              <a:ext uri="{FF2B5EF4-FFF2-40B4-BE49-F238E27FC236}">
                <a16:creationId xmlns:a16="http://schemas.microsoft.com/office/drawing/2014/main" id="{B613C8A6-0DE1-2F43-A921-4F5920D09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80" y="4135527"/>
            <a:ext cx="3062930" cy="26096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612F8C-6527-3B46-98BD-44BD6782C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281" y="4386194"/>
            <a:ext cx="3877519" cy="219716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D49C802-494B-4046-8EBE-AF21EE785119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Background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encil" pitchFamily="8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2216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BEC0-B01C-A945-A1FD-8B8243AC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erican Typewriter" panose="02090604020004020304" pitchFamily="18" charset="77"/>
              </a:rPr>
              <a:t>Properties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A01DFD-4D63-B84F-8F6D-47BBD5383D30}"/>
              </a:ext>
            </a:extLst>
          </p:cNvPr>
          <p:cNvSpPr/>
          <p:nvPr/>
        </p:nvSpPr>
        <p:spPr>
          <a:xfrm>
            <a:off x="851011" y="1660144"/>
            <a:ext cx="7627171" cy="4619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02122"/>
                </a:solidFill>
              </a:rPr>
              <a:t> 	Every node has at most </a:t>
            </a:r>
            <a:r>
              <a:rPr lang="en-US" b="1" i="1" dirty="0">
                <a:solidFill>
                  <a:srgbClr val="202122"/>
                </a:solidFill>
                <a:cs typeface="Courier New" panose="02070309020205020404" pitchFamily="49" charset="0"/>
              </a:rPr>
              <a:t>m</a:t>
            </a:r>
            <a:r>
              <a:rPr lang="en-US" dirty="0">
                <a:solidFill>
                  <a:srgbClr val="202122"/>
                </a:solidFill>
              </a:rPr>
              <a:t> children (</a:t>
            </a:r>
            <a:r>
              <a:rPr lang="en-US" dirty="0">
                <a:solidFill>
                  <a:srgbClr val="202122"/>
                </a:solidFill>
                <a:hlinkClick r:id="rId2"/>
              </a:rPr>
              <a:t>branching factor</a:t>
            </a:r>
            <a:r>
              <a:rPr lang="en-US" dirty="0">
                <a:solidFill>
                  <a:srgbClr val="202122"/>
                </a:solidFill>
              </a:rPr>
              <a:t>).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02122"/>
                </a:solidFill>
              </a:rPr>
              <a:t> 	Every non-leaf node (except root) has at least </a:t>
            </a:r>
            <a:r>
              <a:rPr lang="en-US" b="1" dirty="0">
                <a:solidFill>
                  <a:srgbClr val="202122"/>
                </a:solidFill>
                <a:cs typeface="Courier New" panose="02070309020205020404" pitchFamily="49" charset="0"/>
              </a:rPr>
              <a:t>⌈</a:t>
            </a:r>
            <a:r>
              <a:rPr lang="en-US" b="1" i="1" dirty="0">
                <a:solidFill>
                  <a:srgbClr val="202122"/>
                </a:solidFill>
                <a:cs typeface="Courier New" panose="02070309020205020404" pitchFamily="49" charset="0"/>
              </a:rPr>
              <a:t>m/2</a:t>
            </a:r>
            <a:r>
              <a:rPr lang="en-US" b="1" dirty="0">
                <a:solidFill>
                  <a:srgbClr val="202122"/>
                </a:solidFill>
                <a:cs typeface="Courier New" panose="02070309020205020404" pitchFamily="49" charset="0"/>
              </a:rPr>
              <a:t>⌉ </a:t>
            </a:r>
            <a:r>
              <a:rPr lang="en-US" dirty="0">
                <a:solidFill>
                  <a:srgbClr val="202122"/>
                </a:solidFill>
              </a:rPr>
              <a:t>child nodes.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02122"/>
                </a:solidFill>
              </a:rPr>
              <a:t> 	The root has at least two children if it is </a:t>
            </a:r>
            <a:r>
              <a:rPr lang="en-US" b="1" dirty="0">
                <a:solidFill>
                  <a:srgbClr val="202122"/>
                </a:solidFill>
              </a:rPr>
              <a:t>not</a:t>
            </a:r>
            <a:r>
              <a:rPr lang="en-US" dirty="0">
                <a:solidFill>
                  <a:srgbClr val="202122"/>
                </a:solidFill>
              </a:rPr>
              <a:t> a leaf node.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02122"/>
                </a:solidFill>
              </a:rPr>
              <a:t> 	A non-leaf node with </a:t>
            </a:r>
            <a:r>
              <a:rPr lang="en-US" b="1" i="1" dirty="0">
                <a:solidFill>
                  <a:srgbClr val="202122"/>
                </a:solidFill>
                <a:cs typeface="Courier New" panose="02070309020205020404" pitchFamily="49" charset="0"/>
              </a:rPr>
              <a:t>m</a:t>
            </a:r>
            <a:r>
              <a:rPr lang="en-US" dirty="0">
                <a:solidFill>
                  <a:srgbClr val="202122"/>
                </a:solidFill>
              </a:rPr>
              <a:t> children contains </a:t>
            </a:r>
            <a:r>
              <a:rPr lang="en-US" b="1" i="1" dirty="0">
                <a:solidFill>
                  <a:srgbClr val="202122"/>
                </a:solidFill>
                <a:cs typeface="Courier New" panose="02070309020205020404" pitchFamily="49" charset="0"/>
              </a:rPr>
              <a:t>m − 1 </a:t>
            </a:r>
            <a:r>
              <a:rPr lang="en-US" dirty="0">
                <a:solidFill>
                  <a:srgbClr val="202122"/>
                </a:solidFill>
              </a:rPr>
              <a:t>keys.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   	All keys of a node are sorted in increasing order. The child between two 	keys </a:t>
            </a:r>
            <a:r>
              <a:rPr lang="en-US" b="1" i="1" dirty="0">
                <a:cs typeface="Courier New"/>
              </a:rPr>
              <a:t>k</a:t>
            </a:r>
            <a:r>
              <a:rPr lang="en-US" b="1" i="1" baseline="-25000" dirty="0">
                <a:cs typeface="Courier New"/>
              </a:rPr>
              <a:t>1</a:t>
            </a:r>
            <a:r>
              <a:rPr lang="en-US" dirty="0"/>
              <a:t> and </a:t>
            </a:r>
            <a:r>
              <a:rPr lang="en-US" b="1" i="1" dirty="0">
                <a:cs typeface="Courier New"/>
              </a:rPr>
              <a:t>k</a:t>
            </a:r>
            <a:r>
              <a:rPr lang="en-US" b="1" i="1" baseline="-25000" dirty="0">
                <a:cs typeface="Courier New"/>
              </a:rPr>
              <a:t>2</a:t>
            </a:r>
            <a:r>
              <a:rPr lang="en-US" dirty="0"/>
              <a:t> contains all keys in range from </a:t>
            </a:r>
            <a:r>
              <a:rPr lang="en-US" b="1" i="1" dirty="0">
                <a:cs typeface="Courier New"/>
              </a:rPr>
              <a:t>k</a:t>
            </a:r>
            <a:r>
              <a:rPr lang="en-US" b="1" i="1" baseline="-25000" dirty="0">
                <a:cs typeface="Courier New"/>
              </a:rPr>
              <a:t>1</a:t>
            </a:r>
            <a:r>
              <a:rPr lang="en-US" dirty="0"/>
              <a:t> and </a:t>
            </a:r>
            <a:r>
              <a:rPr lang="en-US" b="1" i="1" dirty="0">
                <a:cs typeface="Courier New"/>
              </a:rPr>
              <a:t>k</a:t>
            </a:r>
            <a:r>
              <a:rPr lang="en-US" b="1" i="1" baseline="-25000" dirty="0">
                <a:cs typeface="Courier New"/>
              </a:rPr>
              <a:t>2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 	B-Tree grows and shrinks from root (unlike Binary Search Tree). 	</a:t>
            </a:r>
            <a:endParaRPr lang="en-US" dirty="0">
              <a:solidFill>
                <a:srgbClr val="202122"/>
              </a:solidFill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02122"/>
                </a:solidFill>
              </a:rPr>
              <a:t> 	All leaves appear in the same level.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 	Like other balanced Binary Search Trees, time complexity to search, insert 	and delete is </a:t>
            </a:r>
            <a:r>
              <a:rPr lang="en-US" b="1" i="1" dirty="0">
                <a:latin typeface="Courier New"/>
                <a:cs typeface="Courier New"/>
              </a:rPr>
              <a:t>O(Log n)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20212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6382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erican Typewriter" panose="02090604020004020304" pitchFamily="18" charset="77"/>
              </a:rPr>
              <a:t>Properties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4891" y="1483499"/>
            <a:ext cx="77342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</a:rPr>
              <a:t>Every node has at most </a:t>
            </a:r>
            <a:r>
              <a:rPr lang="en-US" b="1" i="1" dirty="0">
                <a:solidFill>
                  <a:srgbClr val="202122"/>
                </a:solidFill>
                <a:cs typeface="Courier New" panose="02070309020205020404" pitchFamily="49" charset="0"/>
              </a:rPr>
              <a:t>m</a:t>
            </a:r>
            <a:r>
              <a:rPr lang="en-US" dirty="0">
                <a:solidFill>
                  <a:srgbClr val="202122"/>
                </a:solidFill>
              </a:rPr>
              <a:t> children.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202122"/>
                </a:solidFill>
              </a:rPr>
              <a:t>out-degree</a:t>
            </a:r>
            <a:r>
              <a:rPr lang="en-US" dirty="0">
                <a:solidFill>
                  <a:srgbClr val="202122"/>
                </a:solidFill>
              </a:rPr>
              <a:t> or </a:t>
            </a:r>
            <a:r>
              <a:rPr lang="en-US" b="1" i="1" dirty="0">
                <a:solidFill>
                  <a:srgbClr val="202122"/>
                </a:solidFill>
              </a:rPr>
              <a:t>max-degree</a:t>
            </a:r>
            <a:r>
              <a:rPr lang="en-US" dirty="0">
                <a:solidFill>
                  <a:srgbClr val="202122"/>
                </a:solidFill>
              </a:rPr>
              <a:t>  and in b-trees its know as a </a:t>
            </a:r>
            <a:r>
              <a:rPr lang="en-US" b="1" i="1" dirty="0">
                <a:solidFill>
                  <a:srgbClr val="202122"/>
                </a:solidFill>
              </a:rPr>
              <a:t>branching factor</a:t>
            </a:r>
            <a:r>
              <a:rPr lang="en-US" dirty="0">
                <a:solidFill>
                  <a:srgbClr val="202122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root node below has four children (m=4) and 3 keys (k=3).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0B9789-B568-1F47-8B0A-FD3F1FAA7200}"/>
              </a:ext>
            </a:extLst>
          </p:cNvPr>
          <p:cNvGrpSpPr/>
          <p:nvPr/>
        </p:nvGrpSpPr>
        <p:grpSpPr>
          <a:xfrm>
            <a:off x="758416" y="3113591"/>
            <a:ext cx="6823002" cy="2213126"/>
            <a:chOff x="930539" y="3442114"/>
            <a:chExt cx="5674646" cy="158350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C4B0C57-83B4-244F-B856-AF90E576E10B}"/>
                </a:ext>
              </a:extLst>
            </p:cNvPr>
            <p:cNvGrpSpPr/>
            <p:nvPr/>
          </p:nvGrpSpPr>
          <p:grpSpPr>
            <a:xfrm>
              <a:off x="2802364" y="4595309"/>
              <a:ext cx="1452279" cy="430306"/>
              <a:chOff x="2802364" y="4595309"/>
              <a:chExt cx="1452279" cy="430306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C81CC04-00E0-D148-B819-0EA88E82D8FC}"/>
                  </a:ext>
                </a:extLst>
              </p:cNvPr>
              <p:cNvSpPr/>
              <p:nvPr/>
            </p:nvSpPr>
            <p:spPr>
              <a:xfrm>
                <a:off x="2802364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60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95DDAAB-35DB-704C-AB3B-AA69D6C068B9}"/>
                  </a:ext>
                </a:extLst>
              </p:cNvPr>
              <p:cNvSpPr/>
              <p:nvPr/>
            </p:nvSpPr>
            <p:spPr>
              <a:xfrm>
                <a:off x="3286457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65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D11DDF3-6E0F-184E-9170-86FA430755CE}"/>
                  </a:ext>
                </a:extLst>
              </p:cNvPr>
              <p:cNvSpPr/>
              <p:nvPr/>
            </p:nvSpPr>
            <p:spPr>
              <a:xfrm>
                <a:off x="3770550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68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CBD96A0-FADC-464D-BF12-87B2CA132D1F}"/>
                </a:ext>
              </a:extLst>
            </p:cNvPr>
            <p:cNvSpPr/>
            <p:nvPr/>
          </p:nvSpPr>
          <p:spPr>
            <a:xfrm>
              <a:off x="4606956" y="4595309"/>
              <a:ext cx="484093" cy="43030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78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208BB4F-0AD6-E148-9703-6D30CF273569}"/>
                </a:ext>
              </a:extLst>
            </p:cNvPr>
            <p:cNvGrpSpPr/>
            <p:nvPr/>
          </p:nvGrpSpPr>
          <p:grpSpPr>
            <a:xfrm>
              <a:off x="5636999" y="4595309"/>
              <a:ext cx="968186" cy="430306"/>
              <a:chOff x="5636999" y="4595309"/>
              <a:chExt cx="968186" cy="430306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7384E27-7A1E-EF44-B99D-D2DBBFB67929}"/>
                  </a:ext>
                </a:extLst>
              </p:cNvPr>
              <p:cNvSpPr/>
              <p:nvPr/>
            </p:nvSpPr>
            <p:spPr>
              <a:xfrm>
                <a:off x="5636999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82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80A17FC-A46F-3C49-9ABB-42B9CABF0B6F}"/>
                  </a:ext>
                </a:extLst>
              </p:cNvPr>
              <p:cNvSpPr/>
              <p:nvPr/>
            </p:nvSpPr>
            <p:spPr>
              <a:xfrm>
                <a:off x="6121092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90</a:t>
                </a:r>
              </a:p>
            </p:txBody>
          </p: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A6D5300-D5B4-E342-B7F3-D0EDE258875E}"/>
                </a:ext>
              </a:extLst>
            </p:cNvPr>
            <p:cNvCxnSpPr>
              <a:cxnSpLocks/>
              <a:stCxn id="44" idx="1"/>
              <a:endCxn id="50" idx="0"/>
            </p:cNvCxnSpPr>
            <p:nvPr/>
          </p:nvCxnSpPr>
          <p:spPr>
            <a:xfrm flipH="1">
              <a:off x="1656679" y="3657267"/>
              <a:ext cx="1871824" cy="9059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D469FF-2CB8-5948-8AB2-DB5D05A6545C}"/>
                </a:ext>
              </a:extLst>
            </p:cNvPr>
            <p:cNvCxnSpPr>
              <a:cxnSpLocks/>
              <a:stCxn id="45" idx="1"/>
              <a:endCxn id="54" idx="0"/>
            </p:cNvCxnSpPr>
            <p:nvPr/>
          </p:nvCxnSpPr>
          <p:spPr>
            <a:xfrm flipH="1">
              <a:off x="3528504" y="3657267"/>
              <a:ext cx="484092" cy="9380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AB982F5-3960-6544-A8F9-D7DD04545B1D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4496689" y="3657267"/>
              <a:ext cx="352314" cy="9380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147ACB7-8A0F-0541-859F-6350A294E945}"/>
                </a:ext>
              </a:extLst>
            </p:cNvPr>
            <p:cNvGrpSpPr/>
            <p:nvPr/>
          </p:nvGrpSpPr>
          <p:grpSpPr>
            <a:xfrm>
              <a:off x="930539" y="4563231"/>
              <a:ext cx="1449589" cy="430306"/>
              <a:chOff x="892888" y="4778384"/>
              <a:chExt cx="1449589" cy="430306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64516B8C-7A10-DD4B-A2F2-DCC29D356028}"/>
                  </a:ext>
                </a:extLst>
              </p:cNvPr>
              <p:cNvGrpSpPr/>
              <p:nvPr/>
            </p:nvGrpSpPr>
            <p:grpSpPr>
              <a:xfrm>
                <a:off x="892888" y="4778384"/>
                <a:ext cx="968186" cy="430306"/>
                <a:chOff x="1382360" y="4595309"/>
                <a:chExt cx="968186" cy="430306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36F90C9E-AF35-8A4D-A4CA-64AF00C09C6C}"/>
                    </a:ext>
                  </a:extLst>
                </p:cNvPr>
                <p:cNvSpPr/>
                <p:nvPr/>
              </p:nvSpPr>
              <p:spPr>
                <a:xfrm>
                  <a:off x="1382360" y="4595309"/>
                  <a:ext cx="484093" cy="430306"/>
                </a:xfrm>
                <a:prstGeom prst="rect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2"/>
                      </a:solidFill>
                    </a:rPr>
                    <a:t>01</a:t>
                  </a: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A67F248F-D019-964C-853B-4CB23BA237AA}"/>
                    </a:ext>
                  </a:extLst>
                </p:cNvPr>
                <p:cNvSpPr/>
                <p:nvPr/>
              </p:nvSpPr>
              <p:spPr>
                <a:xfrm>
                  <a:off x="1866453" y="4595309"/>
                  <a:ext cx="484093" cy="430306"/>
                </a:xfrm>
                <a:prstGeom prst="rect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2"/>
                      </a:solidFill>
                    </a:rPr>
                    <a:t>03</a:t>
                  </a:r>
                </a:p>
              </p:txBody>
            </p:sp>
          </p:grp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0090E92-DA62-D540-85C3-BD5394CFC694}"/>
                  </a:ext>
                </a:extLst>
              </p:cNvPr>
              <p:cNvSpPr/>
              <p:nvPr/>
            </p:nvSpPr>
            <p:spPr>
              <a:xfrm>
                <a:off x="1858384" y="4778384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05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E69BAA7-7D73-A449-92F1-5848DE645F4A}"/>
                </a:ext>
              </a:extLst>
            </p:cNvPr>
            <p:cNvGrpSpPr/>
            <p:nvPr/>
          </p:nvGrpSpPr>
          <p:grpSpPr>
            <a:xfrm>
              <a:off x="3528503" y="3442114"/>
              <a:ext cx="1457660" cy="430501"/>
              <a:chOff x="3528503" y="3442114"/>
              <a:chExt cx="1457660" cy="43050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82F6802-5B7E-8A4E-AF4C-AC2E16099424}"/>
                  </a:ext>
                </a:extLst>
              </p:cNvPr>
              <p:cNvSpPr/>
              <p:nvPr/>
            </p:nvSpPr>
            <p:spPr>
              <a:xfrm>
                <a:off x="3528503" y="3442114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40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ED6DAC5-7583-0B42-92EC-97E024D53B18}"/>
                  </a:ext>
                </a:extLst>
              </p:cNvPr>
              <p:cNvSpPr/>
              <p:nvPr/>
            </p:nvSpPr>
            <p:spPr>
              <a:xfrm>
                <a:off x="4012596" y="3442114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70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8A1067E-7F16-3749-AFB3-795530AA46A6}"/>
                  </a:ext>
                </a:extLst>
              </p:cNvPr>
              <p:cNvSpPr/>
              <p:nvPr/>
            </p:nvSpPr>
            <p:spPr>
              <a:xfrm>
                <a:off x="4502070" y="3442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80</a:t>
                </a:r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1AA06F8-D77C-F343-84BA-8E8D07E9CEEB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>
              <a:off x="4986163" y="3657462"/>
              <a:ext cx="1134929" cy="9378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544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erican Typewriter" panose="02090604020004020304" pitchFamily="18" charset="77"/>
              </a:rPr>
              <a:t>Properties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81954" y="1614757"/>
            <a:ext cx="618009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202122"/>
                </a:solidFill>
              </a:rPr>
              <a:t>Every non-leaf node (except root) has at least </a:t>
            </a:r>
            <a:r>
              <a:rPr lang="en-US" b="1" dirty="0">
                <a:solidFill>
                  <a:srgbClr val="202122"/>
                </a:solidFill>
                <a:cs typeface="Courier New" panose="02070309020205020404" pitchFamily="49" charset="0"/>
              </a:rPr>
              <a:t>⌈</a:t>
            </a:r>
            <a:r>
              <a:rPr lang="en-US" b="1" i="1" dirty="0">
                <a:solidFill>
                  <a:srgbClr val="202122"/>
                </a:solidFill>
                <a:cs typeface="Courier New" panose="02070309020205020404" pitchFamily="49" charset="0"/>
              </a:rPr>
              <a:t>m/2</a:t>
            </a:r>
            <a:r>
              <a:rPr lang="en-US" b="1" dirty="0">
                <a:solidFill>
                  <a:srgbClr val="202122"/>
                </a:solidFill>
                <a:cs typeface="Courier New" panose="02070309020205020404" pitchFamily="49" charset="0"/>
              </a:rPr>
              <a:t>⌉ </a:t>
            </a:r>
            <a:r>
              <a:rPr lang="en-US" dirty="0">
                <a:solidFill>
                  <a:srgbClr val="202122"/>
                </a:solidFill>
              </a:rPr>
              <a:t>child nodes.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4087B-3016-3B48-A765-A2DE115FB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100" y="2792829"/>
            <a:ext cx="5346700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526DD9-5477-C047-83D6-95A65AC42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04" y="2805529"/>
            <a:ext cx="2298700" cy="1384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6C2EBA-2E67-0C4B-AD77-A77206948C16}"/>
              </a:ext>
            </a:extLst>
          </p:cNvPr>
          <p:cNvSpPr txBox="1"/>
          <p:nvPr/>
        </p:nvSpPr>
        <p:spPr>
          <a:xfrm>
            <a:off x="1271016" y="415493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ucida Console" panose="020B0609040504020204" pitchFamily="49" charset="0"/>
              </a:rPr>
              <a:t>m=3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8D977F-832C-DE44-8792-2181BA976A09}"/>
              </a:ext>
            </a:extLst>
          </p:cNvPr>
          <p:cNvSpPr txBox="1"/>
          <p:nvPr/>
        </p:nvSpPr>
        <p:spPr>
          <a:xfrm>
            <a:off x="5812536" y="422643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ucida Console" panose="020B0609040504020204" pitchFamily="49" charset="0"/>
              </a:rPr>
              <a:t>m=5</a:t>
            </a:r>
          </a:p>
        </p:txBody>
      </p:sp>
    </p:spTree>
    <p:extLst>
      <p:ext uri="{BB962C8B-B14F-4D97-AF65-F5344CB8AC3E}">
        <p14:creationId xmlns:p14="http://schemas.microsoft.com/office/powerpoint/2010/main" val="3410148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erican Typewriter" panose="02090604020004020304" pitchFamily="18" charset="77"/>
              </a:rPr>
              <a:t>Properties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29868" y="1434739"/>
            <a:ext cx="628426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</a:rPr>
              <a:t>The root has at least two children if it is </a:t>
            </a:r>
            <a:r>
              <a:rPr lang="en-US" b="1" dirty="0">
                <a:solidFill>
                  <a:srgbClr val="202122"/>
                </a:solidFill>
              </a:rPr>
              <a:t>not</a:t>
            </a:r>
            <a:r>
              <a:rPr lang="en-US" dirty="0">
                <a:solidFill>
                  <a:srgbClr val="202122"/>
                </a:solidFill>
              </a:rPr>
              <a:t> a leaf node.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202122"/>
                </a:solidFill>
              </a:rPr>
              <a:t>m = 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</a:rPr>
              <a:t>When we added 40 to the tree, it split, and created 2 children. 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rgbClr val="202122"/>
                </a:solidFill>
              </a:rPr>
              <a:t>          (more on that later)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C81CC04-00E0-D148-B819-0EA88E82D8FC}"/>
              </a:ext>
            </a:extLst>
          </p:cNvPr>
          <p:cNvSpPr/>
          <p:nvPr/>
        </p:nvSpPr>
        <p:spPr>
          <a:xfrm>
            <a:off x="6298846" y="4797640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30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95DDAAB-35DB-704C-AB3B-AA69D6C068B9}"/>
              </a:ext>
            </a:extLst>
          </p:cNvPr>
          <p:cNvSpPr/>
          <p:nvPr/>
        </p:nvSpPr>
        <p:spPr>
          <a:xfrm>
            <a:off x="6705035" y="4797640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40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A6D5300-D5B4-E342-B7F3-D0EDE258875E}"/>
              </a:ext>
            </a:extLst>
          </p:cNvPr>
          <p:cNvCxnSpPr>
            <a:cxnSpLocks/>
            <a:stCxn id="44" idx="1"/>
            <a:endCxn id="49" idx="0"/>
          </p:cNvCxnSpPr>
          <p:nvPr/>
        </p:nvCxnSpPr>
        <p:spPr>
          <a:xfrm flipH="1">
            <a:off x="5417933" y="4155450"/>
            <a:ext cx="582204" cy="6421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FD469FF-2CB8-5948-8AB2-DB5D05A6545C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6406326" y="4155450"/>
            <a:ext cx="298709" cy="6421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6F90C9E-AF35-8A4D-A4CA-64AF00C09C6C}"/>
              </a:ext>
            </a:extLst>
          </p:cNvPr>
          <p:cNvSpPr/>
          <p:nvPr/>
        </p:nvSpPr>
        <p:spPr>
          <a:xfrm>
            <a:off x="5214838" y="4797640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2F6802-5B7E-8A4E-AF4C-AC2E16099424}"/>
              </a:ext>
            </a:extLst>
          </p:cNvPr>
          <p:cNvSpPr/>
          <p:nvPr/>
        </p:nvSpPr>
        <p:spPr>
          <a:xfrm>
            <a:off x="6000137" y="3930179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323480-F090-7A46-9705-EEBF7E2FCE80}"/>
              </a:ext>
            </a:extLst>
          </p:cNvPr>
          <p:cNvSpPr/>
          <p:nvPr/>
        </p:nvSpPr>
        <p:spPr>
          <a:xfrm>
            <a:off x="3143864" y="3893616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30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BF91CF8-6C84-1F49-B1B3-9ACA137F9980}"/>
              </a:ext>
            </a:extLst>
          </p:cNvPr>
          <p:cNvSpPr/>
          <p:nvPr/>
        </p:nvSpPr>
        <p:spPr>
          <a:xfrm>
            <a:off x="2331486" y="3893615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FE09F3C-4446-024C-88E7-5013DFA4A39C}"/>
              </a:ext>
            </a:extLst>
          </p:cNvPr>
          <p:cNvSpPr/>
          <p:nvPr/>
        </p:nvSpPr>
        <p:spPr>
          <a:xfrm>
            <a:off x="2737675" y="3893617"/>
            <a:ext cx="406189" cy="450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20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DFDF9C-AB89-6948-AF61-669C7320F9E2}"/>
              </a:ext>
            </a:extLst>
          </p:cNvPr>
          <p:cNvCxnSpPr/>
          <p:nvPr/>
        </p:nvCxnSpPr>
        <p:spPr>
          <a:xfrm>
            <a:off x="4248615" y="4344156"/>
            <a:ext cx="54088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676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merican Typewriter" panose="02090604020004020304" pitchFamily="18" charset="77"/>
              </a:rPr>
              <a:t>Properties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48172" y="1465930"/>
            <a:ext cx="564765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</a:rPr>
              <a:t>A non-leaf node with </a:t>
            </a:r>
            <a:r>
              <a:rPr lang="en-US" b="1" i="1" dirty="0">
                <a:solidFill>
                  <a:srgbClr val="202122"/>
                </a:solidFill>
                <a:cs typeface="Courier New" panose="02070309020205020404" pitchFamily="49" charset="0"/>
              </a:rPr>
              <a:t>m</a:t>
            </a:r>
            <a:r>
              <a:rPr lang="en-US" dirty="0">
                <a:solidFill>
                  <a:srgbClr val="202122"/>
                </a:solidFill>
              </a:rPr>
              <a:t> children contains </a:t>
            </a:r>
            <a:r>
              <a:rPr lang="en-US" b="1" i="1" dirty="0">
                <a:solidFill>
                  <a:srgbClr val="202122"/>
                </a:solidFill>
                <a:cs typeface="Courier New" panose="02070309020205020404" pitchFamily="49" charset="0"/>
              </a:rPr>
              <a:t>m − 1 </a:t>
            </a:r>
            <a:r>
              <a:rPr lang="en-US" dirty="0">
                <a:solidFill>
                  <a:srgbClr val="202122"/>
                </a:solidFill>
              </a:rPr>
              <a:t>keys.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</a:rPr>
              <a:t>Root has 4 children, one pointer on each side of a key.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</a:rPr>
              <a:t>So 3 keys…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0B9789-B568-1F47-8B0A-FD3F1FAA7200}"/>
              </a:ext>
            </a:extLst>
          </p:cNvPr>
          <p:cNvGrpSpPr/>
          <p:nvPr/>
        </p:nvGrpSpPr>
        <p:grpSpPr>
          <a:xfrm>
            <a:off x="2174621" y="3668751"/>
            <a:ext cx="4761437" cy="1657965"/>
            <a:chOff x="930539" y="3442114"/>
            <a:chExt cx="5674646" cy="158350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C4B0C57-83B4-244F-B856-AF90E576E10B}"/>
                </a:ext>
              </a:extLst>
            </p:cNvPr>
            <p:cNvGrpSpPr/>
            <p:nvPr/>
          </p:nvGrpSpPr>
          <p:grpSpPr>
            <a:xfrm>
              <a:off x="2802364" y="4595309"/>
              <a:ext cx="1452279" cy="430306"/>
              <a:chOff x="2802364" y="4595309"/>
              <a:chExt cx="1452279" cy="430306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C81CC04-00E0-D148-B819-0EA88E82D8FC}"/>
                  </a:ext>
                </a:extLst>
              </p:cNvPr>
              <p:cNvSpPr/>
              <p:nvPr/>
            </p:nvSpPr>
            <p:spPr>
              <a:xfrm>
                <a:off x="2802364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60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95DDAAB-35DB-704C-AB3B-AA69D6C068B9}"/>
                  </a:ext>
                </a:extLst>
              </p:cNvPr>
              <p:cNvSpPr/>
              <p:nvPr/>
            </p:nvSpPr>
            <p:spPr>
              <a:xfrm>
                <a:off x="3286457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65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D11DDF3-6E0F-184E-9170-86FA430755CE}"/>
                  </a:ext>
                </a:extLst>
              </p:cNvPr>
              <p:cNvSpPr/>
              <p:nvPr/>
            </p:nvSpPr>
            <p:spPr>
              <a:xfrm>
                <a:off x="3770550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68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CBD96A0-FADC-464D-BF12-87B2CA132D1F}"/>
                </a:ext>
              </a:extLst>
            </p:cNvPr>
            <p:cNvSpPr/>
            <p:nvPr/>
          </p:nvSpPr>
          <p:spPr>
            <a:xfrm>
              <a:off x="4606956" y="4595309"/>
              <a:ext cx="484093" cy="43030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78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208BB4F-0AD6-E148-9703-6D30CF273569}"/>
                </a:ext>
              </a:extLst>
            </p:cNvPr>
            <p:cNvGrpSpPr/>
            <p:nvPr/>
          </p:nvGrpSpPr>
          <p:grpSpPr>
            <a:xfrm>
              <a:off x="5636999" y="4595309"/>
              <a:ext cx="968186" cy="430306"/>
              <a:chOff x="5636999" y="4595309"/>
              <a:chExt cx="968186" cy="430306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7384E27-7A1E-EF44-B99D-D2DBBFB67929}"/>
                  </a:ext>
                </a:extLst>
              </p:cNvPr>
              <p:cNvSpPr/>
              <p:nvPr/>
            </p:nvSpPr>
            <p:spPr>
              <a:xfrm>
                <a:off x="5636999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82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80A17FC-A46F-3C49-9ABB-42B9CABF0B6F}"/>
                  </a:ext>
                </a:extLst>
              </p:cNvPr>
              <p:cNvSpPr/>
              <p:nvPr/>
            </p:nvSpPr>
            <p:spPr>
              <a:xfrm>
                <a:off x="6121092" y="4595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90</a:t>
                </a:r>
              </a:p>
            </p:txBody>
          </p: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A6D5300-D5B4-E342-B7F3-D0EDE258875E}"/>
                </a:ext>
              </a:extLst>
            </p:cNvPr>
            <p:cNvCxnSpPr>
              <a:cxnSpLocks/>
              <a:stCxn id="44" idx="1"/>
              <a:endCxn id="50" idx="0"/>
            </p:cNvCxnSpPr>
            <p:nvPr/>
          </p:nvCxnSpPr>
          <p:spPr>
            <a:xfrm flipH="1">
              <a:off x="1656679" y="3657267"/>
              <a:ext cx="1871824" cy="9059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D469FF-2CB8-5948-8AB2-DB5D05A6545C}"/>
                </a:ext>
              </a:extLst>
            </p:cNvPr>
            <p:cNvCxnSpPr>
              <a:cxnSpLocks/>
              <a:stCxn id="45" idx="1"/>
              <a:endCxn id="54" idx="0"/>
            </p:cNvCxnSpPr>
            <p:nvPr/>
          </p:nvCxnSpPr>
          <p:spPr>
            <a:xfrm flipH="1">
              <a:off x="3528504" y="3657267"/>
              <a:ext cx="484092" cy="9380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AB982F5-3960-6544-A8F9-D7DD04545B1D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4496689" y="3657267"/>
              <a:ext cx="352314" cy="9380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147ACB7-8A0F-0541-859F-6350A294E945}"/>
                </a:ext>
              </a:extLst>
            </p:cNvPr>
            <p:cNvGrpSpPr/>
            <p:nvPr/>
          </p:nvGrpSpPr>
          <p:grpSpPr>
            <a:xfrm>
              <a:off x="930539" y="4563231"/>
              <a:ext cx="1449589" cy="430306"/>
              <a:chOff x="892888" y="4778384"/>
              <a:chExt cx="1449589" cy="430306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64516B8C-7A10-DD4B-A2F2-DCC29D356028}"/>
                  </a:ext>
                </a:extLst>
              </p:cNvPr>
              <p:cNvGrpSpPr/>
              <p:nvPr/>
            </p:nvGrpSpPr>
            <p:grpSpPr>
              <a:xfrm>
                <a:off x="892888" y="4778384"/>
                <a:ext cx="968186" cy="430306"/>
                <a:chOff x="1382360" y="4595309"/>
                <a:chExt cx="968186" cy="430306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36F90C9E-AF35-8A4D-A4CA-64AF00C09C6C}"/>
                    </a:ext>
                  </a:extLst>
                </p:cNvPr>
                <p:cNvSpPr/>
                <p:nvPr/>
              </p:nvSpPr>
              <p:spPr>
                <a:xfrm>
                  <a:off x="1382360" y="4595309"/>
                  <a:ext cx="484093" cy="430306"/>
                </a:xfrm>
                <a:prstGeom prst="rect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2"/>
                      </a:solidFill>
                    </a:rPr>
                    <a:t>01</a:t>
                  </a: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A67F248F-D019-964C-853B-4CB23BA237AA}"/>
                    </a:ext>
                  </a:extLst>
                </p:cNvPr>
                <p:cNvSpPr/>
                <p:nvPr/>
              </p:nvSpPr>
              <p:spPr>
                <a:xfrm>
                  <a:off x="1866453" y="4595309"/>
                  <a:ext cx="484093" cy="430306"/>
                </a:xfrm>
                <a:prstGeom prst="rect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2"/>
                      </a:solidFill>
                    </a:rPr>
                    <a:t>03</a:t>
                  </a:r>
                </a:p>
              </p:txBody>
            </p:sp>
          </p:grp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0090E92-DA62-D540-85C3-BD5394CFC694}"/>
                  </a:ext>
                </a:extLst>
              </p:cNvPr>
              <p:cNvSpPr/>
              <p:nvPr/>
            </p:nvSpPr>
            <p:spPr>
              <a:xfrm>
                <a:off x="1858384" y="4778384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05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E69BAA7-7D73-A449-92F1-5848DE645F4A}"/>
                </a:ext>
              </a:extLst>
            </p:cNvPr>
            <p:cNvGrpSpPr/>
            <p:nvPr/>
          </p:nvGrpSpPr>
          <p:grpSpPr>
            <a:xfrm>
              <a:off x="3528503" y="3442114"/>
              <a:ext cx="1457660" cy="430501"/>
              <a:chOff x="3528503" y="3442114"/>
              <a:chExt cx="1457660" cy="43050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82F6802-5B7E-8A4E-AF4C-AC2E16099424}"/>
                  </a:ext>
                </a:extLst>
              </p:cNvPr>
              <p:cNvSpPr/>
              <p:nvPr/>
            </p:nvSpPr>
            <p:spPr>
              <a:xfrm>
                <a:off x="3528503" y="3442114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40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ED6DAC5-7583-0B42-92EC-97E024D53B18}"/>
                  </a:ext>
                </a:extLst>
              </p:cNvPr>
              <p:cNvSpPr/>
              <p:nvPr/>
            </p:nvSpPr>
            <p:spPr>
              <a:xfrm>
                <a:off x="4012596" y="3442114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70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8A1067E-7F16-3749-AFB3-795530AA46A6}"/>
                  </a:ext>
                </a:extLst>
              </p:cNvPr>
              <p:cNvSpPr/>
              <p:nvPr/>
            </p:nvSpPr>
            <p:spPr>
              <a:xfrm>
                <a:off x="4502070" y="3442309"/>
                <a:ext cx="484093" cy="43030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80</a:t>
                </a:r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1AA06F8-D77C-F343-84BA-8E8D07E9CEEB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>
              <a:off x="4986163" y="3657462"/>
              <a:ext cx="1134929" cy="9378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B5C6043-2F20-8142-9FF0-088C686A4771}"/>
              </a:ext>
            </a:extLst>
          </p:cNvPr>
          <p:cNvSpPr txBox="1"/>
          <p:nvPr/>
        </p:nvSpPr>
        <p:spPr>
          <a:xfrm>
            <a:off x="2377715" y="3314715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933F91-3508-2A41-805E-A2CC6BBA2633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003271" y="3499381"/>
            <a:ext cx="1241546" cy="18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387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1162</Words>
  <Application>Microsoft Macintosh PowerPoint</Application>
  <PresentationFormat>On-screen Show (4:3)</PresentationFormat>
  <Paragraphs>238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American Typewriter</vt:lpstr>
      <vt:lpstr>Arial</vt:lpstr>
      <vt:lpstr>Calibri</vt:lpstr>
      <vt:lpstr>Courier New</vt:lpstr>
      <vt:lpstr>Impact</vt:lpstr>
      <vt:lpstr>Lucida Console</vt:lpstr>
      <vt:lpstr>Stencil</vt:lpstr>
      <vt:lpstr>Office Theme</vt:lpstr>
      <vt:lpstr>PowerPoint Presentation</vt:lpstr>
      <vt:lpstr>Background</vt:lpstr>
      <vt:lpstr>Background</vt:lpstr>
      <vt:lpstr>PowerPoint Presentation</vt:lpstr>
      <vt:lpstr>Properties</vt:lpstr>
      <vt:lpstr>Properties</vt:lpstr>
      <vt:lpstr>Properties</vt:lpstr>
      <vt:lpstr>Properties</vt:lpstr>
      <vt:lpstr>Properties</vt:lpstr>
      <vt:lpstr>Properties</vt:lpstr>
      <vt:lpstr>Properties</vt:lpstr>
      <vt:lpstr>Properties</vt:lpstr>
      <vt:lpstr>Properties</vt:lpstr>
      <vt:lpstr>Properties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Sources</vt:lpstr>
    </vt:vector>
  </TitlesOfParts>
  <Company>Midwestern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Terry Griffin</dc:creator>
  <cp:lastModifiedBy>Microsoft Office User</cp:lastModifiedBy>
  <cp:revision>44</cp:revision>
  <dcterms:created xsi:type="dcterms:W3CDTF">2015-10-05T18:36:38Z</dcterms:created>
  <dcterms:modified xsi:type="dcterms:W3CDTF">2020-09-09T18:23:32Z</dcterms:modified>
</cp:coreProperties>
</file>