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6" r:id="rId1"/>
  </p:sldMasterIdLst>
  <p:notesMasterIdLst>
    <p:notesMasterId r:id="rId17"/>
  </p:notesMasterIdLst>
  <p:sldIdLst>
    <p:sldId id="256" r:id="rId2"/>
    <p:sldId id="257" r:id="rId3"/>
    <p:sldId id="268" r:id="rId4"/>
    <p:sldId id="270" r:id="rId5"/>
    <p:sldId id="271" r:id="rId6"/>
    <p:sldId id="272" r:id="rId7"/>
    <p:sldId id="276" r:id="rId8"/>
    <p:sldId id="277" r:id="rId9"/>
    <p:sldId id="279" r:id="rId10"/>
    <p:sldId id="260" r:id="rId11"/>
    <p:sldId id="278" r:id="rId12"/>
    <p:sldId id="262" r:id="rId13"/>
    <p:sldId id="263" r:id="rId14"/>
    <p:sldId id="265" r:id="rId15"/>
    <p:sldId id="266" r:id="rId16"/>
  </p:sldIdLst>
  <p:sldSz cx="12192000" cy="6858000"/>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47" autoAdjust="0"/>
    <p:restoredTop sz="61911" autoAdjust="0"/>
  </p:normalViewPr>
  <p:slideViewPr>
    <p:cSldViewPr snapToGrid="0">
      <p:cViewPr varScale="1">
        <p:scale>
          <a:sx n="63" d="100"/>
          <a:sy n="63" d="100"/>
        </p:scale>
        <p:origin x="6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3647"/>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idx="1"/>
          </p:nvPr>
        </p:nvSpPr>
        <p:spPr>
          <a:xfrm>
            <a:off x="3939466" y="0"/>
            <a:ext cx="3013763" cy="463647"/>
          </a:xfrm>
          <a:prstGeom prst="rect">
            <a:avLst/>
          </a:prstGeom>
        </p:spPr>
        <p:txBody>
          <a:bodyPr vert="horz" lIns="92546" tIns="46273" rIns="92546" bIns="46273" rtlCol="0"/>
          <a:lstStyle>
            <a:lvl1pPr algn="r">
              <a:defRPr sz="1200"/>
            </a:lvl1pPr>
          </a:lstStyle>
          <a:p>
            <a:fld id="{2C9C6686-9D63-4B7E-8A27-0C50AFCA0A86}" type="datetimeFigureOut">
              <a:rPr lang="en-US" smtClean="0"/>
              <a:t>3/8/2021</a:t>
            </a:fld>
            <a:endParaRPr lang="en-US"/>
          </a:p>
        </p:txBody>
      </p:sp>
      <p:sp>
        <p:nvSpPr>
          <p:cNvPr id="4" name="Slide Image Placeholder 3"/>
          <p:cNvSpPr>
            <a:spLocks noGrp="1" noRot="1" noChangeAspect="1"/>
          </p:cNvSpPr>
          <p:nvPr>
            <p:ph type="sldImg" idx="2"/>
          </p:nvPr>
        </p:nvSpPr>
        <p:spPr>
          <a:xfrm>
            <a:off x="706438" y="1155700"/>
            <a:ext cx="5541962" cy="3117850"/>
          </a:xfrm>
          <a:prstGeom prst="rect">
            <a:avLst/>
          </a:prstGeom>
          <a:noFill/>
          <a:ln w="12700">
            <a:solidFill>
              <a:prstClr val="black"/>
            </a:solidFill>
          </a:ln>
        </p:spPr>
        <p:txBody>
          <a:bodyPr vert="horz" lIns="92546" tIns="46273" rIns="92546" bIns="46273" rtlCol="0" anchor="ctr"/>
          <a:lstStyle/>
          <a:p>
            <a:endParaRPr lang="en-US"/>
          </a:p>
        </p:txBody>
      </p:sp>
      <p:sp>
        <p:nvSpPr>
          <p:cNvPr id="5" name="Notes Placeholder 4"/>
          <p:cNvSpPr>
            <a:spLocks noGrp="1"/>
          </p:cNvSpPr>
          <p:nvPr>
            <p:ph type="body" sz="quarter" idx="3"/>
          </p:nvPr>
        </p:nvSpPr>
        <p:spPr>
          <a:xfrm>
            <a:off x="695484" y="4447153"/>
            <a:ext cx="5563870" cy="3638580"/>
          </a:xfrm>
          <a:prstGeom prst="rect">
            <a:avLst/>
          </a:prstGeom>
        </p:spPr>
        <p:txBody>
          <a:bodyPr vert="horz" lIns="92546" tIns="46273" rIns="92546" bIns="462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7193"/>
            <a:ext cx="3013763" cy="463646"/>
          </a:xfrm>
          <a:prstGeom prst="rect">
            <a:avLst/>
          </a:prstGeom>
        </p:spPr>
        <p:txBody>
          <a:bodyPr vert="horz" lIns="92546" tIns="46273" rIns="92546" bIns="46273"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777193"/>
            <a:ext cx="3013763" cy="463646"/>
          </a:xfrm>
          <a:prstGeom prst="rect">
            <a:avLst/>
          </a:prstGeom>
        </p:spPr>
        <p:txBody>
          <a:bodyPr vert="horz" lIns="92546" tIns="46273" rIns="92546" bIns="46273" rtlCol="0" anchor="b"/>
          <a:lstStyle>
            <a:lvl1pPr algn="r">
              <a:defRPr sz="1200"/>
            </a:lvl1pPr>
          </a:lstStyle>
          <a:p>
            <a:fld id="{9782B4B3-1C2D-4DCB-AC70-74F77C4A3951}" type="slidenum">
              <a:rPr lang="en-US" smtClean="0"/>
              <a:t>‹#›</a:t>
            </a:fld>
            <a:endParaRPr lang="en-US"/>
          </a:p>
        </p:txBody>
      </p:sp>
    </p:spTree>
    <p:extLst>
      <p:ext uri="{BB962C8B-B14F-4D97-AF65-F5344CB8AC3E}">
        <p14:creationId xmlns:p14="http://schemas.microsoft.com/office/powerpoint/2010/main" val="1709834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82B4B3-1C2D-4DCB-AC70-74F77C4A3951}" type="slidenum">
              <a:rPr lang="en-US" smtClean="0"/>
              <a:t>1</a:t>
            </a:fld>
            <a:endParaRPr lang="en-US"/>
          </a:p>
        </p:txBody>
      </p:sp>
    </p:spTree>
    <p:extLst>
      <p:ext uri="{BB962C8B-B14F-4D97-AF65-F5344CB8AC3E}">
        <p14:creationId xmlns:p14="http://schemas.microsoft.com/office/powerpoint/2010/main" val="3211291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5464">
              <a:defRPr/>
            </a:pPr>
            <a:r>
              <a:rPr lang="en-US" baseline="0" dirty="0" smtClean="0"/>
              <a:t>Let’s visualize this process of a recursion, this is also a good practice for understanding recursive calls. </a:t>
            </a:r>
          </a:p>
          <a:p>
            <a:pPr defTabSz="925464">
              <a:defRPr/>
            </a:pPr>
            <a:r>
              <a:rPr lang="en-US" baseline="0" dirty="0" smtClean="0"/>
              <a:t>Basically it is the same piece of code getting called over and over until base case is reached, then it is </a:t>
            </a:r>
            <a:r>
              <a:rPr lang="en-US" baseline="0" dirty="0" err="1" smtClean="0"/>
              <a:t>gonna</a:t>
            </a:r>
            <a:r>
              <a:rPr lang="en-US" baseline="0" dirty="0" smtClean="0"/>
              <a:t> return </a:t>
            </a:r>
            <a:r>
              <a:rPr lang="en-US" baseline="0" dirty="0" err="1" smtClean="0"/>
              <a:t>return</a:t>
            </a:r>
            <a:r>
              <a:rPr lang="en-US" baseline="0" dirty="0" smtClean="0"/>
              <a:t> </a:t>
            </a:r>
            <a:r>
              <a:rPr lang="en-US" baseline="0" dirty="0" err="1" smtClean="0"/>
              <a:t>return</a:t>
            </a:r>
            <a:r>
              <a:rPr lang="en-US" baseline="0" dirty="0" smtClean="0"/>
              <a:t> all the way here</a:t>
            </a:r>
          </a:p>
          <a:p>
            <a:pPr defTabSz="925464">
              <a:defRPr/>
            </a:pPr>
            <a:endParaRPr lang="en-US" baseline="0" dirty="0" smtClean="0"/>
          </a:p>
          <a:p>
            <a:r>
              <a:rPr lang="en-US" dirty="0" smtClean="0"/>
              <a:t>Now we are making a recursive call, in</a:t>
            </a:r>
            <a:r>
              <a:rPr lang="en-US" baseline="0" dirty="0" smtClean="0"/>
              <a:t> other words, it calls itself, so the same piece of code get executed.</a:t>
            </a:r>
          </a:p>
          <a:p>
            <a:r>
              <a:rPr lang="en-US" baseline="0" dirty="0" smtClean="0"/>
              <a:t>At this point, the execution of this method call with this array, 8-element array as argument, is paused, the current execution pauses, the control flow jumps to the called method.</a:t>
            </a:r>
          </a:p>
          <a:p>
            <a:r>
              <a:rPr lang="en-US" baseline="0" dirty="0" smtClean="0"/>
              <a:t>So the computer goes on to execute </a:t>
            </a:r>
            <a:r>
              <a:rPr lang="en-US" baseline="0" dirty="0" err="1" smtClean="0"/>
              <a:t>mergeSort</a:t>
            </a:r>
            <a:r>
              <a:rPr lang="en-US" baseline="0" dirty="0" smtClean="0"/>
              <a:t> method on this particular array with 4 elements as its argument.</a:t>
            </a:r>
          </a:p>
          <a:p>
            <a:r>
              <a:rPr lang="en-US" baseline="0" dirty="0" smtClean="0"/>
              <a:t>Once again we start with the first line of </a:t>
            </a:r>
            <a:r>
              <a:rPr lang="en-US" baseline="0" dirty="0" err="1" smtClean="0"/>
              <a:t>mergeSort</a:t>
            </a:r>
            <a:r>
              <a:rPr lang="en-US" baseline="0" dirty="0" smtClean="0"/>
              <a:t> method.</a:t>
            </a:r>
          </a:p>
          <a:p>
            <a:r>
              <a:rPr lang="en-US" baseline="0" dirty="0" smtClean="0"/>
              <a:t>Once again, we create left and right. But this left and right is different from the left and right in the calling method. Parent method.</a:t>
            </a:r>
          </a:p>
          <a:p>
            <a:r>
              <a:rPr lang="en-US" baseline="0" dirty="0" smtClean="0"/>
              <a:t>This left right refer to the two </a:t>
            </a:r>
            <a:r>
              <a:rPr lang="en-US" baseline="0" dirty="0" err="1" smtClean="0"/>
              <a:t>subarrays</a:t>
            </a:r>
            <a:r>
              <a:rPr lang="en-US" baseline="0" dirty="0" smtClean="0"/>
              <a:t> here.</a:t>
            </a:r>
          </a:p>
          <a:p>
            <a:r>
              <a:rPr lang="en-US" baseline="0" dirty="0" smtClean="0"/>
              <a:t>Once again the execution f the second </a:t>
            </a:r>
            <a:r>
              <a:rPr lang="en-US" baseline="0" dirty="0" err="1" smtClean="0"/>
              <a:t>mergeSort</a:t>
            </a:r>
            <a:r>
              <a:rPr lang="en-US" baseline="0" dirty="0" smtClean="0"/>
              <a:t> is paused and we invoke a third </a:t>
            </a:r>
            <a:r>
              <a:rPr lang="en-US" baseline="0" dirty="0" err="1" smtClean="0"/>
              <a:t>mergeSort</a:t>
            </a:r>
            <a:r>
              <a:rPr lang="en-US" baseline="0" dirty="0" smtClean="0"/>
              <a:t> with 2 element array as its argument.</a:t>
            </a:r>
          </a:p>
          <a:p>
            <a:endParaRPr lang="en-US" baseline="0" dirty="0" smtClean="0"/>
          </a:p>
          <a:p>
            <a:r>
              <a:rPr lang="en-US" baseline="0" dirty="0" smtClean="0"/>
              <a:t>Then for recursion level 3, when the first </a:t>
            </a:r>
            <a:r>
              <a:rPr lang="en-US" baseline="0" dirty="0" err="1" smtClean="0"/>
              <a:t>mergeSort</a:t>
            </a:r>
            <a:r>
              <a:rPr lang="en-US" baseline="0" dirty="0" smtClean="0"/>
              <a:t> gets returned, the second recursive call is made with a one-element array 4. Once again, it is base case, we return </a:t>
            </a:r>
          </a:p>
          <a:p>
            <a:r>
              <a:rPr lang="en-US" baseline="0" dirty="0" smtClean="0"/>
              <a:t>Notice that both recursive calls for this </a:t>
            </a:r>
            <a:r>
              <a:rPr lang="en-US" baseline="0" dirty="0" err="1" smtClean="0"/>
              <a:t>mergeSort</a:t>
            </a:r>
            <a:r>
              <a:rPr lang="en-US" baseline="0" dirty="0" smtClean="0"/>
              <a:t> are done, merge method will be called, and the final return statement in this </a:t>
            </a:r>
            <a:r>
              <a:rPr lang="en-US" baseline="0" dirty="0" err="1" smtClean="0"/>
              <a:t>mergeSort</a:t>
            </a:r>
            <a:r>
              <a:rPr lang="en-US" baseline="0" dirty="0" smtClean="0"/>
              <a:t> is executed, and we return to where we left off in the parent </a:t>
            </a:r>
            <a:r>
              <a:rPr lang="en-US" baseline="0" dirty="0" err="1" smtClean="0"/>
              <a:t>mergeSort</a:t>
            </a:r>
            <a:r>
              <a:rPr lang="en-US" baseline="0" dirty="0" smtClean="0"/>
              <a:t>, here.</a:t>
            </a:r>
          </a:p>
          <a:p>
            <a:endParaRPr lang="en-US" baseline="0" dirty="0" smtClean="0"/>
          </a:p>
          <a:p>
            <a:r>
              <a:rPr lang="en-US" baseline="0" dirty="0" smtClean="0"/>
              <a:t>This guy (level 2) will make the second merge sort call, due the space limitation, I did not draw it here, but I recommend students draw this after class.</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782B4B3-1C2D-4DCB-AC70-74F77C4A3951}" type="slidenum">
              <a:rPr lang="en-US" smtClean="0"/>
              <a:t>10</a:t>
            </a:fld>
            <a:endParaRPr lang="en-US"/>
          </a:p>
        </p:txBody>
      </p:sp>
    </p:spTree>
    <p:extLst>
      <p:ext uri="{BB962C8B-B14F-4D97-AF65-F5344CB8AC3E}">
        <p14:creationId xmlns:p14="http://schemas.microsoft.com/office/powerpoint/2010/main" val="1290622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782B4B3-1C2D-4DCB-AC70-74F77C4A3951}" type="slidenum">
              <a:rPr lang="en-US" smtClean="0"/>
              <a:t>11</a:t>
            </a:fld>
            <a:endParaRPr lang="en-US"/>
          </a:p>
        </p:txBody>
      </p:sp>
    </p:spTree>
    <p:extLst>
      <p:ext uri="{BB962C8B-B14F-4D97-AF65-F5344CB8AC3E}">
        <p14:creationId xmlns:p14="http://schemas.microsoft.com/office/powerpoint/2010/main" val="495348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5464">
              <a:defRPr/>
            </a:pPr>
            <a:endParaRPr lang="en-US" dirty="0"/>
          </a:p>
        </p:txBody>
      </p:sp>
      <p:sp>
        <p:nvSpPr>
          <p:cNvPr id="4" name="Slide Number Placeholder 3"/>
          <p:cNvSpPr>
            <a:spLocks noGrp="1"/>
          </p:cNvSpPr>
          <p:nvPr>
            <p:ph type="sldNum" sz="quarter" idx="10"/>
          </p:nvPr>
        </p:nvSpPr>
        <p:spPr/>
        <p:txBody>
          <a:bodyPr/>
          <a:lstStyle/>
          <a:p>
            <a:fld id="{9782B4B3-1C2D-4DCB-AC70-74F77C4A3951}" type="slidenum">
              <a:rPr lang="en-US" smtClean="0"/>
              <a:t>12</a:t>
            </a:fld>
            <a:endParaRPr lang="en-US"/>
          </a:p>
        </p:txBody>
      </p:sp>
    </p:spTree>
    <p:extLst>
      <p:ext uri="{BB962C8B-B14F-4D97-AF65-F5344CB8AC3E}">
        <p14:creationId xmlns:p14="http://schemas.microsoft.com/office/powerpoint/2010/main" val="3100175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82B4B3-1C2D-4DCB-AC70-74F77C4A3951}" type="slidenum">
              <a:rPr lang="en-US" smtClean="0"/>
              <a:t>13</a:t>
            </a:fld>
            <a:endParaRPr lang="en-US"/>
          </a:p>
        </p:txBody>
      </p:sp>
    </p:spTree>
    <p:extLst>
      <p:ext uri="{BB962C8B-B14F-4D97-AF65-F5344CB8AC3E}">
        <p14:creationId xmlns:p14="http://schemas.microsoft.com/office/powerpoint/2010/main" val="2454759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82B4B3-1C2D-4DCB-AC70-74F77C4A3951}" type="slidenum">
              <a:rPr lang="en-US" smtClean="0"/>
              <a:t>14</a:t>
            </a:fld>
            <a:endParaRPr lang="en-US"/>
          </a:p>
        </p:txBody>
      </p:sp>
    </p:spTree>
    <p:extLst>
      <p:ext uri="{BB962C8B-B14F-4D97-AF65-F5344CB8AC3E}">
        <p14:creationId xmlns:p14="http://schemas.microsoft.com/office/powerpoint/2010/main" val="408249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82B4B3-1C2D-4DCB-AC70-74F77C4A3951}" type="slidenum">
              <a:rPr lang="en-US" smtClean="0"/>
              <a:t>15</a:t>
            </a:fld>
            <a:endParaRPr lang="en-US"/>
          </a:p>
        </p:txBody>
      </p:sp>
    </p:spTree>
    <p:extLst>
      <p:ext uri="{BB962C8B-B14F-4D97-AF65-F5344CB8AC3E}">
        <p14:creationId xmlns:p14="http://schemas.microsoft.com/office/powerpoint/2010/main" val="274971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82B4B3-1C2D-4DCB-AC70-74F77C4A3951}" type="slidenum">
              <a:rPr lang="en-US" smtClean="0"/>
              <a:t>2</a:t>
            </a:fld>
            <a:endParaRPr lang="en-US"/>
          </a:p>
        </p:txBody>
      </p:sp>
    </p:spTree>
    <p:extLst>
      <p:ext uri="{BB962C8B-B14F-4D97-AF65-F5344CB8AC3E}">
        <p14:creationId xmlns:p14="http://schemas.microsoft.com/office/powerpoint/2010/main" val="4154401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82B4B3-1C2D-4DCB-AC70-74F77C4A3951}" type="slidenum">
              <a:rPr lang="en-US" smtClean="0"/>
              <a:t>3</a:t>
            </a:fld>
            <a:endParaRPr lang="en-US"/>
          </a:p>
        </p:txBody>
      </p:sp>
    </p:spTree>
    <p:extLst>
      <p:ext uri="{BB962C8B-B14F-4D97-AF65-F5344CB8AC3E}">
        <p14:creationId xmlns:p14="http://schemas.microsoft.com/office/powerpoint/2010/main" val="2377683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to solve this problem</a:t>
            </a:r>
          </a:p>
          <a:p>
            <a:r>
              <a:rPr lang="en-US" dirty="0" smtClean="0"/>
              <a:t>The way we solve this problem is that we are going to break</a:t>
            </a:r>
            <a:r>
              <a:rPr lang="en-US" baseline="0" dirty="0" smtClean="0"/>
              <a:t> this sorting problem (which is sorting the entire array) into </a:t>
            </a:r>
            <a:r>
              <a:rPr lang="en-US" baseline="0" dirty="0" err="1" smtClean="0"/>
              <a:t>subproblems</a:t>
            </a:r>
            <a:r>
              <a:rPr lang="en-US" baseline="0" dirty="0" smtClean="0"/>
              <a:t>.</a:t>
            </a:r>
          </a:p>
          <a:p>
            <a:r>
              <a:rPr lang="en-US" baseline="0" dirty="0" smtClean="0"/>
              <a:t>We will split this array into two equal halves, or two approximately equal halves (if there are odd number of integers). </a:t>
            </a:r>
          </a:p>
          <a:p>
            <a:endParaRPr lang="en-US" baseline="0" dirty="0" smtClean="0"/>
          </a:p>
          <a:p>
            <a:r>
              <a:rPr lang="en-US" baseline="0" dirty="0" smtClean="0"/>
              <a:t>Copy the first half into array L, and the second half into array R.</a:t>
            </a:r>
          </a:p>
          <a:p>
            <a:endParaRPr lang="en-US" baseline="0" dirty="0" smtClean="0"/>
          </a:p>
          <a:p>
            <a:r>
              <a:rPr lang="en-US" baseline="0" dirty="0" smtClean="0"/>
              <a:t>There are three arrays in the prime memory.</a:t>
            </a:r>
          </a:p>
          <a:p>
            <a:endParaRPr lang="en-US" baseline="0" dirty="0" smtClean="0"/>
          </a:p>
          <a:p>
            <a:r>
              <a:rPr lang="en-US" baseline="0" dirty="0" smtClean="0"/>
              <a:t>If we are somehow able to sort B and C. </a:t>
            </a:r>
          </a:p>
          <a:p>
            <a:endParaRPr lang="en-US" baseline="0" dirty="0" smtClean="0"/>
          </a:p>
        </p:txBody>
      </p:sp>
      <p:sp>
        <p:nvSpPr>
          <p:cNvPr id="4" name="Slide Number Placeholder 3"/>
          <p:cNvSpPr>
            <a:spLocks noGrp="1"/>
          </p:cNvSpPr>
          <p:nvPr>
            <p:ph type="sldNum" sz="quarter" idx="10"/>
          </p:nvPr>
        </p:nvSpPr>
        <p:spPr/>
        <p:txBody>
          <a:bodyPr/>
          <a:lstStyle/>
          <a:p>
            <a:fld id="{9782B4B3-1C2D-4DCB-AC70-74F77C4A3951}" type="slidenum">
              <a:rPr lang="en-US" smtClean="0"/>
              <a:t>4</a:t>
            </a:fld>
            <a:endParaRPr lang="en-US"/>
          </a:p>
        </p:txBody>
      </p:sp>
    </p:spTree>
    <p:extLst>
      <p:ext uri="{BB962C8B-B14F-4D97-AF65-F5344CB8AC3E}">
        <p14:creationId xmlns:p14="http://schemas.microsoft.com/office/powerpoint/2010/main" val="2156803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Then the only thing we need to do is to we can merge these two arrays together into the original array A in sorted order.</a:t>
            </a:r>
          </a:p>
          <a:p>
            <a:endParaRPr lang="en-US" baseline="0" dirty="0" smtClean="0"/>
          </a:p>
          <a:p>
            <a:r>
              <a:rPr lang="en-US" baseline="0" dirty="0" smtClean="0"/>
              <a:t>Let’s start from the merge algorithm.</a:t>
            </a:r>
          </a:p>
        </p:txBody>
      </p:sp>
      <p:sp>
        <p:nvSpPr>
          <p:cNvPr id="4" name="Slide Number Placeholder 3"/>
          <p:cNvSpPr>
            <a:spLocks noGrp="1"/>
          </p:cNvSpPr>
          <p:nvPr>
            <p:ph type="sldNum" sz="quarter" idx="10"/>
          </p:nvPr>
        </p:nvSpPr>
        <p:spPr/>
        <p:txBody>
          <a:bodyPr/>
          <a:lstStyle/>
          <a:p>
            <a:fld id="{9782B4B3-1C2D-4DCB-AC70-74F77C4A3951}" type="slidenum">
              <a:rPr lang="en-US" smtClean="0"/>
              <a:t>5</a:t>
            </a:fld>
            <a:endParaRPr lang="en-US"/>
          </a:p>
        </p:txBody>
      </p:sp>
    </p:spTree>
    <p:extLst>
      <p:ext uri="{BB962C8B-B14F-4D97-AF65-F5344CB8AC3E}">
        <p14:creationId xmlns:p14="http://schemas.microsoft.com/office/powerpoint/2010/main" val="446486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5464">
              <a:defRPr/>
            </a:pPr>
            <a:r>
              <a:rPr lang="en-US" baseline="0" dirty="0" smtClean="0"/>
              <a:t>How to merge two sorted arrays.</a:t>
            </a:r>
          </a:p>
          <a:p>
            <a:pPr defTabSz="925464">
              <a:defRPr/>
            </a:pPr>
            <a:endParaRPr lang="en-US" baseline="0" dirty="0" smtClean="0"/>
          </a:p>
          <a:p>
            <a:r>
              <a:rPr lang="en-US" baseline="0" dirty="0" smtClean="0"/>
              <a:t>Since all the elements of A are present either in L and R, so we can safety over write A from left to right</a:t>
            </a:r>
          </a:p>
          <a:p>
            <a:r>
              <a:rPr lang="en-US" baseline="0" dirty="0" smtClean="0"/>
              <a:t>This is the merge algorithm in Java code. It requires three parameters, three arrays, three variables I, j, k are initialized to zero.</a:t>
            </a:r>
          </a:p>
          <a:p>
            <a:r>
              <a:rPr lang="en-US" baseline="0" dirty="0" smtClean="0"/>
              <a:t>K points to the position that needs to be filled in array A.</a:t>
            </a:r>
          </a:p>
          <a:p>
            <a:endParaRPr lang="en-US" baseline="0" dirty="0" smtClean="0"/>
          </a:p>
          <a:p>
            <a:r>
              <a:rPr lang="en-US" baseline="0" dirty="0" smtClean="0"/>
              <a:t>After 6, we have done all the elements in array L, deck of cards, what we need to do is to copy the rest of the other array in A and fill in the remaining slots here.</a:t>
            </a:r>
          </a:p>
          <a:p>
            <a:r>
              <a:rPr lang="en-US" baseline="0" dirty="0" smtClean="0"/>
              <a:t>Leftovers</a:t>
            </a:r>
          </a:p>
          <a:p>
            <a:endParaRPr lang="en-US" baseline="0" dirty="0" smtClean="0"/>
          </a:p>
          <a:p>
            <a:r>
              <a:rPr lang="en-US" baseline="0" dirty="0" smtClean="0"/>
              <a:t>One of the while loops will be executed, since if both conditions are true, we would still be in the first while here.</a:t>
            </a:r>
          </a:p>
          <a:p>
            <a:r>
              <a:rPr lang="en-US" baseline="0" dirty="0" err="1" smtClean="0"/>
              <a:t>Cuz</a:t>
            </a:r>
            <a:r>
              <a:rPr lang="en-US" baseline="0" dirty="0" smtClean="0"/>
              <a:t> only one array will have leftovers after the first while loop.</a:t>
            </a:r>
          </a:p>
          <a:p>
            <a:r>
              <a:rPr lang="en-US" baseline="0" dirty="0" smtClean="0"/>
              <a:t>For this particular example, this while loop will execute and this one will be skipped.</a:t>
            </a:r>
          </a:p>
          <a:p>
            <a:r>
              <a:rPr lang="en-US" baseline="0" dirty="0" smtClean="0"/>
              <a:t>Finally we have a sorted A.</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782B4B3-1C2D-4DCB-AC70-74F77C4A3951}" type="slidenum">
              <a:rPr lang="en-US" smtClean="0"/>
              <a:t>6</a:t>
            </a:fld>
            <a:endParaRPr lang="en-US"/>
          </a:p>
        </p:txBody>
      </p:sp>
    </p:spTree>
    <p:extLst>
      <p:ext uri="{BB962C8B-B14F-4D97-AF65-F5344CB8AC3E}">
        <p14:creationId xmlns:p14="http://schemas.microsoft.com/office/powerpoint/2010/main" val="227419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let’s come back to where we started. We split the array into two </a:t>
            </a:r>
            <a:r>
              <a:rPr lang="en-US" baseline="0" dirty="0" err="1" smtClean="0"/>
              <a:t>subarrays</a:t>
            </a:r>
            <a:r>
              <a:rPr lang="en-US" baseline="0" dirty="0" smtClean="0"/>
              <a:t>. </a:t>
            </a:r>
          </a:p>
          <a:p>
            <a:r>
              <a:rPr lang="en-US" baseline="0" dirty="0" smtClean="0"/>
              <a:t>We have imaged that if somehow the two arrays get sorted, so we can merge them. </a:t>
            </a:r>
          </a:p>
          <a:p>
            <a:endParaRPr lang="en-US" baseline="0" dirty="0" smtClean="0"/>
          </a:p>
          <a:p>
            <a:r>
              <a:rPr lang="en-US" baseline="0" dirty="0" smtClean="0"/>
              <a:t>But we need to figure out how to sort the two new arrays, that is 4216 and 8537.</a:t>
            </a:r>
          </a:p>
          <a:p>
            <a:r>
              <a:rPr lang="en-US" baseline="0" dirty="0" smtClean="0"/>
              <a:t>We can break them even further.</a:t>
            </a:r>
          </a:p>
          <a:p>
            <a:r>
              <a:rPr lang="en-US" baseline="0" dirty="0" smtClean="0"/>
              <a:t>So array containing 4 elements are divided into two 2-element arrays</a:t>
            </a:r>
          </a:p>
          <a:p>
            <a:endParaRPr lang="en-US" baseline="0" dirty="0" smtClean="0"/>
          </a:p>
          <a:p>
            <a:r>
              <a:rPr lang="en-US" baseline="0" dirty="0" smtClean="0"/>
              <a:t>The solution of sorting 4 2 1 6 can be constructed after we sort 4 2 and 1 6 and merge them.</a:t>
            </a:r>
          </a:p>
          <a:p>
            <a:r>
              <a:rPr lang="en-US" baseline="0" dirty="0" smtClean="0"/>
              <a:t>Similarly, we can use the same trick for 8 5 3 7</a:t>
            </a:r>
          </a:p>
          <a:p>
            <a:r>
              <a:rPr lang="en-US" baseline="0" dirty="0" smtClean="0"/>
              <a:t>Once again, we have these four arrays of two elements each  to sort, since if we sort them, we can merge them back, then we merge them back to the final array.</a:t>
            </a:r>
          </a:p>
          <a:p>
            <a:r>
              <a:rPr lang="en-US" baseline="0" dirty="0" smtClean="0"/>
              <a:t>further divide them</a:t>
            </a:r>
          </a:p>
          <a:p>
            <a:endParaRPr lang="en-US" baseline="0" dirty="0" smtClean="0"/>
          </a:p>
          <a:p>
            <a:r>
              <a:rPr lang="en-US" baseline="0" dirty="0" smtClean="0"/>
              <a:t>This problem is called divide and conquer, what keep dividing the a problem to similar </a:t>
            </a:r>
            <a:r>
              <a:rPr lang="en-US" baseline="0" dirty="0" err="1" smtClean="0"/>
              <a:t>subproblem</a:t>
            </a:r>
            <a:r>
              <a:rPr lang="en-US" baseline="0" dirty="0" smtClean="0"/>
              <a:t> until we can no longer divide</a:t>
            </a:r>
          </a:p>
          <a:p>
            <a:r>
              <a:rPr lang="en-US" baseline="0" dirty="0" smtClean="0"/>
              <a:t>At any step, once we have the solution of </a:t>
            </a:r>
            <a:r>
              <a:rPr lang="en-US" baseline="0" dirty="0" err="1" smtClean="0"/>
              <a:t>subproblems</a:t>
            </a:r>
            <a:r>
              <a:rPr lang="en-US" baseline="0" dirty="0" smtClean="0"/>
              <a:t>, (</a:t>
            </a:r>
            <a:r>
              <a:rPr lang="en-US" baseline="0" dirty="0" err="1" smtClean="0"/>
              <a:t>e,g</a:t>
            </a:r>
            <a:r>
              <a:rPr lang="en-US" baseline="0" dirty="0" smtClean="0"/>
              <a:t>, we have all the solutions of 4 2, 1 6, we can construct the solution of parent problem)</a:t>
            </a:r>
          </a:p>
          <a:p>
            <a:r>
              <a:rPr lang="en-US" baseline="0" dirty="0" smtClean="0"/>
              <a:t>You can not further divide one-element array. And in fact, the one-element array is a sorted array. At this point, we can start go back, to construct the solutions of parent problems, by merging the </a:t>
            </a:r>
            <a:r>
              <a:rPr lang="en-US" baseline="0" dirty="0" err="1" smtClean="0"/>
              <a:t>subarrays</a:t>
            </a:r>
            <a:r>
              <a:rPr lang="en-US" baseline="0" dirty="0" smtClean="0"/>
              <a:t> here.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782B4B3-1C2D-4DCB-AC70-74F77C4A3951}" type="slidenum">
              <a:rPr lang="en-US" smtClean="0"/>
              <a:t>7</a:t>
            </a:fld>
            <a:endParaRPr lang="en-US"/>
          </a:p>
        </p:txBody>
      </p:sp>
    </p:spTree>
    <p:extLst>
      <p:ext uri="{BB962C8B-B14F-4D97-AF65-F5344CB8AC3E}">
        <p14:creationId xmlns:p14="http://schemas.microsoft.com/office/powerpoint/2010/main" val="1372688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5464">
              <a:defRPr/>
            </a:pPr>
            <a:r>
              <a:rPr lang="en-US" dirty="0" smtClean="0"/>
              <a:t>I will use yellow to depict sorted </a:t>
            </a:r>
            <a:r>
              <a:rPr lang="en-US" dirty="0" err="1" smtClean="0"/>
              <a:t>subarrays</a:t>
            </a:r>
            <a:r>
              <a:rPr lang="en-US" dirty="0" smtClean="0"/>
              <a:t>.</a:t>
            </a:r>
          </a:p>
          <a:p>
            <a:pPr defTabSz="925464">
              <a:defRPr/>
            </a:pPr>
            <a:r>
              <a:rPr lang="en-US" dirty="0" smtClean="0"/>
              <a:t>We have already discussed the merge algorithm, </a:t>
            </a:r>
          </a:p>
          <a:p>
            <a:r>
              <a:rPr lang="en-US" dirty="0" smtClean="0"/>
              <a:t>Merge 4 and 2, these </a:t>
            </a:r>
            <a:r>
              <a:rPr lang="en-US" dirty="0" err="1" smtClean="0"/>
              <a:t>subarrays</a:t>
            </a:r>
            <a:r>
              <a:rPr lang="en-US" dirty="0" smtClean="0"/>
              <a:t> with only one element</a:t>
            </a:r>
            <a:r>
              <a:rPr lang="en-US" baseline="0" dirty="0" smtClean="0"/>
              <a:t> each will merge, </a:t>
            </a:r>
          </a:p>
          <a:p>
            <a:endParaRPr lang="en-US" baseline="0" dirty="0" smtClean="0"/>
          </a:p>
          <a:p>
            <a:r>
              <a:rPr lang="en-US" baseline="0" dirty="0" smtClean="0"/>
              <a:t>This </a:t>
            </a:r>
            <a:r>
              <a:rPr lang="en-US" baseline="0" dirty="0" err="1" smtClean="0"/>
              <a:t>subarray</a:t>
            </a:r>
            <a:r>
              <a:rPr lang="en-US" baseline="0" dirty="0" smtClean="0"/>
              <a:t> will still be 1 6 after merge 1 and 6</a:t>
            </a:r>
          </a:p>
          <a:p>
            <a:endParaRPr lang="en-US" baseline="0" dirty="0" smtClean="0"/>
          </a:p>
          <a:p>
            <a:r>
              <a:rPr lang="en-US" baseline="0" dirty="0" smtClean="0"/>
              <a:t>Now we can merge </a:t>
            </a:r>
            <a:r>
              <a:rPr lang="en-US" baseline="0" dirty="0" err="1" smtClean="0"/>
              <a:t>subarray</a:t>
            </a:r>
            <a:r>
              <a:rPr lang="en-US" baseline="0" dirty="0" smtClean="0"/>
              <a:t> 2 4 and </a:t>
            </a:r>
            <a:r>
              <a:rPr lang="en-US" baseline="0" dirty="0" err="1" smtClean="0"/>
              <a:t>subarray</a:t>
            </a:r>
            <a:r>
              <a:rPr lang="en-US" baseline="0" dirty="0" smtClean="0"/>
              <a:t> 1 6</a:t>
            </a:r>
          </a:p>
          <a:p>
            <a:endParaRPr lang="en-US" baseline="0" dirty="0" smtClean="0"/>
          </a:p>
          <a:p>
            <a:r>
              <a:rPr lang="en-US" baseline="0" dirty="0" smtClean="0"/>
              <a:t>Finally the last step, we are </a:t>
            </a:r>
            <a:r>
              <a:rPr lang="en-US" baseline="0" dirty="0" err="1" smtClean="0"/>
              <a:t>gonna</a:t>
            </a:r>
            <a:r>
              <a:rPr lang="en-US" baseline="0" dirty="0" smtClean="0"/>
              <a:t> merge 1 2 4 6 and 3 5 7 8 back to the original array. You have seen the animation before.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782B4B3-1C2D-4DCB-AC70-74F77C4A3951}" type="slidenum">
              <a:rPr lang="en-US" smtClean="0"/>
              <a:t>8</a:t>
            </a:fld>
            <a:endParaRPr lang="en-US"/>
          </a:p>
        </p:txBody>
      </p:sp>
    </p:spTree>
    <p:extLst>
      <p:ext uri="{BB962C8B-B14F-4D97-AF65-F5344CB8AC3E}">
        <p14:creationId xmlns:p14="http://schemas.microsoft.com/office/powerpoint/2010/main" val="3327283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5464">
              <a:defRPr/>
            </a:pPr>
            <a:r>
              <a:rPr lang="en-US" dirty="0" smtClean="0"/>
              <a:t>Let</a:t>
            </a:r>
            <a:r>
              <a:rPr lang="en-US" baseline="0" dirty="0" smtClean="0"/>
              <a:t> me show the algorithm in Java.</a:t>
            </a:r>
          </a:p>
          <a:p>
            <a:pPr defTabSz="925464">
              <a:defRPr/>
            </a:pPr>
            <a:endParaRPr lang="en-US" baseline="0" dirty="0" smtClean="0"/>
          </a:p>
          <a:p>
            <a:pPr defTabSz="925464">
              <a:defRPr/>
            </a:pPr>
            <a:r>
              <a:rPr lang="en-US" baseline="0" dirty="0" smtClean="0"/>
              <a:t>We only divide the array when n is greater than one, in other words, n is not less than 2</a:t>
            </a:r>
          </a:p>
          <a:p>
            <a:pPr defTabSz="925464">
              <a:defRPr/>
            </a:pPr>
            <a:r>
              <a:rPr lang="en-US" baseline="0" dirty="0" smtClean="0"/>
              <a:t>So if n is less than 2, it is already sorted, just return it.</a:t>
            </a:r>
          </a:p>
          <a:p>
            <a:pPr defTabSz="925464">
              <a:defRPr/>
            </a:pPr>
            <a:r>
              <a:rPr lang="en-US" baseline="0" dirty="0" smtClean="0"/>
              <a:t>There will be mid elements in left, n minus mid elements in right</a:t>
            </a:r>
          </a:p>
          <a:p>
            <a:pPr defTabSz="925464">
              <a:defRPr/>
            </a:pPr>
            <a:endParaRPr lang="en-US" baseline="0" dirty="0" smtClean="0"/>
          </a:p>
          <a:p>
            <a:pPr defTabSz="925464">
              <a:defRPr/>
            </a:pPr>
            <a:r>
              <a:rPr lang="en-US" baseline="0" dirty="0" smtClean="0"/>
              <a:t>Next come the tricky part, we are making a recursive call to sort array left, and when it is done, we will make another recursive call to sort array right.</a:t>
            </a:r>
            <a:endParaRPr lang="en-US" dirty="0" smtClean="0"/>
          </a:p>
          <a:p>
            <a:endParaRPr lang="en-US" dirty="0"/>
          </a:p>
        </p:txBody>
      </p:sp>
      <p:sp>
        <p:nvSpPr>
          <p:cNvPr id="4" name="Slide Number Placeholder 3"/>
          <p:cNvSpPr>
            <a:spLocks noGrp="1"/>
          </p:cNvSpPr>
          <p:nvPr>
            <p:ph type="sldNum" sz="quarter" idx="10"/>
          </p:nvPr>
        </p:nvSpPr>
        <p:spPr/>
        <p:txBody>
          <a:bodyPr/>
          <a:lstStyle/>
          <a:p>
            <a:fld id="{9782B4B3-1C2D-4DCB-AC70-74F77C4A3951}" type="slidenum">
              <a:rPr lang="en-US" smtClean="0"/>
              <a:t>9</a:t>
            </a:fld>
            <a:endParaRPr lang="en-US"/>
          </a:p>
        </p:txBody>
      </p:sp>
    </p:spTree>
    <p:extLst>
      <p:ext uri="{BB962C8B-B14F-4D97-AF65-F5344CB8AC3E}">
        <p14:creationId xmlns:p14="http://schemas.microsoft.com/office/powerpoint/2010/main" val="1939730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78008B-D800-4F73-9424-64F3AA4F5607}"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2DEA1-23A7-44D6-9179-9DABAB03A174}" type="slidenum">
              <a:rPr lang="en-US" smtClean="0"/>
              <a:t>‹#›</a:t>
            </a:fld>
            <a:endParaRPr lang="en-US"/>
          </a:p>
        </p:txBody>
      </p:sp>
    </p:spTree>
    <p:extLst>
      <p:ext uri="{BB962C8B-B14F-4D97-AF65-F5344CB8AC3E}">
        <p14:creationId xmlns:p14="http://schemas.microsoft.com/office/powerpoint/2010/main" val="3124729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78008B-D800-4F73-9424-64F3AA4F5607}"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2DEA1-23A7-44D6-9179-9DABAB03A174}" type="slidenum">
              <a:rPr lang="en-US" smtClean="0"/>
              <a:t>‹#›</a:t>
            </a:fld>
            <a:endParaRPr lang="en-US"/>
          </a:p>
        </p:txBody>
      </p:sp>
    </p:spTree>
    <p:extLst>
      <p:ext uri="{BB962C8B-B14F-4D97-AF65-F5344CB8AC3E}">
        <p14:creationId xmlns:p14="http://schemas.microsoft.com/office/powerpoint/2010/main" val="2118573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78008B-D800-4F73-9424-64F3AA4F5607}"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2DEA1-23A7-44D6-9179-9DABAB03A174}" type="slidenum">
              <a:rPr lang="en-US" smtClean="0"/>
              <a:t>‹#›</a:t>
            </a:fld>
            <a:endParaRPr lang="en-US"/>
          </a:p>
        </p:txBody>
      </p:sp>
    </p:spTree>
    <p:extLst>
      <p:ext uri="{BB962C8B-B14F-4D97-AF65-F5344CB8AC3E}">
        <p14:creationId xmlns:p14="http://schemas.microsoft.com/office/powerpoint/2010/main" val="1251520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78008B-D800-4F73-9424-64F3AA4F5607}"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2DEA1-23A7-44D6-9179-9DABAB03A174}" type="slidenum">
              <a:rPr lang="en-US" smtClean="0"/>
              <a:t>‹#›</a:t>
            </a:fld>
            <a:endParaRPr lang="en-US"/>
          </a:p>
        </p:txBody>
      </p:sp>
    </p:spTree>
    <p:extLst>
      <p:ext uri="{BB962C8B-B14F-4D97-AF65-F5344CB8AC3E}">
        <p14:creationId xmlns:p14="http://schemas.microsoft.com/office/powerpoint/2010/main" val="399724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78008B-D800-4F73-9424-64F3AA4F5607}" type="datetimeFigureOut">
              <a:rPr lang="en-US" smtClean="0"/>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2DEA1-23A7-44D6-9179-9DABAB03A174}" type="slidenum">
              <a:rPr lang="en-US" smtClean="0"/>
              <a:t>‹#›</a:t>
            </a:fld>
            <a:endParaRPr lang="en-US"/>
          </a:p>
        </p:txBody>
      </p:sp>
    </p:spTree>
    <p:extLst>
      <p:ext uri="{BB962C8B-B14F-4D97-AF65-F5344CB8AC3E}">
        <p14:creationId xmlns:p14="http://schemas.microsoft.com/office/powerpoint/2010/main" val="151518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78008B-D800-4F73-9424-64F3AA4F5607}"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A2DEA1-23A7-44D6-9179-9DABAB03A174}" type="slidenum">
              <a:rPr lang="en-US" smtClean="0"/>
              <a:t>‹#›</a:t>
            </a:fld>
            <a:endParaRPr lang="en-US"/>
          </a:p>
        </p:txBody>
      </p:sp>
    </p:spTree>
    <p:extLst>
      <p:ext uri="{BB962C8B-B14F-4D97-AF65-F5344CB8AC3E}">
        <p14:creationId xmlns:p14="http://schemas.microsoft.com/office/powerpoint/2010/main" val="2608375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78008B-D800-4F73-9424-64F3AA4F5607}" type="datetimeFigureOut">
              <a:rPr lang="en-US" smtClean="0"/>
              <a:t>3/8/2021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A2DEA1-23A7-44D6-9179-9DABAB03A174}" type="slidenum">
              <a:rPr lang="en-US" smtClean="0"/>
              <a:t>‹#›</a:t>
            </a:fld>
            <a:endParaRPr lang="en-US"/>
          </a:p>
        </p:txBody>
      </p:sp>
    </p:spTree>
    <p:extLst>
      <p:ext uri="{BB962C8B-B14F-4D97-AF65-F5344CB8AC3E}">
        <p14:creationId xmlns:p14="http://schemas.microsoft.com/office/powerpoint/2010/main" val="2100203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78008B-D800-4F73-9424-64F3AA4F5607}" type="datetimeFigureOut">
              <a:rPr lang="en-US" smtClean="0"/>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A2DEA1-23A7-44D6-9179-9DABAB03A174}" type="slidenum">
              <a:rPr lang="en-US" smtClean="0"/>
              <a:t>‹#›</a:t>
            </a:fld>
            <a:endParaRPr lang="en-US"/>
          </a:p>
        </p:txBody>
      </p:sp>
    </p:spTree>
    <p:extLst>
      <p:ext uri="{BB962C8B-B14F-4D97-AF65-F5344CB8AC3E}">
        <p14:creationId xmlns:p14="http://schemas.microsoft.com/office/powerpoint/2010/main" val="1060074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78008B-D800-4F73-9424-64F3AA4F5607}" type="datetimeFigureOut">
              <a:rPr lang="en-US" smtClean="0"/>
              <a:t>3/8/2021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A2DEA1-23A7-44D6-9179-9DABAB03A174}" type="slidenum">
              <a:rPr lang="en-US" smtClean="0"/>
              <a:t>‹#›</a:t>
            </a:fld>
            <a:endParaRPr lang="en-US"/>
          </a:p>
        </p:txBody>
      </p:sp>
    </p:spTree>
    <p:extLst>
      <p:ext uri="{BB962C8B-B14F-4D97-AF65-F5344CB8AC3E}">
        <p14:creationId xmlns:p14="http://schemas.microsoft.com/office/powerpoint/2010/main" val="3504544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78008B-D800-4F73-9424-64F3AA4F5607}"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A2DEA1-23A7-44D6-9179-9DABAB03A174}" type="slidenum">
              <a:rPr lang="en-US" smtClean="0"/>
              <a:t>‹#›</a:t>
            </a:fld>
            <a:endParaRPr lang="en-US"/>
          </a:p>
        </p:txBody>
      </p:sp>
    </p:spTree>
    <p:extLst>
      <p:ext uri="{BB962C8B-B14F-4D97-AF65-F5344CB8AC3E}">
        <p14:creationId xmlns:p14="http://schemas.microsoft.com/office/powerpoint/2010/main" val="10803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78008B-D800-4F73-9424-64F3AA4F5607}" type="datetimeFigureOut">
              <a:rPr lang="en-US" smtClean="0"/>
              <a:t>3/8/2021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A2DEA1-23A7-44D6-9179-9DABAB03A174}" type="slidenum">
              <a:rPr lang="en-US" smtClean="0"/>
              <a:t>‹#›</a:t>
            </a:fld>
            <a:endParaRPr lang="en-US"/>
          </a:p>
        </p:txBody>
      </p:sp>
    </p:spTree>
    <p:extLst>
      <p:ext uri="{BB962C8B-B14F-4D97-AF65-F5344CB8AC3E}">
        <p14:creationId xmlns:p14="http://schemas.microsoft.com/office/powerpoint/2010/main" val="1846386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1000">
              <a:schemeClr val="accent1">
                <a:lumMod val="5000"/>
                <a:lumOff val="95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78008B-D800-4F73-9424-64F3AA4F5607}" type="datetimeFigureOut">
              <a:rPr lang="en-US" smtClean="0"/>
              <a:t>3/8/2021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2DEA1-23A7-44D6-9179-9DABAB03A174}" type="slidenum">
              <a:rPr lang="en-US" smtClean="0"/>
              <a:t>‹#›</a:t>
            </a:fld>
            <a:endParaRPr lang="en-US"/>
          </a:p>
        </p:txBody>
      </p:sp>
    </p:spTree>
    <p:extLst>
      <p:ext uri="{BB962C8B-B14F-4D97-AF65-F5344CB8AC3E}">
        <p14:creationId xmlns:p14="http://schemas.microsoft.com/office/powerpoint/2010/main" val="3631723699"/>
      </p:ext>
    </p:extLst>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0.png"/><Relationship Id="rId21"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13.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6044" y="1112315"/>
            <a:ext cx="9679912" cy="2387600"/>
          </a:xfrm>
        </p:spPr>
        <p:txBody>
          <a:bodyPr>
            <a:normAutofit/>
          </a:bodyPr>
          <a:lstStyle/>
          <a:p>
            <a:r>
              <a:rPr lang="en-US" dirty="0" smtClean="0"/>
              <a:t>Merge Sort</a:t>
            </a:r>
            <a:endParaRPr lang="en-US" dirty="0"/>
          </a:p>
        </p:txBody>
      </p:sp>
      <p:sp>
        <p:nvSpPr>
          <p:cNvPr id="3" name="Subtitle 2"/>
          <p:cNvSpPr>
            <a:spLocks noGrp="1"/>
          </p:cNvSpPr>
          <p:nvPr>
            <p:ph type="subTitle" idx="1"/>
          </p:nvPr>
        </p:nvSpPr>
        <p:spPr/>
        <p:txBody>
          <a:bodyPr>
            <a:normAutofit/>
          </a:bodyPr>
          <a:lstStyle/>
          <a:p>
            <a:r>
              <a:rPr lang="en-US" dirty="0" smtClean="0"/>
              <a:t>Bingyang Wei</a:t>
            </a:r>
          </a:p>
          <a:p>
            <a:r>
              <a:rPr lang="en-US" dirty="0" smtClean="0"/>
              <a:t>bingyang_wei@hotmail.com</a:t>
            </a:r>
            <a:endParaRPr lang="en-US" dirty="0"/>
          </a:p>
        </p:txBody>
      </p:sp>
    </p:spTree>
    <p:extLst>
      <p:ext uri="{BB962C8B-B14F-4D97-AF65-F5344CB8AC3E}">
        <p14:creationId xmlns:p14="http://schemas.microsoft.com/office/powerpoint/2010/main" val="3208950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77261779"/>
              </p:ext>
            </p:extLst>
          </p:nvPr>
        </p:nvGraphicFramePr>
        <p:xfrm>
          <a:off x="325450" y="34184"/>
          <a:ext cx="11595932" cy="6810997"/>
        </p:xfrm>
        <a:graphic>
          <a:graphicData uri="http://schemas.openxmlformats.org/drawingml/2006/table">
            <a:tbl>
              <a:tblPr firstRow="1" bandRow="1">
                <a:tableStyleId>{5C22544A-7EE6-4342-B048-85BDC9FD1C3A}</a:tableStyleId>
              </a:tblPr>
              <a:tblGrid>
                <a:gridCol w="2898983"/>
                <a:gridCol w="2898983"/>
                <a:gridCol w="2898983"/>
                <a:gridCol w="2898983"/>
              </a:tblGrid>
              <a:tr h="213644">
                <a:tc>
                  <a:txBody>
                    <a:bodyPr/>
                    <a:lstStyle/>
                    <a:p>
                      <a:r>
                        <a:rPr lang="en-US" dirty="0" smtClean="0"/>
                        <a:t>Recursion</a:t>
                      </a:r>
                      <a:r>
                        <a:rPr lang="en-US" baseline="0" dirty="0" smtClean="0"/>
                        <a:t> level 1</a:t>
                      </a:r>
                      <a:endParaRPr lang="en-US" dirty="0"/>
                    </a:p>
                  </a:txBody>
                  <a:tcPr/>
                </a:tc>
                <a:tc>
                  <a:txBody>
                    <a:bodyPr/>
                    <a:lstStyle/>
                    <a:p>
                      <a:r>
                        <a:rPr lang="en-US" dirty="0" smtClean="0"/>
                        <a:t>Recursion</a:t>
                      </a:r>
                      <a:r>
                        <a:rPr lang="en-US" baseline="0" dirty="0" smtClean="0"/>
                        <a:t> level 2</a:t>
                      </a:r>
                      <a:endParaRPr lang="en-US" dirty="0"/>
                    </a:p>
                  </a:txBody>
                  <a:tcPr/>
                </a:tc>
                <a:tc>
                  <a:txBody>
                    <a:bodyPr/>
                    <a:lstStyle/>
                    <a:p>
                      <a:r>
                        <a:rPr lang="en-US" dirty="0" smtClean="0"/>
                        <a:t>Recursion</a:t>
                      </a:r>
                      <a:r>
                        <a:rPr lang="en-US" baseline="0" dirty="0" smtClean="0"/>
                        <a:t> level 3</a:t>
                      </a:r>
                      <a:endParaRPr lang="en-US" dirty="0"/>
                    </a:p>
                  </a:txBody>
                  <a:tcPr/>
                </a:tc>
                <a:tc>
                  <a:txBody>
                    <a:bodyPr/>
                    <a:lstStyle/>
                    <a:p>
                      <a:r>
                        <a:rPr lang="en-US" dirty="0" smtClean="0"/>
                        <a:t>Recursion</a:t>
                      </a:r>
                      <a:r>
                        <a:rPr lang="en-US" baseline="0" dirty="0" smtClean="0"/>
                        <a:t> level 4</a:t>
                      </a:r>
                      <a:endParaRPr lang="en-US" dirty="0"/>
                    </a:p>
                  </a:txBody>
                  <a:tcPr/>
                </a:tc>
              </a:tr>
              <a:tr h="6445237">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Content Placeholder 2"/>
          <p:cNvSpPr>
            <a:spLocks noGrp="1"/>
          </p:cNvSpPr>
          <p:nvPr>
            <p:ph idx="1"/>
          </p:nvPr>
        </p:nvSpPr>
        <p:spPr>
          <a:xfrm>
            <a:off x="325452" y="654850"/>
            <a:ext cx="2682668" cy="4351338"/>
          </a:xfrm>
        </p:spPr>
        <p:txBody>
          <a:bodyPr>
            <a:noAutofit/>
          </a:bodyPr>
          <a:lstStyle/>
          <a:p>
            <a:pPr marL="0" indent="0">
              <a:buNone/>
            </a:pPr>
            <a:r>
              <a:rPr lang="en-US" sz="1100" b="1" dirty="0" smtClean="0"/>
              <a:t>1  </a:t>
            </a:r>
            <a:r>
              <a:rPr lang="en-US" sz="1100" b="1" dirty="0" err="1" smtClean="0"/>
              <a:t>mergeSort</a:t>
            </a:r>
            <a:r>
              <a:rPr lang="en-US" sz="1100" b="1" dirty="0" smtClean="0"/>
              <a:t>(</a:t>
            </a:r>
            <a:r>
              <a:rPr lang="en-US" sz="1100" b="1" dirty="0" err="1" smtClean="0"/>
              <a:t>int</a:t>
            </a:r>
            <a:r>
              <a:rPr lang="en-US" sz="1100" b="1" dirty="0"/>
              <a:t>[] </a:t>
            </a:r>
            <a:r>
              <a:rPr lang="en-US" sz="1100" b="1" dirty="0" smtClean="0"/>
              <a:t>A) </a:t>
            </a:r>
          </a:p>
          <a:p>
            <a:pPr marL="0" indent="0">
              <a:buNone/>
            </a:pPr>
            <a:r>
              <a:rPr lang="en-US" sz="1100" b="1" dirty="0" smtClean="0"/>
              <a:t>2  { </a:t>
            </a:r>
            <a:r>
              <a:rPr lang="en-US" sz="1100" b="1" dirty="0" err="1"/>
              <a:t>i</a:t>
            </a:r>
            <a:r>
              <a:rPr lang="en-US" sz="1100" b="1" dirty="0" err="1" smtClean="0"/>
              <a:t>nt</a:t>
            </a:r>
            <a:r>
              <a:rPr lang="en-US" sz="1100" b="1" dirty="0" smtClean="0"/>
              <a:t> n = </a:t>
            </a:r>
            <a:r>
              <a:rPr lang="en-US" sz="1100" b="1" dirty="0" err="1"/>
              <a:t>A</a:t>
            </a:r>
            <a:r>
              <a:rPr lang="en-US" sz="1100" b="1" dirty="0" err="1" smtClean="0"/>
              <a:t>.length</a:t>
            </a:r>
            <a:r>
              <a:rPr lang="en-US" sz="1100" b="1" dirty="0" smtClean="0"/>
              <a:t>;</a:t>
            </a:r>
            <a:endParaRPr lang="en-US" sz="1100" b="1" dirty="0"/>
          </a:p>
          <a:p>
            <a:pPr marL="0" indent="0">
              <a:buNone/>
            </a:pPr>
            <a:r>
              <a:rPr lang="en-US" sz="1100" b="1" dirty="0" smtClean="0"/>
              <a:t>3     if (n </a:t>
            </a:r>
            <a:r>
              <a:rPr lang="en-US" sz="1100" b="1" dirty="0"/>
              <a:t>&lt; 2) </a:t>
            </a:r>
            <a:r>
              <a:rPr lang="en-US" sz="1100" b="1" dirty="0" smtClean="0"/>
              <a:t>return A;</a:t>
            </a:r>
            <a:endParaRPr lang="en-US" sz="1100" b="1" dirty="0"/>
          </a:p>
          <a:p>
            <a:pPr marL="0" indent="0">
              <a:buNone/>
            </a:pPr>
            <a:r>
              <a:rPr lang="en-US" sz="1100" b="1" dirty="0" smtClean="0"/>
              <a:t>4     </a:t>
            </a:r>
            <a:r>
              <a:rPr lang="en-US" sz="1100" b="1" dirty="0" err="1" smtClean="0"/>
              <a:t>int</a:t>
            </a:r>
            <a:r>
              <a:rPr lang="en-US" sz="1100" b="1" dirty="0" smtClean="0"/>
              <a:t> </a:t>
            </a:r>
            <a:r>
              <a:rPr lang="en-US" sz="1100" b="1" dirty="0"/>
              <a:t>mid = </a:t>
            </a:r>
            <a:r>
              <a:rPr lang="en-US" sz="1100" b="1" dirty="0" smtClean="0"/>
              <a:t>n </a:t>
            </a:r>
            <a:r>
              <a:rPr lang="en-US" sz="1100" b="1" dirty="0"/>
              <a:t>/ 2</a:t>
            </a:r>
            <a:r>
              <a:rPr lang="en-US" sz="1100" b="1" dirty="0" smtClean="0"/>
              <a:t>;</a:t>
            </a:r>
            <a:endParaRPr lang="en-US" sz="1100" b="1" dirty="0"/>
          </a:p>
          <a:p>
            <a:pPr marL="0" indent="0">
              <a:buNone/>
            </a:pPr>
            <a:r>
              <a:rPr lang="en-US" sz="1100" b="1" dirty="0" smtClean="0"/>
              <a:t>5     </a:t>
            </a:r>
            <a:r>
              <a:rPr lang="en-US" sz="1100" b="1" dirty="0" err="1" smtClean="0"/>
              <a:t>int</a:t>
            </a:r>
            <a:r>
              <a:rPr lang="en-US" sz="1100" b="1" dirty="0"/>
              <a:t>[] left = new </a:t>
            </a:r>
            <a:r>
              <a:rPr lang="en-US" sz="1100" b="1" dirty="0" err="1"/>
              <a:t>int</a:t>
            </a:r>
            <a:r>
              <a:rPr lang="en-US" sz="1100" b="1" dirty="0"/>
              <a:t>[mid];</a:t>
            </a:r>
          </a:p>
          <a:p>
            <a:pPr marL="0" indent="0">
              <a:buNone/>
            </a:pPr>
            <a:r>
              <a:rPr lang="en-US" sz="1100" b="1" dirty="0" smtClean="0"/>
              <a:t>6     </a:t>
            </a:r>
            <a:r>
              <a:rPr lang="en-US" sz="1100" b="1" dirty="0" err="1" smtClean="0"/>
              <a:t>int</a:t>
            </a:r>
            <a:r>
              <a:rPr lang="en-US" sz="1100" b="1" dirty="0"/>
              <a:t>[] right = new </a:t>
            </a:r>
            <a:r>
              <a:rPr lang="en-US" sz="1100" b="1" dirty="0" err="1" smtClean="0"/>
              <a:t>int</a:t>
            </a:r>
            <a:r>
              <a:rPr lang="en-US" sz="1100" b="1" dirty="0" smtClean="0"/>
              <a:t>[n </a:t>
            </a:r>
            <a:r>
              <a:rPr lang="en-US" sz="1100" b="1" dirty="0"/>
              <a:t>- mid</a:t>
            </a:r>
            <a:r>
              <a:rPr lang="en-US" sz="1100" b="1" dirty="0" smtClean="0"/>
              <a:t>];</a:t>
            </a:r>
            <a:endParaRPr lang="en-US" sz="1100" b="1" dirty="0"/>
          </a:p>
          <a:p>
            <a:pPr marL="0" indent="0">
              <a:buNone/>
            </a:pPr>
            <a:r>
              <a:rPr lang="en-US" sz="1100" b="1" i="1" dirty="0" smtClean="0"/>
              <a:t>7     copy 0 to mid-1 of A into left</a:t>
            </a:r>
            <a:endParaRPr lang="en-US" sz="1100" b="1" i="1" dirty="0"/>
          </a:p>
          <a:p>
            <a:pPr marL="0" indent="0">
              <a:buNone/>
            </a:pPr>
            <a:r>
              <a:rPr lang="en-US" sz="1100" b="1" i="1" dirty="0" smtClean="0"/>
              <a:t>8     copy mid </a:t>
            </a:r>
            <a:r>
              <a:rPr lang="en-US" sz="1100" b="1" i="1" dirty="0"/>
              <a:t>to </a:t>
            </a:r>
            <a:r>
              <a:rPr lang="en-US" sz="1100" b="1" i="1" dirty="0" smtClean="0"/>
              <a:t>n-1 </a:t>
            </a:r>
            <a:r>
              <a:rPr lang="en-US" sz="1100" b="1" i="1" dirty="0"/>
              <a:t>of </a:t>
            </a:r>
            <a:r>
              <a:rPr lang="en-US" sz="1100" b="1" i="1" dirty="0" smtClean="0"/>
              <a:t>A into right</a:t>
            </a:r>
            <a:endParaRPr lang="en-US" sz="1100" b="1" dirty="0"/>
          </a:p>
          <a:p>
            <a:pPr marL="0" indent="0">
              <a:buNone/>
            </a:pPr>
            <a:r>
              <a:rPr lang="en-US" sz="1100" b="1" i="1" dirty="0" smtClean="0"/>
              <a:t>9     </a:t>
            </a:r>
            <a:r>
              <a:rPr lang="en-US" sz="1100" b="1" i="1" dirty="0" err="1" smtClean="0"/>
              <a:t>mergeSort</a:t>
            </a:r>
            <a:r>
              <a:rPr lang="en-US" sz="1100" b="1" i="1" dirty="0" smtClean="0"/>
              <a:t>(left</a:t>
            </a:r>
            <a:r>
              <a:rPr lang="en-US" sz="1100" b="1" i="1" dirty="0"/>
              <a:t>);</a:t>
            </a:r>
          </a:p>
          <a:p>
            <a:pPr marL="0" indent="0">
              <a:buNone/>
            </a:pPr>
            <a:r>
              <a:rPr lang="en-US" sz="1100" b="1" i="1" dirty="0" smtClean="0"/>
              <a:t>10   </a:t>
            </a:r>
            <a:r>
              <a:rPr lang="en-US" sz="1100" b="1" i="1" dirty="0" err="1" smtClean="0"/>
              <a:t>mergeSort</a:t>
            </a:r>
            <a:r>
              <a:rPr lang="en-US" sz="1100" b="1" i="1" dirty="0" smtClean="0"/>
              <a:t>(right);</a:t>
            </a:r>
            <a:endParaRPr lang="en-US" sz="1100" b="1" dirty="0"/>
          </a:p>
          <a:p>
            <a:pPr marL="0" indent="0">
              <a:buNone/>
            </a:pPr>
            <a:r>
              <a:rPr lang="en-US" sz="1100" b="1" dirty="0" smtClean="0"/>
              <a:t>11   return </a:t>
            </a:r>
            <a:r>
              <a:rPr lang="en-US" sz="1100" b="1" i="1" dirty="0" smtClean="0"/>
              <a:t>merge(left</a:t>
            </a:r>
            <a:r>
              <a:rPr lang="en-US" sz="1100" b="1" i="1" dirty="0"/>
              <a:t>, </a:t>
            </a:r>
            <a:r>
              <a:rPr lang="en-US" sz="1100" b="1" i="1" dirty="0" smtClean="0"/>
              <a:t>right, A);</a:t>
            </a:r>
            <a:endParaRPr lang="en-US" sz="1100" b="1" dirty="0" smtClean="0"/>
          </a:p>
          <a:p>
            <a:pPr marL="0" indent="0">
              <a:buNone/>
            </a:pPr>
            <a:r>
              <a:rPr lang="en-US" sz="1100" b="1" dirty="0" smtClean="0"/>
              <a:t>12 }</a:t>
            </a:r>
            <a:endParaRPr lang="en-US" sz="1100" b="1" dirty="0"/>
          </a:p>
        </p:txBody>
      </p:sp>
      <p:sp>
        <p:nvSpPr>
          <p:cNvPr id="7" name="Content Placeholder 2"/>
          <p:cNvSpPr txBox="1">
            <a:spLocks/>
          </p:cNvSpPr>
          <p:nvPr/>
        </p:nvSpPr>
        <p:spPr>
          <a:xfrm>
            <a:off x="3221052" y="1781471"/>
            <a:ext cx="2682668"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b="1" dirty="0" smtClean="0"/>
              <a:t>1  </a:t>
            </a:r>
            <a:r>
              <a:rPr lang="en-US" sz="1100" b="1" dirty="0" err="1" smtClean="0"/>
              <a:t>mergeSort</a:t>
            </a:r>
            <a:r>
              <a:rPr lang="en-US" sz="1100" b="1" dirty="0" smtClean="0"/>
              <a:t>(</a:t>
            </a:r>
            <a:r>
              <a:rPr lang="en-US" sz="1100" b="1" dirty="0" err="1" smtClean="0"/>
              <a:t>int</a:t>
            </a:r>
            <a:r>
              <a:rPr lang="en-US" sz="1100" b="1" dirty="0" smtClean="0"/>
              <a:t>[] A) </a:t>
            </a:r>
          </a:p>
          <a:p>
            <a:pPr marL="0" indent="0">
              <a:buFont typeface="Arial" panose="020B0604020202020204" pitchFamily="34" charset="0"/>
              <a:buNone/>
            </a:pPr>
            <a:r>
              <a:rPr lang="en-US" sz="1100" b="1" dirty="0" smtClean="0"/>
              <a:t>2  { </a:t>
            </a:r>
            <a:r>
              <a:rPr lang="en-US" sz="1100" b="1" dirty="0" err="1" smtClean="0"/>
              <a:t>int</a:t>
            </a:r>
            <a:r>
              <a:rPr lang="en-US" sz="1100" b="1" dirty="0" smtClean="0"/>
              <a:t> n = </a:t>
            </a:r>
            <a:r>
              <a:rPr lang="en-US" sz="1100" b="1" dirty="0" err="1" smtClean="0"/>
              <a:t>A.length</a:t>
            </a:r>
            <a:r>
              <a:rPr lang="en-US" sz="1100" b="1" dirty="0" smtClean="0"/>
              <a:t>;</a:t>
            </a:r>
          </a:p>
          <a:p>
            <a:pPr marL="0" indent="0">
              <a:buFont typeface="Arial" panose="020B0604020202020204" pitchFamily="34" charset="0"/>
              <a:buNone/>
            </a:pPr>
            <a:r>
              <a:rPr lang="en-US" sz="1100" b="1" dirty="0" smtClean="0"/>
              <a:t>3     if (n &lt; 2) return A;</a:t>
            </a:r>
          </a:p>
          <a:p>
            <a:pPr marL="0" indent="0">
              <a:buFont typeface="Arial" panose="020B0604020202020204" pitchFamily="34" charset="0"/>
              <a:buNone/>
            </a:pPr>
            <a:r>
              <a:rPr lang="en-US" sz="1100" b="1" dirty="0" smtClean="0"/>
              <a:t>4     </a:t>
            </a:r>
            <a:r>
              <a:rPr lang="en-US" sz="1100" b="1" dirty="0" err="1" smtClean="0"/>
              <a:t>int</a:t>
            </a:r>
            <a:r>
              <a:rPr lang="en-US" sz="1100" b="1" dirty="0" smtClean="0"/>
              <a:t> mid = n / 2;</a:t>
            </a:r>
          </a:p>
          <a:p>
            <a:pPr marL="0" indent="0">
              <a:buFont typeface="Arial" panose="020B0604020202020204" pitchFamily="34" charset="0"/>
              <a:buNone/>
            </a:pPr>
            <a:r>
              <a:rPr lang="en-US" sz="1100" b="1" dirty="0" smtClean="0"/>
              <a:t>5     </a:t>
            </a:r>
            <a:r>
              <a:rPr lang="en-US" sz="1100" b="1" dirty="0" err="1" smtClean="0"/>
              <a:t>int</a:t>
            </a:r>
            <a:r>
              <a:rPr lang="en-US" sz="1100" b="1" dirty="0" smtClean="0"/>
              <a:t>[] left = new </a:t>
            </a:r>
            <a:r>
              <a:rPr lang="en-US" sz="1100" b="1" dirty="0" err="1" smtClean="0"/>
              <a:t>int</a:t>
            </a:r>
            <a:r>
              <a:rPr lang="en-US" sz="1100" b="1" dirty="0" smtClean="0"/>
              <a:t>[mid];</a:t>
            </a:r>
          </a:p>
          <a:p>
            <a:pPr marL="0" indent="0">
              <a:buFont typeface="Arial" panose="020B0604020202020204" pitchFamily="34" charset="0"/>
              <a:buNone/>
            </a:pPr>
            <a:r>
              <a:rPr lang="en-US" sz="1100" b="1" dirty="0" smtClean="0"/>
              <a:t>6     </a:t>
            </a:r>
            <a:r>
              <a:rPr lang="en-US" sz="1100" b="1" dirty="0" err="1" smtClean="0"/>
              <a:t>int</a:t>
            </a:r>
            <a:r>
              <a:rPr lang="en-US" sz="1100" b="1" dirty="0" smtClean="0"/>
              <a:t>[] right = new </a:t>
            </a:r>
            <a:r>
              <a:rPr lang="en-US" sz="1100" b="1" dirty="0" err="1" smtClean="0"/>
              <a:t>int</a:t>
            </a:r>
            <a:r>
              <a:rPr lang="en-US" sz="1100" b="1" dirty="0" smtClean="0"/>
              <a:t>[n - mid];</a:t>
            </a:r>
          </a:p>
          <a:p>
            <a:pPr marL="0" indent="0">
              <a:buFont typeface="Arial" panose="020B0604020202020204" pitchFamily="34" charset="0"/>
              <a:buNone/>
            </a:pPr>
            <a:r>
              <a:rPr lang="en-US" sz="1100" b="1" i="1" dirty="0" smtClean="0"/>
              <a:t>7     copy 0 to mid-1 of A into left</a:t>
            </a:r>
          </a:p>
          <a:p>
            <a:pPr marL="0" indent="0">
              <a:buFont typeface="Arial" panose="020B0604020202020204" pitchFamily="34" charset="0"/>
              <a:buNone/>
            </a:pPr>
            <a:r>
              <a:rPr lang="en-US" sz="1100" b="1" i="1" dirty="0" smtClean="0"/>
              <a:t>8     copy mid to n-1 of A into right</a:t>
            </a:r>
            <a:endParaRPr lang="en-US" sz="1100" b="1" dirty="0" smtClean="0"/>
          </a:p>
          <a:p>
            <a:pPr marL="0" indent="0">
              <a:buFont typeface="Arial" panose="020B0604020202020204" pitchFamily="34" charset="0"/>
              <a:buNone/>
            </a:pPr>
            <a:r>
              <a:rPr lang="en-US" sz="1100" b="1" i="1" dirty="0" smtClean="0"/>
              <a:t>9     </a:t>
            </a:r>
            <a:r>
              <a:rPr lang="en-US" sz="1100" b="1" i="1" dirty="0" err="1" smtClean="0"/>
              <a:t>mergeSort</a:t>
            </a:r>
            <a:r>
              <a:rPr lang="en-US" sz="1100" b="1" i="1" dirty="0" smtClean="0"/>
              <a:t>(left);</a:t>
            </a:r>
          </a:p>
          <a:p>
            <a:pPr marL="0" indent="0">
              <a:buFont typeface="Arial" panose="020B0604020202020204" pitchFamily="34" charset="0"/>
              <a:buNone/>
            </a:pPr>
            <a:r>
              <a:rPr lang="en-US" sz="1100" b="1" i="1" dirty="0" smtClean="0"/>
              <a:t>10   </a:t>
            </a:r>
            <a:r>
              <a:rPr lang="en-US" sz="1100" b="1" i="1" dirty="0" err="1" smtClean="0"/>
              <a:t>mergeSort</a:t>
            </a:r>
            <a:r>
              <a:rPr lang="en-US" sz="1100" b="1" i="1" dirty="0" smtClean="0"/>
              <a:t>(right);</a:t>
            </a:r>
            <a:endParaRPr lang="en-US" sz="1100" b="1" dirty="0" smtClean="0"/>
          </a:p>
          <a:p>
            <a:pPr marL="0" indent="0">
              <a:buFont typeface="Arial" panose="020B0604020202020204" pitchFamily="34" charset="0"/>
              <a:buNone/>
            </a:pPr>
            <a:r>
              <a:rPr lang="en-US" sz="1100" b="1" dirty="0" smtClean="0"/>
              <a:t>11   return </a:t>
            </a:r>
            <a:r>
              <a:rPr lang="en-US" sz="1100" b="1" i="1" dirty="0" smtClean="0"/>
              <a:t>merge(left, right, A);</a:t>
            </a:r>
            <a:endParaRPr lang="en-US" sz="1100" b="1" dirty="0" smtClean="0"/>
          </a:p>
          <a:p>
            <a:pPr marL="0" indent="0">
              <a:buFont typeface="Arial" panose="020B0604020202020204" pitchFamily="34" charset="0"/>
              <a:buNone/>
            </a:pPr>
            <a:r>
              <a:rPr lang="en-US" sz="1100" b="1" dirty="0" smtClean="0"/>
              <a:t>12 }</a:t>
            </a:r>
            <a:endParaRPr lang="en-US" sz="1100" b="1" dirty="0"/>
          </a:p>
        </p:txBody>
      </p:sp>
      <p:sp>
        <p:nvSpPr>
          <p:cNvPr id="8" name="Content Placeholder 2"/>
          <p:cNvSpPr txBox="1">
            <a:spLocks/>
          </p:cNvSpPr>
          <p:nvPr/>
        </p:nvSpPr>
        <p:spPr>
          <a:xfrm>
            <a:off x="6177897" y="2947081"/>
            <a:ext cx="2682668"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b="1" dirty="0" smtClean="0"/>
              <a:t>1  </a:t>
            </a:r>
            <a:r>
              <a:rPr lang="en-US" sz="1100" b="1" dirty="0" err="1" smtClean="0"/>
              <a:t>mergeSort</a:t>
            </a:r>
            <a:r>
              <a:rPr lang="en-US" sz="1100" b="1" dirty="0" smtClean="0"/>
              <a:t>(</a:t>
            </a:r>
            <a:r>
              <a:rPr lang="en-US" sz="1100" b="1" dirty="0" err="1" smtClean="0"/>
              <a:t>int</a:t>
            </a:r>
            <a:r>
              <a:rPr lang="en-US" sz="1100" b="1" dirty="0" smtClean="0"/>
              <a:t>[] A) </a:t>
            </a:r>
          </a:p>
          <a:p>
            <a:pPr marL="0" indent="0">
              <a:buFont typeface="Arial" panose="020B0604020202020204" pitchFamily="34" charset="0"/>
              <a:buNone/>
            </a:pPr>
            <a:r>
              <a:rPr lang="en-US" sz="1100" b="1" dirty="0" smtClean="0"/>
              <a:t>2  { </a:t>
            </a:r>
            <a:r>
              <a:rPr lang="en-US" sz="1100" b="1" dirty="0" err="1" smtClean="0"/>
              <a:t>int</a:t>
            </a:r>
            <a:r>
              <a:rPr lang="en-US" sz="1100" b="1" dirty="0" smtClean="0"/>
              <a:t> n = </a:t>
            </a:r>
            <a:r>
              <a:rPr lang="en-US" sz="1100" b="1" dirty="0" err="1" smtClean="0"/>
              <a:t>A.length</a:t>
            </a:r>
            <a:r>
              <a:rPr lang="en-US" sz="1100" b="1" dirty="0" smtClean="0"/>
              <a:t>;</a:t>
            </a:r>
          </a:p>
          <a:p>
            <a:pPr marL="0" indent="0">
              <a:buFont typeface="Arial" panose="020B0604020202020204" pitchFamily="34" charset="0"/>
              <a:buNone/>
            </a:pPr>
            <a:r>
              <a:rPr lang="en-US" sz="1100" b="1" dirty="0" smtClean="0"/>
              <a:t>3     if (n &lt; 2) return A;</a:t>
            </a:r>
          </a:p>
          <a:p>
            <a:pPr marL="0" indent="0">
              <a:buFont typeface="Arial" panose="020B0604020202020204" pitchFamily="34" charset="0"/>
              <a:buNone/>
            </a:pPr>
            <a:r>
              <a:rPr lang="en-US" sz="1100" b="1" dirty="0" smtClean="0"/>
              <a:t>4     </a:t>
            </a:r>
            <a:r>
              <a:rPr lang="en-US" sz="1100" b="1" dirty="0" err="1" smtClean="0"/>
              <a:t>int</a:t>
            </a:r>
            <a:r>
              <a:rPr lang="en-US" sz="1100" b="1" dirty="0" smtClean="0"/>
              <a:t> mid = n / 2;</a:t>
            </a:r>
          </a:p>
          <a:p>
            <a:pPr marL="0" indent="0">
              <a:buFont typeface="Arial" panose="020B0604020202020204" pitchFamily="34" charset="0"/>
              <a:buNone/>
            </a:pPr>
            <a:r>
              <a:rPr lang="en-US" sz="1100" b="1" dirty="0" smtClean="0"/>
              <a:t>5     </a:t>
            </a:r>
            <a:r>
              <a:rPr lang="en-US" sz="1100" b="1" dirty="0" err="1" smtClean="0"/>
              <a:t>int</a:t>
            </a:r>
            <a:r>
              <a:rPr lang="en-US" sz="1100" b="1" dirty="0" smtClean="0"/>
              <a:t>[] left = new </a:t>
            </a:r>
            <a:r>
              <a:rPr lang="en-US" sz="1100" b="1" dirty="0" err="1" smtClean="0"/>
              <a:t>int</a:t>
            </a:r>
            <a:r>
              <a:rPr lang="en-US" sz="1100" b="1" dirty="0" smtClean="0"/>
              <a:t>[mid];</a:t>
            </a:r>
          </a:p>
          <a:p>
            <a:pPr marL="0" indent="0">
              <a:buFont typeface="Arial" panose="020B0604020202020204" pitchFamily="34" charset="0"/>
              <a:buNone/>
            </a:pPr>
            <a:r>
              <a:rPr lang="en-US" sz="1100" b="1" dirty="0" smtClean="0"/>
              <a:t>6     </a:t>
            </a:r>
            <a:r>
              <a:rPr lang="en-US" sz="1100" b="1" dirty="0" err="1" smtClean="0"/>
              <a:t>int</a:t>
            </a:r>
            <a:r>
              <a:rPr lang="en-US" sz="1100" b="1" dirty="0" smtClean="0"/>
              <a:t>[] right = new </a:t>
            </a:r>
            <a:r>
              <a:rPr lang="en-US" sz="1100" b="1" dirty="0" err="1" smtClean="0"/>
              <a:t>int</a:t>
            </a:r>
            <a:r>
              <a:rPr lang="en-US" sz="1100" b="1" dirty="0" smtClean="0"/>
              <a:t>[n - mid];</a:t>
            </a:r>
          </a:p>
          <a:p>
            <a:pPr marL="0" indent="0">
              <a:buFont typeface="Arial" panose="020B0604020202020204" pitchFamily="34" charset="0"/>
              <a:buNone/>
            </a:pPr>
            <a:r>
              <a:rPr lang="en-US" sz="1100" b="1" i="1" dirty="0" smtClean="0"/>
              <a:t>7     copy 0 to mid-1 of A into left</a:t>
            </a:r>
          </a:p>
          <a:p>
            <a:pPr marL="0" indent="0">
              <a:buFont typeface="Arial" panose="020B0604020202020204" pitchFamily="34" charset="0"/>
              <a:buNone/>
            </a:pPr>
            <a:r>
              <a:rPr lang="en-US" sz="1100" b="1" i="1" dirty="0" smtClean="0"/>
              <a:t>8     copy mid to n-1 of A into right</a:t>
            </a:r>
            <a:endParaRPr lang="en-US" sz="1100" b="1" dirty="0" smtClean="0"/>
          </a:p>
          <a:p>
            <a:pPr marL="0" indent="0">
              <a:buFont typeface="Arial" panose="020B0604020202020204" pitchFamily="34" charset="0"/>
              <a:buNone/>
            </a:pPr>
            <a:r>
              <a:rPr lang="en-US" sz="1100" b="1" i="1" dirty="0" smtClean="0"/>
              <a:t>9     </a:t>
            </a:r>
            <a:r>
              <a:rPr lang="en-US" sz="1100" b="1" i="1" dirty="0" err="1" smtClean="0"/>
              <a:t>mergeSort</a:t>
            </a:r>
            <a:r>
              <a:rPr lang="en-US" sz="1100" b="1" i="1" dirty="0" smtClean="0"/>
              <a:t>(left);</a:t>
            </a:r>
          </a:p>
          <a:p>
            <a:pPr marL="0" indent="0">
              <a:buFont typeface="Arial" panose="020B0604020202020204" pitchFamily="34" charset="0"/>
              <a:buNone/>
            </a:pPr>
            <a:r>
              <a:rPr lang="en-US" sz="1100" b="1" i="1" dirty="0" smtClean="0"/>
              <a:t>10   </a:t>
            </a:r>
            <a:r>
              <a:rPr lang="en-US" sz="1100" b="1" i="1" dirty="0" err="1" smtClean="0"/>
              <a:t>mergeSort</a:t>
            </a:r>
            <a:r>
              <a:rPr lang="en-US" sz="1100" b="1" i="1" dirty="0" smtClean="0"/>
              <a:t>(right);</a:t>
            </a:r>
            <a:endParaRPr lang="en-US" sz="1100" b="1" dirty="0" smtClean="0"/>
          </a:p>
          <a:p>
            <a:pPr marL="0" indent="0">
              <a:buFont typeface="Arial" panose="020B0604020202020204" pitchFamily="34" charset="0"/>
              <a:buNone/>
            </a:pPr>
            <a:r>
              <a:rPr lang="en-US" sz="1100" b="1" dirty="0" smtClean="0"/>
              <a:t>11   return </a:t>
            </a:r>
            <a:r>
              <a:rPr lang="en-US" sz="1100" b="1" i="1" dirty="0" smtClean="0"/>
              <a:t>merge(left, right, A);</a:t>
            </a:r>
            <a:endParaRPr lang="en-US" sz="1100" b="1" dirty="0" smtClean="0"/>
          </a:p>
          <a:p>
            <a:pPr marL="0" indent="0">
              <a:buFont typeface="Arial" panose="020B0604020202020204" pitchFamily="34" charset="0"/>
              <a:buNone/>
            </a:pPr>
            <a:r>
              <a:rPr lang="en-US" sz="1100" b="1" dirty="0" smtClean="0"/>
              <a:t>12 }</a:t>
            </a:r>
            <a:endParaRPr lang="en-US" sz="1100" b="1" dirty="0"/>
          </a:p>
        </p:txBody>
      </p:sp>
      <p:sp>
        <p:nvSpPr>
          <p:cNvPr id="9" name="Content Placeholder 2"/>
          <p:cNvSpPr txBox="1">
            <a:spLocks/>
          </p:cNvSpPr>
          <p:nvPr/>
        </p:nvSpPr>
        <p:spPr>
          <a:xfrm>
            <a:off x="9023644" y="372842"/>
            <a:ext cx="2682668" cy="33274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50" b="1" dirty="0" smtClean="0"/>
              <a:t>1  </a:t>
            </a:r>
            <a:r>
              <a:rPr lang="en-US" sz="1050" b="1" dirty="0" err="1" smtClean="0"/>
              <a:t>mergeSort</a:t>
            </a:r>
            <a:r>
              <a:rPr lang="en-US" sz="1050" b="1" dirty="0" smtClean="0"/>
              <a:t>(</a:t>
            </a:r>
            <a:r>
              <a:rPr lang="en-US" sz="1050" b="1" dirty="0" err="1" smtClean="0"/>
              <a:t>int</a:t>
            </a:r>
            <a:r>
              <a:rPr lang="en-US" sz="1050" b="1" dirty="0" smtClean="0"/>
              <a:t>[] A) </a:t>
            </a:r>
          </a:p>
          <a:p>
            <a:pPr marL="0" indent="0">
              <a:buFont typeface="Arial" panose="020B0604020202020204" pitchFamily="34" charset="0"/>
              <a:buNone/>
            </a:pPr>
            <a:r>
              <a:rPr lang="en-US" sz="1050" b="1" dirty="0" smtClean="0"/>
              <a:t>2  { </a:t>
            </a:r>
            <a:r>
              <a:rPr lang="en-US" sz="1050" b="1" dirty="0" err="1" smtClean="0"/>
              <a:t>int</a:t>
            </a:r>
            <a:r>
              <a:rPr lang="en-US" sz="1050" b="1" dirty="0" smtClean="0"/>
              <a:t> n = </a:t>
            </a:r>
            <a:r>
              <a:rPr lang="en-US" sz="1050" b="1" dirty="0" err="1" smtClean="0"/>
              <a:t>A.length</a:t>
            </a:r>
            <a:r>
              <a:rPr lang="en-US" sz="1050" b="1" dirty="0" smtClean="0"/>
              <a:t>;</a:t>
            </a:r>
          </a:p>
          <a:p>
            <a:pPr marL="0" indent="0">
              <a:buFont typeface="Arial" panose="020B0604020202020204" pitchFamily="34" charset="0"/>
              <a:buNone/>
            </a:pPr>
            <a:r>
              <a:rPr lang="en-US" sz="1050" b="1" dirty="0" smtClean="0"/>
              <a:t>3     if (n &lt; 2) return A;</a:t>
            </a:r>
          </a:p>
          <a:p>
            <a:pPr marL="0" indent="0">
              <a:buFont typeface="Arial" panose="020B0604020202020204" pitchFamily="34" charset="0"/>
              <a:buNone/>
            </a:pPr>
            <a:r>
              <a:rPr lang="en-US" sz="1050" b="1" dirty="0" smtClean="0"/>
              <a:t>4     </a:t>
            </a:r>
            <a:r>
              <a:rPr lang="en-US" sz="1050" b="1" dirty="0" err="1" smtClean="0"/>
              <a:t>int</a:t>
            </a:r>
            <a:r>
              <a:rPr lang="en-US" sz="1050" b="1" dirty="0" smtClean="0"/>
              <a:t> mid = n / 2;</a:t>
            </a:r>
          </a:p>
          <a:p>
            <a:pPr marL="0" indent="0">
              <a:buFont typeface="Arial" panose="020B0604020202020204" pitchFamily="34" charset="0"/>
              <a:buNone/>
            </a:pPr>
            <a:r>
              <a:rPr lang="en-US" sz="1050" b="1" dirty="0" smtClean="0"/>
              <a:t>5     </a:t>
            </a:r>
            <a:r>
              <a:rPr lang="en-US" sz="1050" b="1" dirty="0" err="1" smtClean="0"/>
              <a:t>int</a:t>
            </a:r>
            <a:r>
              <a:rPr lang="en-US" sz="1050" b="1" dirty="0" smtClean="0"/>
              <a:t>[] left = new </a:t>
            </a:r>
            <a:r>
              <a:rPr lang="en-US" sz="1050" b="1" dirty="0" err="1" smtClean="0"/>
              <a:t>int</a:t>
            </a:r>
            <a:r>
              <a:rPr lang="en-US" sz="1050" b="1" dirty="0" smtClean="0"/>
              <a:t>[mid];</a:t>
            </a:r>
          </a:p>
          <a:p>
            <a:pPr marL="0" indent="0">
              <a:buFont typeface="Arial" panose="020B0604020202020204" pitchFamily="34" charset="0"/>
              <a:buNone/>
            </a:pPr>
            <a:r>
              <a:rPr lang="en-US" sz="1050" b="1" dirty="0" smtClean="0"/>
              <a:t>6     </a:t>
            </a:r>
            <a:r>
              <a:rPr lang="en-US" sz="1050" b="1" dirty="0" err="1" smtClean="0"/>
              <a:t>int</a:t>
            </a:r>
            <a:r>
              <a:rPr lang="en-US" sz="1050" b="1" dirty="0" smtClean="0"/>
              <a:t>[] right = new </a:t>
            </a:r>
            <a:r>
              <a:rPr lang="en-US" sz="1050" b="1" dirty="0" err="1" smtClean="0"/>
              <a:t>int</a:t>
            </a:r>
            <a:r>
              <a:rPr lang="en-US" sz="1050" b="1" dirty="0" smtClean="0"/>
              <a:t>[n - mid];</a:t>
            </a:r>
          </a:p>
          <a:p>
            <a:pPr marL="0" indent="0">
              <a:buFont typeface="Arial" panose="020B0604020202020204" pitchFamily="34" charset="0"/>
              <a:buNone/>
            </a:pPr>
            <a:r>
              <a:rPr lang="en-US" sz="1050" b="1" dirty="0" smtClean="0"/>
              <a:t>7     copy 0 to mid-1 of A into left</a:t>
            </a:r>
          </a:p>
          <a:p>
            <a:pPr marL="0" indent="0">
              <a:buFont typeface="Arial" panose="020B0604020202020204" pitchFamily="34" charset="0"/>
              <a:buNone/>
            </a:pPr>
            <a:r>
              <a:rPr lang="en-US" sz="1050" b="1" dirty="0" smtClean="0"/>
              <a:t>8     copy mid to n-1 of A into right</a:t>
            </a:r>
          </a:p>
          <a:p>
            <a:pPr marL="0" indent="0">
              <a:buFont typeface="Arial" panose="020B0604020202020204" pitchFamily="34" charset="0"/>
              <a:buNone/>
            </a:pPr>
            <a:r>
              <a:rPr lang="en-US" sz="1050" b="1" dirty="0" smtClean="0"/>
              <a:t>9     </a:t>
            </a:r>
            <a:r>
              <a:rPr lang="en-US" sz="1050" b="1" dirty="0" err="1" smtClean="0"/>
              <a:t>mergeSort</a:t>
            </a:r>
            <a:r>
              <a:rPr lang="en-US" sz="1050" b="1" dirty="0" smtClean="0"/>
              <a:t>(left);</a:t>
            </a:r>
          </a:p>
          <a:p>
            <a:pPr marL="0" indent="0">
              <a:buFont typeface="Arial" panose="020B0604020202020204" pitchFamily="34" charset="0"/>
              <a:buNone/>
            </a:pPr>
            <a:r>
              <a:rPr lang="en-US" sz="1050" b="1" dirty="0" smtClean="0"/>
              <a:t>10   </a:t>
            </a:r>
            <a:r>
              <a:rPr lang="en-US" sz="1050" b="1" dirty="0" err="1" smtClean="0"/>
              <a:t>mergeSort</a:t>
            </a:r>
            <a:r>
              <a:rPr lang="en-US" sz="1050" b="1" dirty="0" smtClean="0"/>
              <a:t>(right);</a:t>
            </a:r>
          </a:p>
          <a:p>
            <a:pPr marL="0" indent="0">
              <a:buFont typeface="Arial" panose="020B0604020202020204" pitchFamily="34" charset="0"/>
              <a:buNone/>
            </a:pPr>
            <a:r>
              <a:rPr lang="en-US" sz="1050" b="1" dirty="0" smtClean="0"/>
              <a:t>11   return merge(left, right, A);</a:t>
            </a:r>
          </a:p>
          <a:p>
            <a:pPr marL="0" indent="0">
              <a:buFont typeface="Arial" panose="020B0604020202020204" pitchFamily="34" charset="0"/>
              <a:buNone/>
            </a:pPr>
            <a:r>
              <a:rPr lang="en-US" sz="1050" b="1" dirty="0" smtClean="0"/>
              <a:t>12 }</a:t>
            </a:r>
            <a:endParaRPr lang="en-US" sz="1050" b="1" dirty="0"/>
          </a:p>
        </p:txBody>
      </p:sp>
      <p:sp>
        <p:nvSpPr>
          <p:cNvPr id="11" name="Content Placeholder 2"/>
          <p:cNvSpPr txBox="1">
            <a:spLocks/>
          </p:cNvSpPr>
          <p:nvPr/>
        </p:nvSpPr>
        <p:spPr>
          <a:xfrm>
            <a:off x="9023644" y="3692883"/>
            <a:ext cx="2682668" cy="33274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50" b="1" dirty="0" smtClean="0"/>
              <a:t>1  </a:t>
            </a:r>
            <a:r>
              <a:rPr lang="en-US" sz="1050" b="1" dirty="0" err="1" smtClean="0"/>
              <a:t>mergeSort</a:t>
            </a:r>
            <a:r>
              <a:rPr lang="en-US" sz="1050" b="1" dirty="0" smtClean="0"/>
              <a:t>(</a:t>
            </a:r>
            <a:r>
              <a:rPr lang="en-US" sz="1050" b="1" dirty="0" err="1" smtClean="0"/>
              <a:t>int</a:t>
            </a:r>
            <a:r>
              <a:rPr lang="en-US" sz="1050" b="1" dirty="0" smtClean="0"/>
              <a:t>[] A) </a:t>
            </a:r>
          </a:p>
          <a:p>
            <a:pPr marL="0" indent="0">
              <a:buFont typeface="Arial" panose="020B0604020202020204" pitchFamily="34" charset="0"/>
              <a:buNone/>
            </a:pPr>
            <a:r>
              <a:rPr lang="en-US" sz="1050" b="1" dirty="0" smtClean="0"/>
              <a:t>2  { </a:t>
            </a:r>
            <a:r>
              <a:rPr lang="en-US" sz="1050" b="1" dirty="0" err="1" smtClean="0"/>
              <a:t>int</a:t>
            </a:r>
            <a:r>
              <a:rPr lang="en-US" sz="1050" b="1" dirty="0" smtClean="0"/>
              <a:t> n = </a:t>
            </a:r>
            <a:r>
              <a:rPr lang="en-US" sz="1050" b="1" dirty="0" err="1" smtClean="0"/>
              <a:t>A.length</a:t>
            </a:r>
            <a:r>
              <a:rPr lang="en-US" sz="1050" b="1" dirty="0" smtClean="0"/>
              <a:t>;</a:t>
            </a:r>
          </a:p>
          <a:p>
            <a:pPr marL="0" indent="0">
              <a:buFont typeface="Arial" panose="020B0604020202020204" pitchFamily="34" charset="0"/>
              <a:buNone/>
            </a:pPr>
            <a:r>
              <a:rPr lang="en-US" sz="1050" b="1" dirty="0" smtClean="0"/>
              <a:t>3     if (n &lt; 2) return A;</a:t>
            </a:r>
          </a:p>
          <a:p>
            <a:pPr marL="0" indent="0">
              <a:buFont typeface="Arial" panose="020B0604020202020204" pitchFamily="34" charset="0"/>
              <a:buNone/>
            </a:pPr>
            <a:r>
              <a:rPr lang="en-US" sz="1050" b="1" dirty="0" smtClean="0"/>
              <a:t>4     </a:t>
            </a:r>
            <a:r>
              <a:rPr lang="en-US" sz="1050" b="1" dirty="0" err="1" smtClean="0"/>
              <a:t>int</a:t>
            </a:r>
            <a:r>
              <a:rPr lang="en-US" sz="1050" b="1" dirty="0" smtClean="0"/>
              <a:t> mid = n / 2;</a:t>
            </a:r>
          </a:p>
          <a:p>
            <a:pPr marL="0" indent="0">
              <a:buFont typeface="Arial" panose="020B0604020202020204" pitchFamily="34" charset="0"/>
              <a:buNone/>
            </a:pPr>
            <a:r>
              <a:rPr lang="en-US" sz="1050" b="1" dirty="0" smtClean="0"/>
              <a:t>5     </a:t>
            </a:r>
            <a:r>
              <a:rPr lang="en-US" sz="1050" b="1" dirty="0" err="1" smtClean="0"/>
              <a:t>int</a:t>
            </a:r>
            <a:r>
              <a:rPr lang="en-US" sz="1050" b="1" dirty="0" smtClean="0"/>
              <a:t>[] left = new </a:t>
            </a:r>
            <a:r>
              <a:rPr lang="en-US" sz="1050" b="1" dirty="0" err="1" smtClean="0"/>
              <a:t>int</a:t>
            </a:r>
            <a:r>
              <a:rPr lang="en-US" sz="1050" b="1" dirty="0" smtClean="0"/>
              <a:t>[mid];</a:t>
            </a:r>
          </a:p>
          <a:p>
            <a:pPr marL="0" indent="0">
              <a:buFont typeface="Arial" panose="020B0604020202020204" pitchFamily="34" charset="0"/>
              <a:buNone/>
            </a:pPr>
            <a:r>
              <a:rPr lang="en-US" sz="1050" b="1" dirty="0" smtClean="0"/>
              <a:t>6     </a:t>
            </a:r>
            <a:r>
              <a:rPr lang="en-US" sz="1050" b="1" dirty="0" err="1" smtClean="0"/>
              <a:t>int</a:t>
            </a:r>
            <a:r>
              <a:rPr lang="en-US" sz="1050" b="1" dirty="0" smtClean="0"/>
              <a:t>[] right = new </a:t>
            </a:r>
            <a:r>
              <a:rPr lang="en-US" sz="1050" b="1" dirty="0" err="1" smtClean="0"/>
              <a:t>int</a:t>
            </a:r>
            <a:r>
              <a:rPr lang="en-US" sz="1050" b="1" dirty="0" smtClean="0"/>
              <a:t>[n - mid];</a:t>
            </a:r>
          </a:p>
          <a:p>
            <a:pPr marL="0" indent="0">
              <a:buFont typeface="Arial" panose="020B0604020202020204" pitchFamily="34" charset="0"/>
              <a:buNone/>
            </a:pPr>
            <a:r>
              <a:rPr lang="en-US" sz="1050" b="1" dirty="0" smtClean="0"/>
              <a:t>7     copy 0 to mid-1 of A into left</a:t>
            </a:r>
          </a:p>
          <a:p>
            <a:pPr marL="0" indent="0">
              <a:buFont typeface="Arial" panose="020B0604020202020204" pitchFamily="34" charset="0"/>
              <a:buNone/>
            </a:pPr>
            <a:r>
              <a:rPr lang="en-US" sz="1050" b="1" dirty="0" smtClean="0"/>
              <a:t>8     copy mid to n-1 of A into right</a:t>
            </a:r>
          </a:p>
          <a:p>
            <a:pPr marL="0" indent="0">
              <a:buFont typeface="Arial" panose="020B0604020202020204" pitchFamily="34" charset="0"/>
              <a:buNone/>
            </a:pPr>
            <a:r>
              <a:rPr lang="en-US" sz="1050" b="1" dirty="0" smtClean="0"/>
              <a:t>9     </a:t>
            </a:r>
            <a:r>
              <a:rPr lang="en-US" sz="1050" b="1" dirty="0" err="1" smtClean="0"/>
              <a:t>mergeSort</a:t>
            </a:r>
            <a:r>
              <a:rPr lang="en-US" sz="1050" b="1" dirty="0" smtClean="0"/>
              <a:t>(left);</a:t>
            </a:r>
          </a:p>
          <a:p>
            <a:pPr marL="0" indent="0">
              <a:buFont typeface="Arial" panose="020B0604020202020204" pitchFamily="34" charset="0"/>
              <a:buNone/>
            </a:pPr>
            <a:r>
              <a:rPr lang="en-US" sz="1050" b="1" dirty="0" smtClean="0"/>
              <a:t>10   </a:t>
            </a:r>
            <a:r>
              <a:rPr lang="en-US" sz="1050" b="1" dirty="0" err="1" smtClean="0"/>
              <a:t>mergeSort</a:t>
            </a:r>
            <a:r>
              <a:rPr lang="en-US" sz="1050" b="1" dirty="0" smtClean="0"/>
              <a:t>(right);</a:t>
            </a:r>
          </a:p>
          <a:p>
            <a:pPr marL="0" indent="0">
              <a:buFont typeface="Arial" panose="020B0604020202020204" pitchFamily="34" charset="0"/>
              <a:buNone/>
            </a:pPr>
            <a:r>
              <a:rPr lang="en-US" sz="1050" b="1" dirty="0" smtClean="0"/>
              <a:t>11   return merge(left, right, A);</a:t>
            </a:r>
          </a:p>
          <a:p>
            <a:pPr marL="0" indent="0">
              <a:buFont typeface="Arial" panose="020B0604020202020204" pitchFamily="34" charset="0"/>
              <a:buNone/>
            </a:pPr>
            <a:r>
              <a:rPr lang="en-US" sz="1050" b="1" dirty="0" smtClean="0"/>
              <a:t>12 }</a:t>
            </a:r>
            <a:endParaRPr lang="en-US" sz="1050" b="1" dirty="0"/>
          </a:p>
        </p:txBody>
      </p:sp>
      <p:cxnSp>
        <p:nvCxnSpPr>
          <p:cNvPr id="13" name="Straight Connector 12"/>
          <p:cNvCxnSpPr/>
          <p:nvPr/>
        </p:nvCxnSpPr>
        <p:spPr>
          <a:xfrm flipV="1">
            <a:off x="1572426" y="1922804"/>
            <a:ext cx="1648626" cy="1093861"/>
          </a:xfrm>
          <a:prstGeom prst="line">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479418" y="3080431"/>
            <a:ext cx="1648626" cy="1093861"/>
          </a:xfrm>
          <a:prstGeom prst="line">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7486116" y="485775"/>
            <a:ext cx="1537528" cy="4818336"/>
          </a:xfrm>
          <a:prstGeom prst="line">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597214" y="3799663"/>
            <a:ext cx="1537528" cy="1809248"/>
          </a:xfrm>
          <a:prstGeom prst="line">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486116" y="1154384"/>
            <a:ext cx="1596547" cy="41497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0" idx="1"/>
          </p:cNvCxnSpPr>
          <p:nvPr/>
        </p:nvCxnSpPr>
        <p:spPr>
          <a:xfrm flipH="1">
            <a:off x="7597214" y="4372561"/>
            <a:ext cx="1485450" cy="126351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4482719" y="4155523"/>
            <a:ext cx="1756423" cy="197728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63552" y="654850"/>
            <a:ext cx="1417623" cy="230975"/>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H="1" flipV="1">
            <a:off x="1572426" y="3056478"/>
            <a:ext cx="1735641" cy="193385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63552" y="925638"/>
            <a:ext cx="1417623" cy="230975"/>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63553" y="1196426"/>
            <a:ext cx="779447" cy="260899"/>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63552" y="1505675"/>
            <a:ext cx="1417623" cy="230975"/>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63552" y="1791458"/>
            <a:ext cx="1731948" cy="218318"/>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63552" y="2056553"/>
            <a:ext cx="1998648" cy="236667"/>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73076" y="2342661"/>
            <a:ext cx="1989123" cy="251271"/>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63552" y="2621987"/>
            <a:ext cx="1989123" cy="251271"/>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73076" y="2913900"/>
            <a:ext cx="1989123" cy="251271"/>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266851" y="1770898"/>
            <a:ext cx="1417623" cy="230975"/>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266851" y="2041686"/>
            <a:ext cx="1417623" cy="230975"/>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266852" y="2312474"/>
            <a:ext cx="779447" cy="260899"/>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266851" y="2621723"/>
            <a:ext cx="1417623" cy="230975"/>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266851" y="2907506"/>
            <a:ext cx="1731948" cy="218318"/>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266851" y="3172601"/>
            <a:ext cx="1998648" cy="236667"/>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276375" y="3458709"/>
            <a:ext cx="1989123" cy="251271"/>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266851" y="3738035"/>
            <a:ext cx="1989123" cy="251271"/>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276375" y="4029948"/>
            <a:ext cx="1989123" cy="251271"/>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215107" y="2928609"/>
            <a:ext cx="1417623" cy="230975"/>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215107" y="3199397"/>
            <a:ext cx="1417623" cy="230975"/>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215108" y="3470185"/>
            <a:ext cx="779447" cy="260899"/>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215107" y="3779434"/>
            <a:ext cx="1417623" cy="230975"/>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215107" y="4065217"/>
            <a:ext cx="1731948" cy="218318"/>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215107" y="4330312"/>
            <a:ext cx="1998648" cy="236667"/>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224631" y="4616420"/>
            <a:ext cx="1989123" cy="251271"/>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215107" y="4895746"/>
            <a:ext cx="1989123" cy="251271"/>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224631" y="5187659"/>
            <a:ext cx="1989123" cy="251271"/>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9042428" y="384339"/>
            <a:ext cx="1417623" cy="230975"/>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9042428" y="655127"/>
            <a:ext cx="1417623" cy="230975"/>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9042429" y="925916"/>
            <a:ext cx="1417622" cy="228468"/>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9082663" y="3716750"/>
            <a:ext cx="1417623" cy="230975"/>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9082663" y="3987538"/>
            <a:ext cx="1417623" cy="230975"/>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9082664" y="4258327"/>
            <a:ext cx="1417622" cy="228468"/>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224631" y="5483215"/>
            <a:ext cx="1989123" cy="251271"/>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6215106" y="5758898"/>
            <a:ext cx="1989123" cy="251271"/>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6215106" y="6047242"/>
            <a:ext cx="298214" cy="175874"/>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944254" y="904839"/>
            <a:ext cx="535216" cy="261610"/>
          </a:xfrm>
          <a:prstGeom prst="rect">
            <a:avLst/>
          </a:prstGeom>
          <a:noFill/>
        </p:spPr>
        <p:txBody>
          <a:bodyPr wrap="square" rtlCol="0">
            <a:spAutoFit/>
          </a:bodyPr>
          <a:lstStyle/>
          <a:p>
            <a:r>
              <a:rPr lang="en-US" sz="1100" dirty="0" smtClean="0"/>
              <a:t>n is 8</a:t>
            </a:r>
            <a:endParaRPr lang="en-US" sz="1100" dirty="0"/>
          </a:p>
        </p:txBody>
      </p:sp>
      <p:sp>
        <p:nvSpPr>
          <p:cNvPr id="62" name="TextBox 61"/>
          <p:cNvSpPr txBox="1"/>
          <p:nvPr/>
        </p:nvSpPr>
        <p:spPr>
          <a:xfrm>
            <a:off x="4931940" y="1996416"/>
            <a:ext cx="535216" cy="261610"/>
          </a:xfrm>
          <a:prstGeom prst="rect">
            <a:avLst/>
          </a:prstGeom>
          <a:noFill/>
        </p:spPr>
        <p:txBody>
          <a:bodyPr wrap="square" rtlCol="0">
            <a:spAutoFit/>
          </a:bodyPr>
          <a:lstStyle/>
          <a:p>
            <a:r>
              <a:rPr lang="en-US" sz="1100" dirty="0" smtClean="0"/>
              <a:t>n is 4</a:t>
            </a:r>
            <a:endParaRPr lang="en-US" sz="1100" dirty="0"/>
          </a:p>
        </p:txBody>
      </p:sp>
      <p:sp>
        <p:nvSpPr>
          <p:cNvPr id="63" name="TextBox 62"/>
          <p:cNvSpPr txBox="1"/>
          <p:nvPr/>
        </p:nvSpPr>
        <p:spPr>
          <a:xfrm>
            <a:off x="7709609" y="3176481"/>
            <a:ext cx="535216" cy="261610"/>
          </a:xfrm>
          <a:prstGeom prst="rect">
            <a:avLst/>
          </a:prstGeom>
          <a:noFill/>
        </p:spPr>
        <p:txBody>
          <a:bodyPr wrap="square" rtlCol="0">
            <a:spAutoFit/>
          </a:bodyPr>
          <a:lstStyle/>
          <a:p>
            <a:r>
              <a:rPr lang="en-US" sz="1100" dirty="0" smtClean="0"/>
              <a:t>n is 2</a:t>
            </a:r>
            <a:endParaRPr lang="en-US" sz="1100" dirty="0"/>
          </a:p>
        </p:txBody>
      </p:sp>
      <p:sp>
        <p:nvSpPr>
          <p:cNvPr id="64" name="TextBox 63"/>
          <p:cNvSpPr txBox="1"/>
          <p:nvPr/>
        </p:nvSpPr>
        <p:spPr>
          <a:xfrm>
            <a:off x="10561172" y="639532"/>
            <a:ext cx="535216" cy="261610"/>
          </a:xfrm>
          <a:prstGeom prst="rect">
            <a:avLst/>
          </a:prstGeom>
          <a:noFill/>
        </p:spPr>
        <p:txBody>
          <a:bodyPr wrap="square" rtlCol="0">
            <a:spAutoFit/>
          </a:bodyPr>
          <a:lstStyle/>
          <a:p>
            <a:r>
              <a:rPr lang="en-US" sz="1100" dirty="0" smtClean="0"/>
              <a:t>n is 1</a:t>
            </a:r>
            <a:endParaRPr lang="en-US" sz="1100" dirty="0"/>
          </a:p>
        </p:txBody>
      </p:sp>
      <p:sp>
        <p:nvSpPr>
          <p:cNvPr id="65" name="TextBox 64"/>
          <p:cNvSpPr txBox="1"/>
          <p:nvPr/>
        </p:nvSpPr>
        <p:spPr>
          <a:xfrm>
            <a:off x="10555743" y="3964777"/>
            <a:ext cx="535216" cy="261610"/>
          </a:xfrm>
          <a:prstGeom prst="rect">
            <a:avLst/>
          </a:prstGeom>
          <a:noFill/>
        </p:spPr>
        <p:txBody>
          <a:bodyPr wrap="square" rtlCol="0">
            <a:spAutoFit/>
          </a:bodyPr>
          <a:lstStyle/>
          <a:p>
            <a:r>
              <a:rPr lang="en-US" sz="1100" dirty="0" smtClean="0"/>
              <a:t>n is 1</a:t>
            </a:r>
            <a:endParaRPr lang="en-US" sz="1100" dirty="0"/>
          </a:p>
        </p:txBody>
      </p:sp>
      <p:sp>
        <p:nvSpPr>
          <p:cNvPr id="66" name="TextBox 65"/>
          <p:cNvSpPr txBox="1"/>
          <p:nvPr/>
        </p:nvSpPr>
        <p:spPr>
          <a:xfrm>
            <a:off x="1934652" y="1483071"/>
            <a:ext cx="818707" cy="261610"/>
          </a:xfrm>
          <a:prstGeom prst="rect">
            <a:avLst/>
          </a:prstGeom>
          <a:noFill/>
        </p:spPr>
        <p:txBody>
          <a:bodyPr wrap="square" rtlCol="0">
            <a:spAutoFit/>
          </a:bodyPr>
          <a:lstStyle/>
          <a:p>
            <a:r>
              <a:rPr lang="en-US" sz="1100" dirty="0" smtClean="0"/>
              <a:t>mid is 4</a:t>
            </a:r>
            <a:endParaRPr lang="en-US" sz="1100" dirty="0"/>
          </a:p>
        </p:txBody>
      </p:sp>
      <p:sp>
        <p:nvSpPr>
          <p:cNvPr id="67" name="TextBox 66"/>
          <p:cNvSpPr txBox="1"/>
          <p:nvPr/>
        </p:nvSpPr>
        <p:spPr>
          <a:xfrm>
            <a:off x="4882786" y="2591023"/>
            <a:ext cx="818707" cy="261610"/>
          </a:xfrm>
          <a:prstGeom prst="rect">
            <a:avLst/>
          </a:prstGeom>
          <a:noFill/>
        </p:spPr>
        <p:txBody>
          <a:bodyPr wrap="square" rtlCol="0">
            <a:spAutoFit/>
          </a:bodyPr>
          <a:lstStyle/>
          <a:p>
            <a:r>
              <a:rPr lang="en-US" sz="1100" dirty="0" smtClean="0"/>
              <a:t>mid is 2</a:t>
            </a:r>
            <a:endParaRPr lang="en-US" sz="1100" dirty="0"/>
          </a:p>
        </p:txBody>
      </p:sp>
      <p:sp>
        <p:nvSpPr>
          <p:cNvPr id="74" name="TextBox 73"/>
          <p:cNvSpPr txBox="1"/>
          <p:nvPr/>
        </p:nvSpPr>
        <p:spPr>
          <a:xfrm>
            <a:off x="7691749" y="3748734"/>
            <a:ext cx="818707" cy="261610"/>
          </a:xfrm>
          <a:prstGeom prst="rect">
            <a:avLst/>
          </a:prstGeom>
          <a:noFill/>
        </p:spPr>
        <p:txBody>
          <a:bodyPr wrap="square" rtlCol="0">
            <a:spAutoFit/>
          </a:bodyPr>
          <a:lstStyle/>
          <a:p>
            <a:r>
              <a:rPr lang="en-US" sz="1100" dirty="0" smtClean="0"/>
              <a:t>mid is 1</a:t>
            </a:r>
            <a:endParaRPr lang="en-US" sz="1100" dirty="0"/>
          </a:p>
        </p:txBody>
      </p:sp>
    </p:spTree>
    <p:extLst>
      <p:ext uri="{BB962C8B-B14F-4D97-AF65-F5344CB8AC3E}">
        <p14:creationId xmlns:p14="http://schemas.microsoft.com/office/powerpoint/2010/main" val="312296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fade">
                                      <p:cBhvr>
                                        <p:cTn id="58" dur="500"/>
                                        <p:tgtEl>
                                          <p:spTgt spid="6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500"/>
                                        <p:tgtEl>
                                          <p:spTgt spid="3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fade">
                                      <p:cBhvr>
                                        <p:cTn id="78" dur="500"/>
                                        <p:tgtEl>
                                          <p:spTgt spid="39"/>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fade">
                                      <p:cBhvr>
                                        <p:cTn id="91" dur="500"/>
                                        <p:tgtEl>
                                          <p:spTgt spid="41"/>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fade">
                                      <p:cBhvr>
                                        <p:cTn id="96" dur="500"/>
                                        <p:tgtEl>
                                          <p:spTgt spid="42"/>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62"/>
                                        </p:tgtEl>
                                        <p:attrNameLst>
                                          <p:attrName>style.visibility</p:attrName>
                                        </p:attrNameLst>
                                      </p:cBhvr>
                                      <p:to>
                                        <p:strVal val="visible"/>
                                      </p:to>
                                    </p:set>
                                    <p:animEffect transition="in" filter="fade">
                                      <p:cBhvr>
                                        <p:cTn id="101" dur="500"/>
                                        <p:tgtEl>
                                          <p:spTgt spid="6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fade">
                                      <p:cBhvr>
                                        <p:cTn id="106" dur="500"/>
                                        <p:tgtEl>
                                          <p:spTgt spid="4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4"/>
                                        </p:tgtEl>
                                        <p:attrNameLst>
                                          <p:attrName>style.visibility</p:attrName>
                                        </p:attrNameLst>
                                      </p:cBhvr>
                                      <p:to>
                                        <p:strVal val="visible"/>
                                      </p:to>
                                    </p:set>
                                    <p:animEffect transition="in" filter="fade">
                                      <p:cBhvr>
                                        <p:cTn id="111" dur="500"/>
                                        <p:tgtEl>
                                          <p:spTgt spid="44"/>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67"/>
                                        </p:tgtEl>
                                        <p:attrNameLst>
                                          <p:attrName>style.visibility</p:attrName>
                                        </p:attrNameLst>
                                      </p:cBhvr>
                                      <p:to>
                                        <p:strVal val="visible"/>
                                      </p:to>
                                    </p:set>
                                    <p:animEffect transition="in" filter="fade">
                                      <p:cBhvr>
                                        <p:cTn id="116" dur="500"/>
                                        <p:tgtEl>
                                          <p:spTgt spid="67"/>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fade">
                                      <p:cBhvr>
                                        <p:cTn id="121" dur="500"/>
                                        <p:tgtEl>
                                          <p:spTgt spid="45"/>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fade">
                                      <p:cBhvr>
                                        <p:cTn id="126" dur="500"/>
                                        <p:tgtEl>
                                          <p:spTgt spid="46"/>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500"/>
                                        <p:tgtEl>
                                          <p:spTgt spid="47"/>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48"/>
                                        </p:tgtEl>
                                        <p:attrNameLst>
                                          <p:attrName>style.visibility</p:attrName>
                                        </p:attrNameLst>
                                      </p:cBhvr>
                                      <p:to>
                                        <p:strVal val="visible"/>
                                      </p:to>
                                    </p:set>
                                    <p:animEffect transition="in" filter="fade">
                                      <p:cBhvr>
                                        <p:cTn id="136" dur="500"/>
                                        <p:tgtEl>
                                          <p:spTgt spid="48"/>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14"/>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8"/>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50"/>
                                        </p:tgtEl>
                                        <p:attrNameLst>
                                          <p:attrName>style.visibility</p:attrName>
                                        </p:attrNameLst>
                                      </p:cBhvr>
                                      <p:to>
                                        <p:strVal val="visible"/>
                                      </p:to>
                                    </p:set>
                                    <p:animEffect transition="in" filter="fade">
                                      <p:cBhvr>
                                        <p:cTn id="149" dur="500"/>
                                        <p:tgtEl>
                                          <p:spTgt spid="50"/>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51"/>
                                        </p:tgtEl>
                                        <p:attrNameLst>
                                          <p:attrName>style.visibility</p:attrName>
                                        </p:attrNameLst>
                                      </p:cBhvr>
                                      <p:to>
                                        <p:strVal val="visible"/>
                                      </p:to>
                                    </p:set>
                                    <p:animEffect transition="in" filter="fade">
                                      <p:cBhvr>
                                        <p:cTn id="154" dur="500"/>
                                        <p:tgtEl>
                                          <p:spTgt spid="51"/>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63"/>
                                        </p:tgtEl>
                                        <p:attrNameLst>
                                          <p:attrName>style.visibility</p:attrName>
                                        </p:attrNameLst>
                                      </p:cBhvr>
                                      <p:to>
                                        <p:strVal val="visible"/>
                                      </p:to>
                                    </p:set>
                                    <p:animEffect transition="in" filter="fade">
                                      <p:cBhvr>
                                        <p:cTn id="159" dur="500"/>
                                        <p:tgtEl>
                                          <p:spTgt spid="63"/>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52"/>
                                        </p:tgtEl>
                                        <p:attrNameLst>
                                          <p:attrName>style.visibility</p:attrName>
                                        </p:attrNameLst>
                                      </p:cBhvr>
                                      <p:to>
                                        <p:strVal val="visible"/>
                                      </p:to>
                                    </p:set>
                                    <p:animEffect transition="in" filter="fade">
                                      <p:cBhvr>
                                        <p:cTn id="164" dur="500"/>
                                        <p:tgtEl>
                                          <p:spTgt spid="52"/>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53"/>
                                        </p:tgtEl>
                                        <p:attrNameLst>
                                          <p:attrName>style.visibility</p:attrName>
                                        </p:attrNameLst>
                                      </p:cBhvr>
                                      <p:to>
                                        <p:strVal val="visible"/>
                                      </p:to>
                                    </p:set>
                                    <p:animEffect transition="in" filter="fade">
                                      <p:cBhvr>
                                        <p:cTn id="169" dur="500"/>
                                        <p:tgtEl>
                                          <p:spTgt spid="53"/>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74"/>
                                        </p:tgtEl>
                                        <p:attrNameLst>
                                          <p:attrName>style.visibility</p:attrName>
                                        </p:attrNameLst>
                                      </p:cBhvr>
                                      <p:to>
                                        <p:strVal val="visible"/>
                                      </p:to>
                                    </p:set>
                                    <p:animEffect transition="in" filter="fade">
                                      <p:cBhvr>
                                        <p:cTn id="174" dur="500"/>
                                        <p:tgtEl>
                                          <p:spTgt spid="74"/>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54"/>
                                        </p:tgtEl>
                                        <p:attrNameLst>
                                          <p:attrName>style.visibility</p:attrName>
                                        </p:attrNameLst>
                                      </p:cBhvr>
                                      <p:to>
                                        <p:strVal val="visible"/>
                                      </p:to>
                                    </p:set>
                                    <p:animEffect transition="in" filter="fade">
                                      <p:cBhvr>
                                        <p:cTn id="179" dur="500"/>
                                        <p:tgtEl>
                                          <p:spTgt spid="54"/>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grpId="0" nodeType="clickEffect">
                                  <p:stCondLst>
                                    <p:cond delay="0"/>
                                  </p:stCondLst>
                                  <p:childTnLst>
                                    <p:set>
                                      <p:cBhvr>
                                        <p:cTn id="183" dur="1" fill="hold">
                                          <p:stCondLst>
                                            <p:cond delay="0"/>
                                          </p:stCondLst>
                                        </p:cTn>
                                        <p:tgtEl>
                                          <p:spTgt spid="55"/>
                                        </p:tgtEl>
                                        <p:attrNameLst>
                                          <p:attrName>style.visibility</p:attrName>
                                        </p:attrNameLst>
                                      </p:cBhvr>
                                      <p:to>
                                        <p:strVal val="visible"/>
                                      </p:to>
                                    </p:set>
                                    <p:animEffect transition="in" filter="fade">
                                      <p:cBhvr>
                                        <p:cTn id="184" dur="500"/>
                                        <p:tgtEl>
                                          <p:spTgt spid="55"/>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grpId="0" nodeType="clickEffect">
                                  <p:stCondLst>
                                    <p:cond delay="0"/>
                                  </p:stCondLst>
                                  <p:childTnLst>
                                    <p:set>
                                      <p:cBhvr>
                                        <p:cTn id="188" dur="1" fill="hold">
                                          <p:stCondLst>
                                            <p:cond delay="0"/>
                                          </p:stCondLst>
                                        </p:cTn>
                                        <p:tgtEl>
                                          <p:spTgt spid="56"/>
                                        </p:tgtEl>
                                        <p:attrNameLst>
                                          <p:attrName>style.visibility</p:attrName>
                                        </p:attrNameLst>
                                      </p:cBhvr>
                                      <p:to>
                                        <p:strVal val="visible"/>
                                      </p:to>
                                    </p:set>
                                    <p:animEffect transition="in" filter="fade">
                                      <p:cBhvr>
                                        <p:cTn id="189" dur="500"/>
                                        <p:tgtEl>
                                          <p:spTgt spid="56"/>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grpId="0" nodeType="clickEffect">
                                  <p:stCondLst>
                                    <p:cond delay="0"/>
                                  </p:stCondLst>
                                  <p:childTnLst>
                                    <p:set>
                                      <p:cBhvr>
                                        <p:cTn id="193" dur="1" fill="hold">
                                          <p:stCondLst>
                                            <p:cond delay="0"/>
                                          </p:stCondLst>
                                        </p:cTn>
                                        <p:tgtEl>
                                          <p:spTgt spid="57"/>
                                        </p:tgtEl>
                                        <p:attrNameLst>
                                          <p:attrName>style.visibility</p:attrName>
                                        </p:attrNameLst>
                                      </p:cBhvr>
                                      <p:to>
                                        <p:strVal val="visible"/>
                                      </p:to>
                                    </p:set>
                                    <p:animEffect transition="in" filter="fade">
                                      <p:cBhvr>
                                        <p:cTn id="194" dur="500"/>
                                        <p:tgtEl>
                                          <p:spTgt spid="57"/>
                                        </p:tgtEl>
                                      </p:cBhvr>
                                    </p:animEffec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15"/>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9"/>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59"/>
                                        </p:tgtEl>
                                        <p:attrNameLst>
                                          <p:attrName>style.visibility</p:attrName>
                                        </p:attrNameLst>
                                      </p:cBhvr>
                                      <p:to>
                                        <p:strVal val="visible"/>
                                      </p:to>
                                    </p:set>
                                    <p:animEffect transition="in" filter="fade">
                                      <p:cBhvr>
                                        <p:cTn id="207" dur="500"/>
                                        <p:tgtEl>
                                          <p:spTgt spid="59"/>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grpId="0" nodeType="clickEffect">
                                  <p:stCondLst>
                                    <p:cond delay="0"/>
                                  </p:stCondLst>
                                  <p:childTnLst>
                                    <p:set>
                                      <p:cBhvr>
                                        <p:cTn id="211" dur="1" fill="hold">
                                          <p:stCondLst>
                                            <p:cond delay="0"/>
                                          </p:stCondLst>
                                        </p:cTn>
                                        <p:tgtEl>
                                          <p:spTgt spid="60"/>
                                        </p:tgtEl>
                                        <p:attrNameLst>
                                          <p:attrName>style.visibility</p:attrName>
                                        </p:attrNameLst>
                                      </p:cBhvr>
                                      <p:to>
                                        <p:strVal val="visible"/>
                                      </p:to>
                                    </p:set>
                                    <p:animEffect transition="in" filter="fade">
                                      <p:cBhvr>
                                        <p:cTn id="212" dur="500"/>
                                        <p:tgtEl>
                                          <p:spTgt spid="60"/>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64"/>
                                        </p:tgtEl>
                                        <p:attrNameLst>
                                          <p:attrName>style.visibility</p:attrName>
                                        </p:attrNameLst>
                                      </p:cBhvr>
                                      <p:to>
                                        <p:strVal val="visible"/>
                                      </p:to>
                                    </p:set>
                                    <p:animEffect transition="in" filter="fade">
                                      <p:cBhvr>
                                        <p:cTn id="217" dur="500"/>
                                        <p:tgtEl>
                                          <p:spTgt spid="64"/>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grpId="0" nodeType="clickEffect">
                                  <p:stCondLst>
                                    <p:cond delay="0"/>
                                  </p:stCondLst>
                                  <p:childTnLst>
                                    <p:set>
                                      <p:cBhvr>
                                        <p:cTn id="221" dur="1" fill="hold">
                                          <p:stCondLst>
                                            <p:cond delay="0"/>
                                          </p:stCondLst>
                                        </p:cTn>
                                        <p:tgtEl>
                                          <p:spTgt spid="61"/>
                                        </p:tgtEl>
                                        <p:attrNameLst>
                                          <p:attrName>style.visibility</p:attrName>
                                        </p:attrNameLst>
                                      </p:cBhvr>
                                      <p:to>
                                        <p:strVal val="visible"/>
                                      </p:to>
                                    </p:set>
                                    <p:animEffect transition="in" filter="fade">
                                      <p:cBhvr>
                                        <p:cTn id="222" dur="500"/>
                                        <p:tgtEl>
                                          <p:spTgt spid="61"/>
                                        </p:tgtEl>
                                      </p:cBhvr>
                                    </p:animEffec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22"/>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0" presetClass="entr" presetSubtype="0" fill="hold" grpId="0" nodeType="clickEffect">
                                  <p:stCondLst>
                                    <p:cond delay="0"/>
                                  </p:stCondLst>
                                  <p:childTnLst>
                                    <p:set>
                                      <p:cBhvr>
                                        <p:cTn id="230" dur="1" fill="hold">
                                          <p:stCondLst>
                                            <p:cond delay="0"/>
                                          </p:stCondLst>
                                        </p:cTn>
                                        <p:tgtEl>
                                          <p:spTgt spid="58"/>
                                        </p:tgtEl>
                                        <p:attrNameLst>
                                          <p:attrName>style.visibility</p:attrName>
                                        </p:attrNameLst>
                                      </p:cBhvr>
                                      <p:to>
                                        <p:strVal val="visible"/>
                                      </p:to>
                                    </p:set>
                                    <p:animEffect transition="in" filter="fade">
                                      <p:cBhvr>
                                        <p:cTn id="231" dur="500"/>
                                        <p:tgtEl>
                                          <p:spTgt spid="58"/>
                                        </p:tgtEl>
                                      </p:cBhvr>
                                    </p:animEffect>
                                  </p:childTnLst>
                                </p:cTn>
                              </p:par>
                            </p:childTnLst>
                          </p:cTn>
                        </p:par>
                      </p:childTnLst>
                    </p:cTn>
                  </p:par>
                  <p:par>
                    <p:cTn id="232" fill="hold">
                      <p:stCondLst>
                        <p:cond delay="indefinite"/>
                      </p:stCondLst>
                      <p:childTnLst>
                        <p:par>
                          <p:cTn id="233" fill="hold">
                            <p:stCondLst>
                              <p:cond delay="0"/>
                            </p:stCondLst>
                            <p:childTnLst>
                              <p:par>
                                <p:cTn id="234" presetID="1" presetClass="entr" presetSubtype="0" fill="hold" nodeType="clickEffect">
                                  <p:stCondLst>
                                    <p:cond delay="0"/>
                                  </p:stCondLst>
                                  <p:childTnLst>
                                    <p:set>
                                      <p:cBhvr>
                                        <p:cTn id="235" dur="1" fill="hold">
                                          <p:stCondLst>
                                            <p:cond delay="0"/>
                                          </p:stCondLst>
                                        </p:cTn>
                                        <p:tgtEl>
                                          <p:spTgt spid="17"/>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11"/>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0" presetClass="entr" presetSubtype="0" fill="hold" grpId="0" nodeType="clickEffect">
                                  <p:stCondLst>
                                    <p:cond delay="0"/>
                                  </p:stCondLst>
                                  <p:childTnLst>
                                    <p:set>
                                      <p:cBhvr>
                                        <p:cTn id="243" dur="1" fill="hold">
                                          <p:stCondLst>
                                            <p:cond delay="0"/>
                                          </p:stCondLst>
                                        </p:cTn>
                                        <p:tgtEl>
                                          <p:spTgt spid="68"/>
                                        </p:tgtEl>
                                        <p:attrNameLst>
                                          <p:attrName>style.visibility</p:attrName>
                                        </p:attrNameLst>
                                      </p:cBhvr>
                                      <p:to>
                                        <p:strVal val="visible"/>
                                      </p:to>
                                    </p:set>
                                    <p:animEffect transition="in" filter="fade">
                                      <p:cBhvr>
                                        <p:cTn id="244" dur="500"/>
                                        <p:tgtEl>
                                          <p:spTgt spid="68"/>
                                        </p:tgtEl>
                                      </p:cBhvr>
                                    </p:animEffect>
                                  </p:childTnLst>
                                </p:cTn>
                              </p:par>
                            </p:childTnLst>
                          </p:cTn>
                        </p:par>
                      </p:childTnLst>
                    </p:cTn>
                  </p:par>
                  <p:par>
                    <p:cTn id="245" fill="hold">
                      <p:stCondLst>
                        <p:cond delay="indefinite"/>
                      </p:stCondLst>
                      <p:childTnLst>
                        <p:par>
                          <p:cTn id="246" fill="hold">
                            <p:stCondLst>
                              <p:cond delay="0"/>
                            </p:stCondLst>
                            <p:childTnLst>
                              <p:par>
                                <p:cTn id="247" presetID="10" presetClass="entr" presetSubtype="0" fill="hold" grpId="0" nodeType="clickEffect">
                                  <p:stCondLst>
                                    <p:cond delay="0"/>
                                  </p:stCondLst>
                                  <p:childTnLst>
                                    <p:set>
                                      <p:cBhvr>
                                        <p:cTn id="248" dur="1" fill="hold">
                                          <p:stCondLst>
                                            <p:cond delay="0"/>
                                          </p:stCondLst>
                                        </p:cTn>
                                        <p:tgtEl>
                                          <p:spTgt spid="69"/>
                                        </p:tgtEl>
                                        <p:attrNameLst>
                                          <p:attrName>style.visibility</p:attrName>
                                        </p:attrNameLst>
                                      </p:cBhvr>
                                      <p:to>
                                        <p:strVal val="visible"/>
                                      </p:to>
                                    </p:set>
                                    <p:animEffect transition="in" filter="fade">
                                      <p:cBhvr>
                                        <p:cTn id="249" dur="500"/>
                                        <p:tgtEl>
                                          <p:spTgt spid="69"/>
                                        </p:tgtEl>
                                      </p:cBhvr>
                                    </p:animEffect>
                                  </p:childTnLst>
                                </p:cTn>
                              </p:par>
                            </p:childTnLst>
                          </p:cTn>
                        </p:par>
                      </p:childTnLst>
                    </p:cTn>
                  </p:par>
                  <p:par>
                    <p:cTn id="250" fill="hold">
                      <p:stCondLst>
                        <p:cond delay="indefinite"/>
                      </p:stCondLst>
                      <p:childTnLst>
                        <p:par>
                          <p:cTn id="251" fill="hold">
                            <p:stCondLst>
                              <p:cond delay="0"/>
                            </p:stCondLst>
                            <p:childTnLst>
                              <p:par>
                                <p:cTn id="252" presetID="10" presetClass="entr" presetSubtype="0" fill="hold" grpId="0" nodeType="clickEffect">
                                  <p:stCondLst>
                                    <p:cond delay="0"/>
                                  </p:stCondLst>
                                  <p:childTnLst>
                                    <p:set>
                                      <p:cBhvr>
                                        <p:cTn id="253" dur="1" fill="hold">
                                          <p:stCondLst>
                                            <p:cond delay="0"/>
                                          </p:stCondLst>
                                        </p:cTn>
                                        <p:tgtEl>
                                          <p:spTgt spid="65"/>
                                        </p:tgtEl>
                                        <p:attrNameLst>
                                          <p:attrName>style.visibility</p:attrName>
                                        </p:attrNameLst>
                                      </p:cBhvr>
                                      <p:to>
                                        <p:strVal val="visible"/>
                                      </p:to>
                                    </p:set>
                                    <p:animEffect transition="in" filter="fade">
                                      <p:cBhvr>
                                        <p:cTn id="254" dur="500"/>
                                        <p:tgtEl>
                                          <p:spTgt spid="65"/>
                                        </p:tgtEl>
                                      </p:cBhvr>
                                    </p:animEffect>
                                  </p:childTnLst>
                                </p:cTn>
                              </p:par>
                            </p:childTnLst>
                          </p:cTn>
                        </p:par>
                      </p:childTnLst>
                    </p:cTn>
                  </p:par>
                  <p:par>
                    <p:cTn id="255" fill="hold">
                      <p:stCondLst>
                        <p:cond delay="indefinite"/>
                      </p:stCondLst>
                      <p:childTnLst>
                        <p:par>
                          <p:cTn id="256" fill="hold">
                            <p:stCondLst>
                              <p:cond delay="0"/>
                            </p:stCondLst>
                            <p:childTnLst>
                              <p:par>
                                <p:cTn id="257" presetID="10" presetClass="entr" presetSubtype="0" fill="hold" grpId="0" nodeType="clickEffect">
                                  <p:stCondLst>
                                    <p:cond delay="0"/>
                                  </p:stCondLst>
                                  <p:childTnLst>
                                    <p:set>
                                      <p:cBhvr>
                                        <p:cTn id="258" dur="1" fill="hold">
                                          <p:stCondLst>
                                            <p:cond delay="0"/>
                                          </p:stCondLst>
                                        </p:cTn>
                                        <p:tgtEl>
                                          <p:spTgt spid="70"/>
                                        </p:tgtEl>
                                        <p:attrNameLst>
                                          <p:attrName>style.visibility</p:attrName>
                                        </p:attrNameLst>
                                      </p:cBhvr>
                                      <p:to>
                                        <p:strVal val="visible"/>
                                      </p:to>
                                    </p:set>
                                    <p:animEffect transition="in" filter="fade">
                                      <p:cBhvr>
                                        <p:cTn id="259" dur="500"/>
                                        <p:tgtEl>
                                          <p:spTgt spid="70"/>
                                        </p:tgtEl>
                                      </p:cBhvr>
                                    </p:animEffec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nodeType="clickEffect">
                                  <p:stCondLst>
                                    <p:cond delay="0"/>
                                  </p:stCondLst>
                                  <p:childTnLst>
                                    <p:set>
                                      <p:cBhvr>
                                        <p:cTn id="263" dur="1" fill="hold">
                                          <p:stCondLst>
                                            <p:cond delay="0"/>
                                          </p:stCondLst>
                                        </p:cTn>
                                        <p:tgtEl>
                                          <p:spTgt spid="24"/>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0" presetClass="entr" presetSubtype="0" fill="hold" grpId="0" nodeType="clickEffect">
                                  <p:stCondLst>
                                    <p:cond delay="0"/>
                                  </p:stCondLst>
                                  <p:childTnLst>
                                    <p:set>
                                      <p:cBhvr>
                                        <p:cTn id="267" dur="1" fill="hold">
                                          <p:stCondLst>
                                            <p:cond delay="0"/>
                                          </p:stCondLst>
                                        </p:cTn>
                                        <p:tgtEl>
                                          <p:spTgt spid="71"/>
                                        </p:tgtEl>
                                        <p:attrNameLst>
                                          <p:attrName>style.visibility</p:attrName>
                                        </p:attrNameLst>
                                      </p:cBhvr>
                                      <p:to>
                                        <p:strVal val="visible"/>
                                      </p:to>
                                    </p:set>
                                    <p:animEffect transition="in" filter="fade">
                                      <p:cBhvr>
                                        <p:cTn id="268" dur="500"/>
                                        <p:tgtEl>
                                          <p:spTgt spid="71"/>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grpId="0" nodeType="clickEffect">
                                  <p:stCondLst>
                                    <p:cond delay="0"/>
                                  </p:stCondLst>
                                  <p:childTnLst>
                                    <p:set>
                                      <p:cBhvr>
                                        <p:cTn id="272" dur="1" fill="hold">
                                          <p:stCondLst>
                                            <p:cond delay="0"/>
                                          </p:stCondLst>
                                        </p:cTn>
                                        <p:tgtEl>
                                          <p:spTgt spid="72"/>
                                        </p:tgtEl>
                                        <p:attrNameLst>
                                          <p:attrName>style.visibility</p:attrName>
                                        </p:attrNameLst>
                                      </p:cBhvr>
                                      <p:to>
                                        <p:strVal val="visible"/>
                                      </p:to>
                                    </p:set>
                                    <p:animEffect transition="in" filter="fade">
                                      <p:cBhvr>
                                        <p:cTn id="273" dur="500"/>
                                        <p:tgtEl>
                                          <p:spTgt spid="72"/>
                                        </p:tgtEl>
                                      </p:cBhvr>
                                    </p:animEffect>
                                  </p:childTnLst>
                                </p:cTn>
                              </p:par>
                            </p:childTnLst>
                          </p:cTn>
                        </p:par>
                      </p:childTnLst>
                    </p:cTn>
                  </p:par>
                  <p:par>
                    <p:cTn id="274" fill="hold">
                      <p:stCondLst>
                        <p:cond delay="indefinite"/>
                      </p:stCondLst>
                      <p:childTnLst>
                        <p:par>
                          <p:cTn id="275" fill="hold">
                            <p:stCondLst>
                              <p:cond delay="0"/>
                            </p:stCondLst>
                            <p:childTnLst>
                              <p:par>
                                <p:cTn id="276" presetID="10" presetClass="entr" presetSubtype="0" fill="hold" grpId="0" nodeType="clickEffect">
                                  <p:stCondLst>
                                    <p:cond delay="0"/>
                                  </p:stCondLst>
                                  <p:childTnLst>
                                    <p:set>
                                      <p:cBhvr>
                                        <p:cTn id="277" dur="1" fill="hold">
                                          <p:stCondLst>
                                            <p:cond delay="0"/>
                                          </p:stCondLst>
                                        </p:cTn>
                                        <p:tgtEl>
                                          <p:spTgt spid="73"/>
                                        </p:tgtEl>
                                        <p:attrNameLst>
                                          <p:attrName>style.visibility</p:attrName>
                                        </p:attrNameLst>
                                      </p:cBhvr>
                                      <p:to>
                                        <p:strVal val="visible"/>
                                      </p:to>
                                    </p:set>
                                    <p:animEffect transition="in" filter="fade">
                                      <p:cBhvr>
                                        <p:cTn id="278" dur="500"/>
                                        <p:tgtEl>
                                          <p:spTgt spid="73"/>
                                        </p:tgtEl>
                                      </p:cBhvr>
                                    </p:animEffec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nodeType="clickEffect">
                                  <p:stCondLst>
                                    <p:cond delay="0"/>
                                  </p:stCondLst>
                                  <p:childTnLst>
                                    <p:set>
                                      <p:cBhvr>
                                        <p:cTn id="282" dur="1" fill="hold">
                                          <p:stCondLst>
                                            <p:cond delay="0"/>
                                          </p:stCondLst>
                                        </p:cTn>
                                        <p:tgtEl>
                                          <p:spTgt spid="27"/>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presetID="10" presetClass="entr" presetSubtype="0" fill="hold" grpId="0" nodeType="clickEffect">
                                  <p:stCondLst>
                                    <p:cond delay="0"/>
                                  </p:stCondLst>
                                  <p:childTnLst>
                                    <p:set>
                                      <p:cBhvr>
                                        <p:cTn id="286" dur="1" fill="hold">
                                          <p:stCondLst>
                                            <p:cond delay="0"/>
                                          </p:stCondLst>
                                        </p:cTn>
                                        <p:tgtEl>
                                          <p:spTgt spid="49"/>
                                        </p:tgtEl>
                                        <p:attrNameLst>
                                          <p:attrName>style.visibility</p:attrName>
                                        </p:attrNameLst>
                                      </p:cBhvr>
                                      <p:to>
                                        <p:strVal val="visible"/>
                                      </p:to>
                                    </p:set>
                                    <p:animEffect transition="in" filter="fade">
                                      <p:cBhvr>
                                        <p:cTn id="287" dur="500"/>
                                        <p:tgtEl>
                                          <p:spTgt spid="49"/>
                                        </p:tgtEl>
                                      </p:cBhvr>
                                    </p:animEffect>
                                  </p:childTnLst>
                                </p:cTn>
                              </p:par>
                            </p:childTnLst>
                          </p:cTn>
                        </p:par>
                      </p:childTnLst>
                    </p:cTn>
                  </p:par>
                  <p:par>
                    <p:cTn id="288" fill="hold">
                      <p:stCondLst>
                        <p:cond delay="indefinite"/>
                      </p:stCondLst>
                      <p:childTnLst>
                        <p:par>
                          <p:cTn id="289" fill="hold">
                            <p:stCondLst>
                              <p:cond delay="0"/>
                            </p:stCondLst>
                            <p:childTnLst>
                              <p:par>
                                <p:cTn id="290" presetID="1" presetClass="entr" presetSubtype="0" fill="hold" nodeType="clickEffect">
                                  <p:stCondLst>
                                    <p:cond delay="0"/>
                                  </p:stCondLst>
                                  <p:childTnLst>
                                    <p:set>
                                      <p:cBhvr>
                                        <p:cTn id="291" dur="1" fill="hold">
                                          <p:stCondLst>
                                            <p:cond delay="0"/>
                                          </p:stCondLst>
                                        </p:cTn>
                                        <p:tgtEl>
                                          <p:spTgt spid="29"/>
                                        </p:tgtEl>
                                        <p:attrNameLst>
                                          <p:attrName>style.visibility</p:attrName>
                                        </p:attrNameLst>
                                      </p:cBhvr>
                                      <p:to>
                                        <p:strVal val="visible"/>
                                      </p:to>
                                    </p:set>
                                  </p:childTnLst>
                                </p:cTn>
                              </p:par>
                            </p:childTnLst>
                          </p:cTn>
                        </p:par>
                      </p:childTnLst>
                    </p:cTn>
                  </p:par>
                  <p:par>
                    <p:cTn id="292" fill="hold">
                      <p:stCondLst>
                        <p:cond delay="indefinite"/>
                      </p:stCondLst>
                      <p:childTnLst>
                        <p:par>
                          <p:cTn id="293" fill="hold">
                            <p:stCondLst>
                              <p:cond delay="0"/>
                            </p:stCondLst>
                            <p:childTnLst>
                              <p:par>
                                <p:cTn id="294" presetID="10" presetClass="entr" presetSubtype="0" fill="hold" grpId="0" nodeType="clickEffect">
                                  <p:stCondLst>
                                    <p:cond delay="0"/>
                                  </p:stCondLst>
                                  <p:childTnLst>
                                    <p:set>
                                      <p:cBhvr>
                                        <p:cTn id="295" dur="1" fill="hold">
                                          <p:stCondLst>
                                            <p:cond delay="0"/>
                                          </p:stCondLst>
                                        </p:cTn>
                                        <p:tgtEl>
                                          <p:spTgt spid="40"/>
                                        </p:tgtEl>
                                        <p:attrNameLst>
                                          <p:attrName>style.visibility</p:attrName>
                                        </p:attrNameLst>
                                      </p:cBhvr>
                                      <p:to>
                                        <p:strVal val="visible"/>
                                      </p:to>
                                    </p:set>
                                    <p:animEffect transition="in" filter="fade">
                                      <p:cBhvr>
                                        <p:cTn id="29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P spid="8" grpId="0"/>
      <p:bldP spid="9" grpId="0"/>
      <p:bldP spid="11" grpId="0"/>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8" grpId="0" animBg="1"/>
      <p:bldP spid="69" grpId="0" animBg="1"/>
      <p:bldP spid="70" grpId="0" animBg="1"/>
      <p:bldP spid="71" grpId="0" animBg="1"/>
      <p:bldP spid="72" grpId="0" animBg="1"/>
      <p:bldP spid="73" grpId="0" animBg="1"/>
      <p:bldP spid="3" grpId="0"/>
      <p:bldP spid="62" grpId="0"/>
      <p:bldP spid="63" grpId="0"/>
      <p:bldP spid="64" grpId="0"/>
      <p:bldP spid="65" grpId="0"/>
      <p:bldP spid="66" grpId="0"/>
      <p:bldP spid="67" grpId="0"/>
      <p:bldP spid="7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 in action</a:t>
            </a:r>
          </a:p>
        </p:txBody>
      </p:sp>
      <p:graphicFrame>
        <p:nvGraphicFramePr>
          <p:cNvPr id="4" name="表格 3"/>
          <p:cNvGraphicFramePr>
            <a:graphicFrameLocks noGrp="1"/>
          </p:cNvGraphicFramePr>
          <p:nvPr>
            <p:extLst/>
          </p:nvPr>
        </p:nvGraphicFramePr>
        <p:xfrm>
          <a:off x="3669672" y="1761244"/>
          <a:ext cx="4759224" cy="370840"/>
        </p:xfrm>
        <a:graphic>
          <a:graphicData uri="http://schemas.openxmlformats.org/drawingml/2006/table">
            <a:tbl>
              <a:tblPr firstRow="1" bandRow="1">
                <a:tableStyleId>{5C22544A-7EE6-4342-B048-85BDC9FD1C3A}</a:tableStyleId>
              </a:tblPr>
              <a:tblGrid>
                <a:gridCol w="594903"/>
                <a:gridCol w="594903"/>
                <a:gridCol w="594903"/>
                <a:gridCol w="594903"/>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表格 4"/>
          <p:cNvGraphicFramePr>
            <a:graphicFrameLocks noGrp="1"/>
          </p:cNvGraphicFramePr>
          <p:nvPr>
            <p:extLst/>
          </p:nvPr>
        </p:nvGraphicFramePr>
        <p:xfrm>
          <a:off x="3669672" y="2193292"/>
          <a:ext cx="4765600" cy="370840"/>
        </p:xfrm>
        <a:graphic>
          <a:graphicData uri="http://schemas.openxmlformats.org/drawingml/2006/table">
            <a:tbl>
              <a:tblPr firstRow="1" bandRow="1">
                <a:tableStyleId>{5C22544A-7EE6-4342-B048-85BDC9FD1C3A}</a:tableStyleId>
              </a:tblPr>
              <a:tblGrid>
                <a:gridCol w="595700"/>
                <a:gridCol w="595700"/>
                <a:gridCol w="595700"/>
                <a:gridCol w="595700"/>
                <a:gridCol w="595700"/>
                <a:gridCol w="595700"/>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2</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3</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4</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5</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6</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7</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6" name="Table 5"/>
          <p:cNvGraphicFramePr>
            <a:graphicFrameLocks noGrp="1"/>
          </p:cNvGraphicFramePr>
          <p:nvPr>
            <p:extLst/>
          </p:nvPr>
        </p:nvGraphicFramePr>
        <p:xfrm>
          <a:off x="2714625" y="3073400"/>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Table 6"/>
          <p:cNvGraphicFramePr>
            <a:graphicFrameLocks noGrp="1"/>
          </p:cNvGraphicFramePr>
          <p:nvPr>
            <p:extLst/>
          </p:nvPr>
        </p:nvGraphicFramePr>
        <p:xfrm>
          <a:off x="2714625" y="3473450"/>
          <a:ext cx="2382800" cy="370840"/>
        </p:xfrm>
        <a:graphic>
          <a:graphicData uri="http://schemas.openxmlformats.org/drawingml/2006/table">
            <a:tbl>
              <a:tblPr firstRow="1" bandRow="1">
                <a:tableStyleId>{5C22544A-7EE6-4342-B048-85BDC9FD1C3A}</a:tableStyleId>
              </a:tblPr>
              <a:tblGrid>
                <a:gridCol w="595700"/>
                <a:gridCol w="595700"/>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2</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3</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8" name="Table 7"/>
          <p:cNvGraphicFramePr>
            <a:graphicFrameLocks noGrp="1"/>
          </p:cNvGraphicFramePr>
          <p:nvPr>
            <p:extLst/>
          </p:nvPr>
        </p:nvGraphicFramePr>
        <p:xfrm>
          <a:off x="2114550" y="4302125"/>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Table 10"/>
          <p:cNvGraphicFramePr>
            <a:graphicFrameLocks noGrp="1"/>
          </p:cNvGraphicFramePr>
          <p:nvPr>
            <p:extLst/>
          </p:nvPr>
        </p:nvGraphicFramePr>
        <p:xfrm>
          <a:off x="1657350" y="5359400"/>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Table 11"/>
          <p:cNvGraphicFramePr>
            <a:graphicFrameLocks noGrp="1"/>
          </p:cNvGraphicFramePr>
          <p:nvPr>
            <p:extLst/>
          </p:nvPr>
        </p:nvGraphicFramePr>
        <p:xfrm>
          <a:off x="2971800" y="5378450"/>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7" name="Table 16"/>
          <p:cNvGraphicFramePr>
            <a:graphicFrameLocks noGrp="1"/>
          </p:cNvGraphicFramePr>
          <p:nvPr>
            <p:extLst/>
          </p:nvPr>
        </p:nvGraphicFramePr>
        <p:xfrm>
          <a:off x="2085975" y="4664075"/>
          <a:ext cx="1191400" cy="370840"/>
        </p:xfrm>
        <a:graphic>
          <a:graphicData uri="http://schemas.openxmlformats.org/drawingml/2006/table">
            <a:tbl>
              <a:tblPr firstRow="1" bandRow="1">
                <a:tableStyleId>{5C22544A-7EE6-4342-B048-85BDC9FD1C3A}</a:tableStyleId>
              </a:tblPr>
              <a:tblGrid>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8" name="Table 17"/>
          <p:cNvGraphicFramePr>
            <a:graphicFrameLocks noGrp="1"/>
          </p:cNvGraphicFramePr>
          <p:nvPr>
            <p:extLst/>
          </p:nvPr>
        </p:nvGraphicFramePr>
        <p:xfrm>
          <a:off x="1647825" y="5749925"/>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9" name="Table 18"/>
          <p:cNvGraphicFramePr>
            <a:graphicFrameLocks noGrp="1"/>
          </p:cNvGraphicFramePr>
          <p:nvPr>
            <p:extLst/>
          </p:nvPr>
        </p:nvGraphicFramePr>
        <p:xfrm>
          <a:off x="2952750" y="5749925"/>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21" name="Straight Arrow Connector 20"/>
          <p:cNvCxnSpPr>
            <a:endCxn id="6" idx="0"/>
          </p:cNvCxnSpPr>
          <p:nvPr/>
        </p:nvCxnSpPr>
        <p:spPr>
          <a:xfrm flipH="1">
            <a:off x="3904431" y="2489200"/>
            <a:ext cx="982529" cy="584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8" idx="0"/>
          </p:cNvCxnSpPr>
          <p:nvPr/>
        </p:nvCxnSpPr>
        <p:spPr>
          <a:xfrm flipH="1">
            <a:off x="2709453" y="3759200"/>
            <a:ext cx="559798" cy="5429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0"/>
          </p:cNvCxnSpPr>
          <p:nvPr/>
        </p:nvCxnSpPr>
        <p:spPr>
          <a:xfrm flipH="1">
            <a:off x="1954801" y="4988560"/>
            <a:ext cx="321039" cy="3708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2" idx="0"/>
          </p:cNvCxnSpPr>
          <p:nvPr/>
        </p:nvCxnSpPr>
        <p:spPr>
          <a:xfrm>
            <a:off x="3027680" y="4988560"/>
            <a:ext cx="241571" cy="3898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nvPr>
        </p:nvGraphicFramePr>
        <p:xfrm>
          <a:off x="4514850" y="4302125"/>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0" name="Table 29"/>
          <p:cNvGraphicFramePr>
            <a:graphicFrameLocks noGrp="1"/>
          </p:cNvGraphicFramePr>
          <p:nvPr>
            <p:extLst/>
          </p:nvPr>
        </p:nvGraphicFramePr>
        <p:xfrm>
          <a:off x="4057650" y="5359400"/>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1" name="Table 30"/>
          <p:cNvGraphicFramePr>
            <a:graphicFrameLocks noGrp="1"/>
          </p:cNvGraphicFramePr>
          <p:nvPr>
            <p:extLst/>
          </p:nvPr>
        </p:nvGraphicFramePr>
        <p:xfrm>
          <a:off x="5372100" y="5378450"/>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2" name="Table 31"/>
          <p:cNvGraphicFramePr>
            <a:graphicFrameLocks noGrp="1"/>
          </p:cNvGraphicFramePr>
          <p:nvPr>
            <p:extLst/>
          </p:nvPr>
        </p:nvGraphicFramePr>
        <p:xfrm>
          <a:off x="4486275" y="4664075"/>
          <a:ext cx="1191400" cy="370840"/>
        </p:xfrm>
        <a:graphic>
          <a:graphicData uri="http://schemas.openxmlformats.org/drawingml/2006/table">
            <a:tbl>
              <a:tblPr firstRow="1" bandRow="1">
                <a:tableStyleId>{5C22544A-7EE6-4342-B048-85BDC9FD1C3A}</a:tableStyleId>
              </a:tblPr>
              <a:tblGrid>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33" name="Table 32"/>
          <p:cNvGraphicFramePr>
            <a:graphicFrameLocks noGrp="1"/>
          </p:cNvGraphicFramePr>
          <p:nvPr>
            <p:extLst/>
          </p:nvPr>
        </p:nvGraphicFramePr>
        <p:xfrm>
          <a:off x="4048125" y="5749925"/>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34" name="Table 33"/>
          <p:cNvGraphicFramePr>
            <a:graphicFrameLocks noGrp="1"/>
          </p:cNvGraphicFramePr>
          <p:nvPr>
            <p:extLst/>
          </p:nvPr>
        </p:nvGraphicFramePr>
        <p:xfrm>
          <a:off x="5353050" y="5749925"/>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35" name="Straight Arrow Connector 34"/>
          <p:cNvCxnSpPr>
            <a:endCxn id="30" idx="0"/>
          </p:cNvCxnSpPr>
          <p:nvPr/>
        </p:nvCxnSpPr>
        <p:spPr>
          <a:xfrm flipH="1">
            <a:off x="4355101" y="4987925"/>
            <a:ext cx="302488" cy="3714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31" idx="0"/>
          </p:cNvCxnSpPr>
          <p:nvPr/>
        </p:nvCxnSpPr>
        <p:spPr>
          <a:xfrm>
            <a:off x="5445760" y="5059680"/>
            <a:ext cx="223791" cy="31877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9" idx="0"/>
          </p:cNvCxnSpPr>
          <p:nvPr/>
        </p:nvCxnSpPr>
        <p:spPr>
          <a:xfrm>
            <a:off x="4450080" y="3759200"/>
            <a:ext cx="659673" cy="5429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8" name="Table 47"/>
          <p:cNvGraphicFramePr>
            <a:graphicFrameLocks noGrp="1"/>
          </p:cNvGraphicFramePr>
          <p:nvPr>
            <p:extLst/>
          </p:nvPr>
        </p:nvGraphicFramePr>
        <p:xfrm>
          <a:off x="7086600" y="3091506"/>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9" name="Table 48"/>
          <p:cNvGraphicFramePr>
            <a:graphicFrameLocks noGrp="1"/>
          </p:cNvGraphicFramePr>
          <p:nvPr>
            <p:extLst/>
          </p:nvPr>
        </p:nvGraphicFramePr>
        <p:xfrm>
          <a:off x="7086600" y="3491556"/>
          <a:ext cx="2382800" cy="370840"/>
        </p:xfrm>
        <a:graphic>
          <a:graphicData uri="http://schemas.openxmlformats.org/drawingml/2006/table">
            <a:tbl>
              <a:tblPr firstRow="1" bandRow="1">
                <a:tableStyleId>{5C22544A-7EE6-4342-B048-85BDC9FD1C3A}</a:tableStyleId>
              </a:tblPr>
              <a:tblGrid>
                <a:gridCol w="595700"/>
                <a:gridCol w="595700"/>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2</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3</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50" name="Table 49"/>
          <p:cNvGraphicFramePr>
            <a:graphicFrameLocks noGrp="1"/>
          </p:cNvGraphicFramePr>
          <p:nvPr>
            <p:extLst/>
          </p:nvPr>
        </p:nvGraphicFramePr>
        <p:xfrm>
          <a:off x="6486525" y="4320231"/>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1" name="Table 50"/>
          <p:cNvGraphicFramePr>
            <a:graphicFrameLocks noGrp="1"/>
          </p:cNvGraphicFramePr>
          <p:nvPr>
            <p:extLst/>
          </p:nvPr>
        </p:nvGraphicFramePr>
        <p:xfrm>
          <a:off x="6029325" y="5377506"/>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2" name="Table 51"/>
          <p:cNvGraphicFramePr>
            <a:graphicFrameLocks noGrp="1"/>
          </p:cNvGraphicFramePr>
          <p:nvPr>
            <p:extLst/>
          </p:nvPr>
        </p:nvGraphicFramePr>
        <p:xfrm>
          <a:off x="7343775" y="5396556"/>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3" name="Table 52"/>
          <p:cNvGraphicFramePr>
            <a:graphicFrameLocks noGrp="1"/>
          </p:cNvGraphicFramePr>
          <p:nvPr>
            <p:extLst/>
          </p:nvPr>
        </p:nvGraphicFramePr>
        <p:xfrm>
          <a:off x="6457950" y="4682181"/>
          <a:ext cx="1191400" cy="370840"/>
        </p:xfrm>
        <a:graphic>
          <a:graphicData uri="http://schemas.openxmlformats.org/drawingml/2006/table">
            <a:tbl>
              <a:tblPr firstRow="1" bandRow="1">
                <a:tableStyleId>{5C22544A-7EE6-4342-B048-85BDC9FD1C3A}</a:tableStyleId>
              </a:tblPr>
              <a:tblGrid>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54" name="Table 53"/>
          <p:cNvGraphicFramePr>
            <a:graphicFrameLocks noGrp="1"/>
          </p:cNvGraphicFramePr>
          <p:nvPr>
            <p:extLst/>
          </p:nvPr>
        </p:nvGraphicFramePr>
        <p:xfrm>
          <a:off x="6019800" y="5768031"/>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55" name="Table 54"/>
          <p:cNvGraphicFramePr>
            <a:graphicFrameLocks noGrp="1"/>
          </p:cNvGraphicFramePr>
          <p:nvPr>
            <p:extLst/>
          </p:nvPr>
        </p:nvGraphicFramePr>
        <p:xfrm>
          <a:off x="7324725" y="5768031"/>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56" name="Straight Arrow Connector 55"/>
          <p:cNvCxnSpPr>
            <a:endCxn id="50" idx="0"/>
          </p:cNvCxnSpPr>
          <p:nvPr/>
        </p:nvCxnSpPr>
        <p:spPr>
          <a:xfrm flipH="1">
            <a:off x="7081428" y="3759200"/>
            <a:ext cx="650332" cy="56103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6215604" y="4959985"/>
            <a:ext cx="356553" cy="38036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2" idx="0"/>
          </p:cNvCxnSpPr>
          <p:nvPr/>
        </p:nvCxnSpPr>
        <p:spPr>
          <a:xfrm>
            <a:off x="7386320" y="5059680"/>
            <a:ext cx="254906" cy="3368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9" name="Table 58"/>
          <p:cNvGraphicFramePr>
            <a:graphicFrameLocks noGrp="1"/>
          </p:cNvGraphicFramePr>
          <p:nvPr>
            <p:extLst/>
          </p:nvPr>
        </p:nvGraphicFramePr>
        <p:xfrm>
          <a:off x="8886825" y="4320231"/>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0" name="Table 59"/>
          <p:cNvGraphicFramePr>
            <a:graphicFrameLocks noGrp="1"/>
          </p:cNvGraphicFramePr>
          <p:nvPr>
            <p:extLst/>
          </p:nvPr>
        </p:nvGraphicFramePr>
        <p:xfrm>
          <a:off x="8429625" y="5377506"/>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1" name="Table 60"/>
          <p:cNvGraphicFramePr>
            <a:graphicFrameLocks noGrp="1"/>
          </p:cNvGraphicFramePr>
          <p:nvPr>
            <p:extLst/>
          </p:nvPr>
        </p:nvGraphicFramePr>
        <p:xfrm>
          <a:off x="9744075" y="5396556"/>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2" name="Table 61"/>
          <p:cNvGraphicFramePr>
            <a:graphicFrameLocks noGrp="1"/>
          </p:cNvGraphicFramePr>
          <p:nvPr>
            <p:extLst/>
          </p:nvPr>
        </p:nvGraphicFramePr>
        <p:xfrm>
          <a:off x="8858250" y="4682181"/>
          <a:ext cx="1191400" cy="370840"/>
        </p:xfrm>
        <a:graphic>
          <a:graphicData uri="http://schemas.openxmlformats.org/drawingml/2006/table">
            <a:tbl>
              <a:tblPr firstRow="1" bandRow="1">
                <a:tableStyleId>{5C22544A-7EE6-4342-B048-85BDC9FD1C3A}</a:tableStyleId>
              </a:tblPr>
              <a:tblGrid>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63" name="Table 62"/>
          <p:cNvGraphicFramePr>
            <a:graphicFrameLocks noGrp="1"/>
          </p:cNvGraphicFramePr>
          <p:nvPr>
            <p:extLst/>
          </p:nvPr>
        </p:nvGraphicFramePr>
        <p:xfrm>
          <a:off x="8420100" y="5768031"/>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64" name="Table 63"/>
          <p:cNvGraphicFramePr>
            <a:graphicFrameLocks noGrp="1"/>
          </p:cNvGraphicFramePr>
          <p:nvPr>
            <p:extLst/>
          </p:nvPr>
        </p:nvGraphicFramePr>
        <p:xfrm>
          <a:off x="9725025" y="5768031"/>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65" name="Straight Arrow Connector 64"/>
          <p:cNvCxnSpPr>
            <a:endCxn id="60" idx="0"/>
          </p:cNvCxnSpPr>
          <p:nvPr/>
        </p:nvCxnSpPr>
        <p:spPr>
          <a:xfrm flipH="1">
            <a:off x="8727076" y="4987925"/>
            <a:ext cx="412063" cy="38958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61" idx="0"/>
          </p:cNvCxnSpPr>
          <p:nvPr/>
        </p:nvCxnSpPr>
        <p:spPr>
          <a:xfrm>
            <a:off x="9773920" y="4988560"/>
            <a:ext cx="267606" cy="4079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59" idx="0"/>
          </p:cNvCxnSpPr>
          <p:nvPr/>
        </p:nvCxnSpPr>
        <p:spPr>
          <a:xfrm>
            <a:off x="8829040" y="3759200"/>
            <a:ext cx="652688" cy="56103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48" idx="0"/>
          </p:cNvCxnSpPr>
          <p:nvPr/>
        </p:nvCxnSpPr>
        <p:spPr>
          <a:xfrm>
            <a:off x="7244080" y="2489200"/>
            <a:ext cx="1032326" cy="60230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046456" y="154972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904431" y="279940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8276406" y="279940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709453" y="407067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109753" y="407067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081428" y="407067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9481728" y="407067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78" name="Table 77"/>
          <p:cNvGraphicFramePr>
            <a:graphicFrameLocks noGrp="1"/>
          </p:cNvGraphicFramePr>
          <p:nvPr>
            <p:extLst/>
          </p:nvPr>
        </p:nvGraphicFramePr>
        <p:xfrm>
          <a:off x="2113280" y="4310071"/>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cxnSp>
        <p:nvCxnSpPr>
          <p:cNvPr id="79" name="Straight Arrow Connector 78"/>
          <p:cNvCxnSpPr/>
          <p:nvPr/>
        </p:nvCxnSpPr>
        <p:spPr>
          <a:xfrm flipH="1">
            <a:off x="2160041" y="4988560"/>
            <a:ext cx="321039" cy="37084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218679" y="4979035"/>
            <a:ext cx="241571" cy="38989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4497112" y="4979035"/>
            <a:ext cx="321039" cy="37084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5555750" y="4969510"/>
            <a:ext cx="241571" cy="38989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83" name="Table 82"/>
          <p:cNvGraphicFramePr>
            <a:graphicFrameLocks noGrp="1"/>
          </p:cNvGraphicFramePr>
          <p:nvPr>
            <p:extLst/>
          </p:nvPr>
        </p:nvGraphicFramePr>
        <p:xfrm>
          <a:off x="4509813" y="4302759"/>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cxnSp>
        <p:nvCxnSpPr>
          <p:cNvPr id="84" name="Straight Arrow Connector 83"/>
          <p:cNvCxnSpPr/>
          <p:nvPr/>
        </p:nvCxnSpPr>
        <p:spPr>
          <a:xfrm flipH="1">
            <a:off x="6470193" y="4969510"/>
            <a:ext cx="321039" cy="37084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528831" y="4959985"/>
            <a:ext cx="241571" cy="38989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86" name="Table 85"/>
          <p:cNvGraphicFramePr>
            <a:graphicFrameLocks noGrp="1"/>
          </p:cNvGraphicFramePr>
          <p:nvPr>
            <p:extLst/>
          </p:nvPr>
        </p:nvGraphicFramePr>
        <p:xfrm>
          <a:off x="6486525" y="4320231"/>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cxnSp>
        <p:nvCxnSpPr>
          <p:cNvPr id="87" name="Straight Arrow Connector 86"/>
          <p:cNvCxnSpPr/>
          <p:nvPr/>
        </p:nvCxnSpPr>
        <p:spPr>
          <a:xfrm flipH="1">
            <a:off x="8928142" y="4979035"/>
            <a:ext cx="321039" cy="37084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9986780" y="4969510"/>
            <a:ext cx="241571" cy="38989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89" name="Table 88"/>
          <p:cNvGraphicFramePr>
            <a:graphicFrameLocks noGrp="1"/>
          </p:cNvGraphicFramePr>
          <p:nvPr>
            <p:extLst/>
          </p:nvPr>
        </p:nvGraphicFramePr>
        <p:xfrm>
          <a:off x="8886825" y="4329756"/>
          <a:ext cx="1189806" cy="365760"/>
        </p:xfrm>
        <a:graphic>
          <a:graphicData uri="http://schemas.openxmlformats.org/drawingml/2006/table">
            <a:tbl>
              <a:tblPr firstRow="1" bandRow="1">
                <a:tableStyleId>{5C22544A-7EE6-4342-B048-85BDC9FD1C3A}</a:tableStyleId>
              </a:tblPr>
              <a:tblGrid>
                <a:gridCol w="594903"/>
                <a:gridCol w="594903"/>
              </a:tblGrid>
              <a:tr h="332431">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cxnSp>
        <p:nvCxnSpPr>
          <p:cNvPr id="90" name="Straight Arrow Connector 89"/>
          <p:cNvCxnSpPr/>
          <p:nvPr/>
        </p:nvCxnSpPr>
        <p:spPr>
          <a:xfrm flipH="1">
            <a:off x="3048089" y="3759200"/>
            <a:ext cx="452210" cy="496892"/>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4681128" y="3759200"/>
            <a:ext cx="545872" cy="47546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93" name="Table 92"/>
          <p:cNvGraphicFramePr>
            <a:graphicFrameLocks noGrp="1"/>
          </p:cNvGraphicFramePr>
          <p:nvPr>
            <p:extLst/>
          </p:nvPr>
        </p:nvGraphicFramePr>
        <p:xfrm>
          <a:off x="2704465" y="3081346"/>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94" name="Table 93"/>
          <p:cNvGraphicFramePr>
            <a:graphicFrameLocks noGrp="1"/>
          </p:cNvGraphicFramePr>
          <p:nvPr>
            <p:extLst/>
          </p:nvPr>
        </p:nvGraphicFramePr>
        <p:xfrm>
          <a:off x="7081428" y="3091506"/>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cxnSp>
        <p:nvCxnSpPr>
          <p:cNvPr id="95" name="Straight Arrow Connector 94"/>
          <p:cNvCxnSpPr/>
          <p:nvPr/>
        </p:nvCxnSpPr>
        <p:spPr>
          <a:xfrm flipH="1">
            <a:off x="7415121" y="3794595"/>
            <a:ext cx="529999" cy="496892"/>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9048160" y="3794595"/>
            <a:ext cx="545872" cy="47546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97" name="Table 96"/>
          <p:cNvGraphicFramePr>
            <a:graphicFrameLocks noGrp="1"/>
          </p:cNvGraphicFramePr>
          <p:nvPr>
            <p:extLst/>
          </p:nvPr>
        </p:nvGraphicFramePr>
        <p:xfrm>
          <a:off x="1657349" y="5352432"/>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98" name="Table 97"/>
          <p:cNvGraphicFramePr>
            <a:graphicFrameLocks noGrp="1"/>
          </p:cNvGraphicFramePr>
          <p:nvPr>
            <p:extLst/>
          </p:nvPr>
        </p:nvGraphicFramePr>
        <p:xfrm>
          <a:off x="2971799" y="5371482"/>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99" name="Table 98"/>
          <p:cNvGraphicFramePr>
            <a:graphicFrameLocks noGrp="1"/>
          </p:cNvGraphicFramePr>
          <p:nvPr>
            <p:extLst/>
          </p:nvPr>
        </p:nvGraphicFramePr>
        <p:xfrm>
          <a:off x="4057649" y="5352432"/>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100" name="Table 99"/>
          <p:cNvGraphicFramePr>
            <a:graphicFrameLocks noGrp="1"/>
          </p:cNvGraphicFramePr>
          <p:nvPr>
            <p:extLst/>
          </p:nvPr>
        </p:nvGraphicFramePr>
        <p:xfrm>
          <a:off x="5372099" y="5371482"/>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101" name="Table 100"/>
          <p:cNvGraphicFramePr>
            <a:graphicFrameLocks noGrp="1"/>
          </p:cNvGraphicFramePr>
          <p:nvPr>
            <p:extLst/>
          </p:nvPr>
        </p:nvGraphicFramePr>
        <p:xfrm>
          <a:off x="6029324" y="5370538"/>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102" name="Table 101"/>
          <p:cNvGraphicFramePr>
            <a:graphicFrameLocks noGrp="1"/>
          </p:cNvGraphicFramePr>
          <p:nvPr>
            <p:extLst/>
          </p:nvPr>
        </p:nvGraphicFramePr>
        <p:xfrm>
          <a:off x="7343774" y="5389588"/>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103" name="Table 102"/>
          <p:cNvGraphicFramePr>
            <a:graphicFrameLocks noGrp="1"/>
          </p:cNvGraphicFramePr>
          <p:nvPr>
            <p:extLst/>
          </p:nvPr>
        </p:nvGraphicFramePr>
        <p:xfrm>
          <a:off x="8429624" y="5370538"/>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104" name="Table 103"/>
          <p:cNvGraphicFramePr>
            <a:graphicFrameLocks noGrp="1"/>
          </p:cNvGraphicFramePr>
          <p:nvPr>
            <p:extLst/>
          </p:nvPr>
        </p:nvGraphicFramePr>
        <p:xfrm>
          <a:off x="9744074" y="5389588"/>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cxnSp>
        <p:nvCxnSpPr>
          <p:cNvPr id="105" name="Straight Arrow Connector 104"/>
          <p:cNvCxnSpPr/>
          <p:nvPr/>
        </p:nvCxnSpPr>
        <p:spPr>
          <a:xfrm flipH="1">
            <a:off x="4484800" y="2632234"/>
            <a:ext cx="624953" cy="3733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680120" y="2487214"/>
            <a:ext cx="869222" cy="5407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107" name="表格 3"/>
          <p:cNvGraphicFramePr>
            <a:graphicFrameLocks noGrp="1"/>
          </p:cNvGraphicFramePr>
          <p:nvPr>
            <p:extLst/>
          </p:nvPr>
        </p:nvGraphicFramePr>
        <p:xfrm>
          <a:off x="3666844" y="1764183"/>
          <a:ext cx="4759224" cy="370840"/>
        </p:xfrm>
        <a:graphic>
          <a:graphicData uri="http://schemas.openxmlformats.org/drawingml/2006/table">
            <a:tbl>
              <a:tblPr firstRow="1" bandRow="1">
                <a:tableStyleId>{5C22544A-7EE6-4342-B048-85BDC9FD1C3A}</a:tableStyleId>
              </a:tblPr>
              <a:tblGrid>
                <a:gridCol w="594903"/>
                <a:gridCol w="594903"/>
                <a:gridCol w="594903"/>
                <a:gridCol w="594903"/>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val="16836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par>
                                <p:cTn id="8" presetID="10" presetClass="entr" presetSubtype="0" fill="hold"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wipe(down)">
                                      <p:cBhvr>
                                        <p:cTn id="15" dur="500"/>
                                        <p:tgtEl>
                                          <p:spTgt spid="79"/>
                                        </p:tgtEl>
                                      </p:cBhvr>
                                    </p:animEffect>
                                  </p:childTnLst>
                                </p:cTn>
                              </p:par>
                              <p:par>
                                <p:cTn id="16" presetID="22" presetClass="entr" presetSubtype="4" fill="hold" nodeType="with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wipe(down)">
                                      <p:cBhvr>
                                        <p:cTn id="18" dur="500"/>
                                        <p:tgtEl>
                                          <p:spTgt spid="8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fade">
                                      <p:cBhvr>
                                        <p:cTn id="23" dur="500"/>
                                        <p:tgtEl>
                                          <p:spTgt spid="7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fade">
                                      <p:cBhvr>
                                        <p:cTn id="28" dur="500"/>
                                        <p:tgtEl>
                                          <p:spTgt spid="99"/>
                                        </p:tgtEl>
                                      </p:cBhvr>
                                    </p:animEffect>
                                  </p:childTnLst>
                                </p:cTn>
                              </p:par>
                              <p:par>
                                <p:cTn id="29" presetID="10" presetClass="entr" presetSubtype="0" fill="hold" nodeType="withEffect">
                                  <p:stCondLst>
                                    <p:cond delay="0"/>
                                  </p:stCondLst>
                                  <p:childTnLst>
                                    <p:set>
                                      <p:cBhvr>
                                        <p:cTn id="30" dur="1" fill="hold">
                                          <p:stCondLst>
                                            <p:cond delay="0"/>
                                          </p:stCondLst>
                                        </p:cTn>
                                        <p:tgtEl>
                                          <p:spTgt spid="100"/>
                                        </p:tgtEl>
                                        <p:attrNameLst>
                                          <p:attrName>style.visibility</p:attrName>
                                        </p:attrNameLst>
                                      </p:cBhvr>
                                      <p:to>
                                        <p:strVal val="visible"/>
                                      </p:to>
                                    </p:set>
                                    <p:animEffect transition="in" filter="fade">
                                      <p:cBhvr>
                                        <p:cTn id="31" dur="500"/>
                                        <p:tgtEl>
                                          <p:spTgt spid="10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wipe(down)">
                                      <p:cBhvr>
                                        <p:cTn id="36" dur="500"/>
                                        <p:tgtEl>
                                          <p:spTgt spid="81"/>
                                        </p:tgtEl>
                                      </p:cBhvr>
                                    </p:animEffect>
                                  </p:childTnLst>
                                </p:cTn>
                              </p:par>
                              <p:par>
                                <p:cTn id="37" presetID="22" presetClass="entr" presetSubtype="4" fill="hold" nodeType="with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wipe(down)">
                                      <p:cBhvr>
                                        <p:cTn id="39" dur="500"/>
                                        <p:tgtEl>
                                          <p:spTgt spid="8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83"/>
                                        </p:tgtEl>
                                        <p:attrNameLst>
                                          <p:attrName>style.visibility</p:attrName>
                                        </p:attrNameLst>
                                      </p:cBhvr>
                                      <p:to>
                                        <p:strVal val="visible"/>
                                      </p:to>
                                    </p:set>
                                    <p:animEffect transition="in" filter="fade">
                                      <p:cBhvr>
                                        <p:cTn id="44" dur="500"/>
                                        <p:tgtEl>
                                          <p:spTgt spid="8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90"/>
                                        </p:tgtEl>
                                        <p:attrNameLst>
                                          <p:attrName>style.visibility</p:attrName>
                                        </p:attrNameLst>
                                      </p:cBhvr>
                                      <p:to>
                                        <p:strVal val="visible"/>
                                      </p:to>
                                    </p:set>
                                    <p:animEffect transition="in" filter="wipe(down)">
                                      <p:cBhvr>
                                        <p:cTn id="49" dur="500"/>
                                        <p:tgtEl>
                                          <p:spTgt spid="90"/>
                                        </p:tgtEl>
                                      </p:cBhvr>
                                    </p:animEffect>
                                  </p:childTnLst>
                                </p:cTn>
                              </p:par>
                              <p:par>
                                <p:cTn id="50" presetID="22" presetClass="entr" presetSubtype="4" fill="hold" nodeType="withEffect">
                                  <p:stCondLst>
                                    <p:cond delay="0"/>
                                  </p:stCondLst>
                                  <p:childTnLst>
                                    <p:set>
                                      <p:cBhvr>
                                        <p:cTn id="51" dur="1" fill="hold">
                                          <p:stCondLst>
                                            <p:cond delay="0"/>
                                          </p:stCondLst>
                                        </p:cTn>
                                        <p:tgtEl>
                                          <p:spTgt spid="91"/>
                                        </p:tgtEl>
                                        <p:attrNameLst>
                                          <p:attrName>style.visibility</p:attrName>
                                        </p:attrNameLst>
                                      </p:cBhvr>
                                      <p:to>
                                        <p:strVal val="visible"/>
                                      </p:to>
                                    </p:set>
                                    <p:animEffect transition="in" filter="wipe(down)">
                                      <p:cBhvr>
                                        <p:cTn id="52" dur="500"/>
                                        <p:tgtEl>
                                          <p:spTgt spid="9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3"/>
                                        </p:tgtEl>
                                        <p:attrNameLst>
                                          <p:attrName>style.visibility</p:attrName>
                                        </p:attrNameLst>
                                      </p:cBhvr>
                                      <p:to>
                                        <p:strVal val="visible"/>
                                      </p:to>
                                    </p:set>
                                    <p:animEffect transition="in" filter="fade">
                                      <p:cBhvr>
                                        <p:cTn id="57" dur="500"/>
                                        <p:tgtEl>
                                          <p:spTgt spid="9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1"/>
                                        </p:tgtEl>
                                        <p:attrNameLst>
                                          <p:attrName>style.visibility</p:attrName>
                                        </p:attrNameLst>
                                      </p:cBhvr>
                                      <p:to>
                                        <p:strVal val="visible"/>
                                      </p:to>
                                    </p:set>
                                    <p:animEffect transition="in" filter="fade">
                                      <p:cBhvr>
                                        <p:cTn id="62" dur="500"/>
                                        <p:tgtEl>
                                          <p:spTgt spid="101"/>
                                        </p:tgtEl>
                                      </p:cBhvr>
                                    </p:animEffect>
                                  </p:childTnLst>
                                </p:cTn>
                              </p:par>
                              <p:par>
                                <p:cTn id="63" presetID="10" presetClass="entr" presetSubtype="0" fill="hold" nodeType="withEffect">
                                  <p:stCondLst>
                                    <p:cond delay="0"/>
                                  </p:stCondLst>
                                  <p:childTnLst>
                                    <p:set>
                                      <p:cBhvr>
                                        <p:cTn id="64" dur="1" fill="hold">
                                          <p:stCondLst>
                                            <p:cond delay="0"/>
                                          </p:stCondLst>
                                        </p:cTn>
                                        <p:tgtEl>
                                          <p:spTgt spid="102"/>
                                        </p:tgtEl>
                                        <p:attrNameLst>
                                          <p:attrName>style.visibility</p:attrName>
                                        </p:attrNameLst>
                                      </p:cBhvr>
                                      <p:to>
                                        <p:strVal val="visible"/>
                                      </p:to>
                                    </p:set>
                                    <p:animEffect transition="in" filter="fade">
                                      <p:cBhvr>
                                        <p:cTn id="65" dur="500"/>
                                        <p:tgtEl>
                                          <p:spTgt spid="10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84"/>
                                        </p:tgtEl>
                                        <p:attrNameLst>
                                          <p:attrName>style.visibility</p:attrName>
                                        </p:attrNameLst>
                                      </p:cBhvr>
                                      <p:to>
                                        <p:strVal val="visible"/>
                                      </p:to>
                                    </p:set>
                                    <p:animEffect transition="in" filter="wipe(down)">
                                      <p:cBhvr>
                                        <p:cTn id="70" dur="500"/>
                                        <p:tgtEl>
                                          <p:spTgt spid="84"/>
                                        </p:tgtEl>
                                      </p:cBhvr>
                                    </p:animEffect>
                                  </p:childTnLst>
                                </p:cTn>
                              </p:par>
                              <p:par>
                                <p:cTn id="71" presetID="22" presetClass="entr" presetSubtype="4" fill="hold" nodeType="withEffect">
                                  <p:stCondLst>
                                    <p:cond delay="0"/>
                                  </p:stCondLst>
                                  <p:childTnLst>
                                    <p:set>
                                      <p:cBhvr>
                                        <p:cTn id="72" dur="1" fill="hold">
                                          <p:stCondLst>
                                            <p:cond delay="0"/>
                                          </p:stCondLst>
                                        </p:cTn>
                                        <p:tgtEl>
                                          <p:spTgt spid="85"/>
                                        </p:tgtEl>
                                        <p:attrNameLst>
                                          <p:attrName>style.visibility</p:attrName>
                                        </p:attrNameLst>
                                      </p:cBhvr>
                                      <p:to>
                                        <p:strVal val="visible"/>
                                      </p:to>
                                    </p:set>
                                    <p:animEffect transition="in" filter="wipe(down)">
                                      <p:cBhvr>
                                        <p:cTn id="73" dur="500"/>
                                        <p:tgtEl>
                                          <p:spTgt spid="8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03"/>
                                        </p:tgtEl>
                                        <p:attrNameLst>
                                          <p:attrName>style.visibility</p:attrName>
                                        </p:attrNameLst>
                                      </p:cBhvr>
                                      <p:to>
                                        <p:strVal val="visible"/>
                                      </p:to>
                                    </p:set>
                                    <p:animEffect transition="in" filter="fade">
                                      <p:cBhvr>
                                        <p:cTn id="83" dur="500"/>
                                        <p:tgtEl>
                                          <p:spTgt spid="103"/>
                                        </p:tgtEl>
                                      </p:cBhvr>
                                    </p:animEffect>
                                  </p:childTnLst>
                                </p:cTn>
                              </p:par>
                              <p:par>
                                <p:cTn id="84" presetID="10" presetClass="entr" presetSubtype="0" fill="hold" nodeType="withEffect">
                                  <p:stCondLst>
                                    <p:cond delay="0"/>
                                  </p:stCondLst>
                                  <p:childTnLst>
                                    <p:set>
                                      <p:cBhvr>
                                        <p:cTn id="85" dur="1" fill="hold">
                                          <p:stCondLst>
                                            <p:cond delay="0"/>
                                          </p:stCondLst>
                                        </p:cTn>
                                        <p:tgtEl>
                                          <p:spTgt spid="104"/>
                                        </p:tgtEl>
                                        <p:attrNameLst>
                                          <p:attrName>style.visibility</p:attrName>
                                        </p:attrNameLst>
                                      </p:cBhvr>
                                      <p:to>
                                        <p:strVal val="visible"/>
                                      </p:to>
                                    </p:set>
                                    <p:animEffect transition="in" filter="fade">
                                      <p:cBhvr>
                                        <p:cTn id="86" dur="500"/>
                                        <p:tgtEl>
                                          <p:spTgt spid="10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wipe(down)">
                                      <p:cBhvr>
                                        <p:cTn id="91" dur="500"/>
                                        <p:tgtEl>
                                          <p:spTgt spid="87"/>
                                        </p:tgtEl>
                                      </p:cBhvr>
                                    </p:animEffect>
                                  </p:childTnLst>
                                </p:cTn>
                              </p:par>
                              <p:par>
                                <p:cTn id="92" presetID="22" presetClass="entr" presetSubtype="4" fill="hold" nodeType="withEffect">
                                  <p:stCondLst>
                                    <p:cond delay="0"/>
                                  </p:stCondLst>
                                  <p:childTnLst>
                                    <p:set>
                                      <p:cBhvr>
                                        <p:cTn id="93" dur="1" fill="hold">
                                          <p:stCondLst>
                                            <p:cond delay="0"/>
                                          </p:stCondLst>
                                        </p:cTn>
                                        <p:tgtEl>
                                          <p:spTgt spid="88"/>
                                        </p:tgtEl>
                                        <p:attrNameLst>
                                          <p:attrName>style.visibility</p:attrName>
                                        </p:attrNameLst>
                                      </p:cBhvr>
                                      <p:to>
                                        <p:strVal val="visible"/>
                                      </p:to>
                                    </p:set>
                                    <p:animEffect transition="in" filter="wipe(down)">
                                      <p:cBhvr>
                                        <p:cTn id="94" dur="500"/>
                                        <p:tgtEl>
                                          <p:spTgt spid="8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89"/>
                                        </p:tgtEl>
                                        <p:attrNameLst>
                                          <p:attrName>style.visibility</p:attrName>
                                        </p:attrNameLst>
                                      </p:cBhvr>
                                      <p:to>
                                        <p:strVal val="visible"/>
                                      </p:to>
                                    </p:set>
                                    <p:animEffect transition="in" filter="fade">
                                      <p:cBhvr>
                                        <p:cTn id="99" dur="500"/>
                                        <p:tgtEl>
                                          <p:spTgt spid="89"/>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95"/>
                                        </p:tgtEl>
                                        <p:attrNameLst>
                                          <p:attrName>style.visibility</p:attrName>
                                        </p:attrNameLst>
                                      </p:cBhvr>
                                      <p:to>
                                        <p:strVal val="visible"/>
                                      </p:to>
                                    </p:set>
                                    <p:animEffect transition="in" filter="wipe(down)">
                                      <p:cBhvr>
                                        <p:cTn id="104" dur="500"/>
                                        <p:tgtEl>
                                          <p:spTgt spid="95"/>
                                        </p:tgtEl>
                                      </p:cBhvr>
                                    </p:animEffect>
                                  </p:childTnLst>
                                </p:cTn>
                              </p:par>
                              <p:par>
                                <p:cTn id="105" presetID="22" presetClass="entr" presetSubtype="4" fill="hold" nodeType="withEffect">
                                  <p:stCondLst>
                                    <p:cond delay="0"/>
                                  </p:stCondLst>
                                  <p:childTnLst>
                                    <p:set>
                                      <p:cBhvr>
                                        <p:cTn id="106" dur="1" fill="hold">
                                          <p:stCondLst>
                                            <p:cond delay="0"/>
                                          </p:stCondLst>
                                        </p:cTn>
                                        <p:tgtEl>
                                          <p:spTgt spid="96"/>
                                        </p:tgtEl>
                                        <p:attrNameLst>
                                          <p:attrName>style.visibility</p:attrName>
                                        </p:attrNameLst>
                                      </p:cBhvr>
                                      <p:to>
                                        <p:strVal val="visible"/>
                                      </p:to>
                                    </p:set>
                                    <p:animEffect transition="in" filter="wipe(down)">
                                      <p:cBhvr>
                                        <p:cTn id="107" dur="500"/>
                                        <p:tgtEl>
                                          <p:spTgt spid="9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94"/>
                                        </p:tgtEl>
                                        <p:attrNameLst>
                                          <p:attrName>style.visibility</p:attrName>
                                        </p:attrNameLst>
                                      </p:cBhvr>
                                      <p:to>
                                        <p:strVal val="visible"/>
                                      </p:to>
                                    </p:set>
                                    <p:animEffect transition="in" filter="fade">
                                      <p:cBhvr>
                                        <p:cTn id="112" dur="500"/>
                                        <p:tgtEl>
                                          <p:spTgt spid="94"/>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105"/>
                                        </p:tgtEl>
                                        <p:attrNameLst>
                                          <p:attrName>style.visibility</p:attrName>
                                        </p:attrNameLst>
                                      </p:cBhvr>
                                      <p:to>
                                        <p:strVal val="visible"/>
                                      </p:to>
                                    </p:set>
                                    <p:animEffect transition="in" filter="wipe(down)">
                                      <p:cBhvr>
                                        <p:cTn id="117" dur="500"/>
                                        <p:tgtEl>
                                          <p:spTgt spid="105"/>
                                        </p:tgtEl>
                                      </p:cBhvr>
                                    </p:animEffect>
                                  </p:childTnLst>
                                </p:cTn>
                              </p:par>
                              <p:par>
                                <p:cTn id="118" presetID="22" presetClass="entr" presetSubtype="4" fill="hold" nodeType="withEffect">
                                  <p:stCondLst>
                                    <p:cond delay="0"/>
                                  </p:stCondLst>
                                  <p:childTnLst>
                                    <p:set>
                                      <p:cBhvr>
                                        <p:cTn id="119" dur="1" fill="hold">
                                          <p:stCondLst>
                                            <p:cond delay="0"/>
                                          </p:stCondLst>
                                        </p:cTn>
                                        <p:tgtEl>
                                          <p:spTgt spid="106"/>
                                        </p:tgtEl>
                                        <p:attrNameLst>
                                          <p:attrName>style.visibility</p:attrName>
                                        </p:attrNameLst>
                                      </p:cBhvr>
                                      <p:to>
                                        <p:strVal val="visible"/>
                                      </p:to>
                                    </p:set>
                                    <p:animEffect transition="in" filter="wipe(down)">
                                      <p:cBhvr>
                                        <p:cTn id="120" dur="500"/>
                                        <p:tgtEl>
                                          <p:spTgt spid="106"/>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107"/>
                                        </p:tgtEl>
                                        <p:attrNameLst>
                                          <p:attrName>style.visibility</p:attrName>
                                        </p:attrNameLst>
                                      </p:cBhvr>
                                      <p:to>
                                        <p:strVal val="visible"/>
                                      </p:to>
                                    </p:set>
                                    <p:animEffect transition="in" filter="fade">
                                      <p:cBhvr>
                                        <p:cTn id="125"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 of Merge Sort</a:t>
            </a:r>
            <a:endParaRPr lang="en-US" dirty="0"/>
          </a:p>
        </p:txBody>
      </p:sp>
      <p:sp>
        <p:nvSpPr>
          <p:cNvPr id="4" name="Content Placeholder 2"/>
          <p:cNvSpPr>
            <a:spLocks noGrp="1"/>
          </p:cNvSpPr>
          <p:nvPr>
            <p:ph idx="1"/>
          </p:nvPr>
        </p:nvSpPr>
        <p:spPr>
          <a:xfrm>
            <a:off x="8301231" y="1690688"/>
            <a:ext cx="3281162" cy="4351338"/>
          </a:xfrm>
        </p:spPr>
        <p:txBody>
          <a:bodyPr>
            <a:noAutofit/>
          </a:bodyPr>
          <a:lstStyle/>
          <a:p>
            <a:pPr marL="0" indent="0">
              <a:buNone/>
            </a:pPr>
            <a:r>
              <a:rPr lang="en-US" sz="1600" b="1" dirty="0" smtClean="0"/>
              <a:t>1  </a:t>
            </a:r>
            <a:r>
              <a:rPr lang="en-US" sz="1600" b="1" dirty="0" err="1" smtClean="0"/>
              <a:t>mergeSort</a:t>
            </a:r>
            <a:r>
              <a:rPr lang="en-US" sz="1600" b="1" dirty="0" smtClean="0"/>
              <a:t>(</a:t>
            </a:r>
            <a:r>
              <a:rPr lang="en-US" sz="1600" b="1" dirty="0" err="1" smtClean="0"/>
              <a:t>int</a:t>
            </a:r>
            <a:r>
              <a:rPr lang="en-US" sz="1600" b="1" dirty="0"/>
              <a:t>[] </a:t>
            </a:r>
            <a:r>
              <a:rPr lang="en-US" sz="1600" b="1" dirty="0" smtClean="0"/>
              <a:t>A) </a:t>
            </a:r>
          </a:p>
          <a:p>
            <a:pPr marL="0" indent="0">
              <a:buNone/>
            </a:pPr>
            <a:r>
              <a:rPr lang="en-US" sz="1600" b="1" dirty="0" smtClean="0"/>
              <a:t>2  { </a:t>
            </a:r>
            <a:r>
              <a:rPr lang="en-US" sz="1600" b="1" dirty="0" err="1"/>
              <a:t>i</a:t>
            </a:r>
            <a:r>
              <a:rPr lang="en-US" sz="1600" b="1" dirty="0" err="1" smtClean="0"/>
              <a:t>nt</a:t>
            </a:r>
            <a:r>
              <a:rPr lang="en-US" sz="1600" b="1" dirty="0" smtClean="0"/>
              <a:t> n = </a:t>
            </a:r>
            <a:r>
              <a:rPr lang="en-US" sz="1600" b="1" dirty="0" err="1"/>
              <a:t>A</a:t>
            </a:r>
            <a:r>
              <a:rPr lang="en-US" sz="1600" b="1" dirty="0" err="1" smtClean="0"/>
              <a:t>.length</a:t>
            </a:r>
            <a:r>
              <a:rPr lang="en-US" sz="1600" b="1" dirty="0" smtClean="0"/>
              <a:t>;</a:t>
            </a:r>
            <a:endParaRPr lang="en-US" sz="1600" b="1" dirty="0"/>
          </a:p>
          <a:p>
            <a:pPr marL="0" indent="0">
              <a:buNone/>
            </a:pPr>
            <a:r>
              <a:rPr lang="en-US" sz="1600" b="1" dirty="0" smtClean="0"/>
              <a:t>3     if (n </a:t>
            </a:r>
            <a:r>
              <a:rPr lang="en-US" sz="1600" b="1" dirty="0"/>
              <a:t>&lt; 2) </a:t>
            </a:r>
            <a:r>
              <a:rPr lang="en-US" sz="1600" b="1" dirty="0" smtClean="0"/>
              <a:t>return A;</a:t>
            </a:r>
            <a:endParaRPr lang="en-US" sz="1600" b="1" dirty="0"/>
          </a:p>
          <a:p>
            <a:pPr marL="0" indent="0">
              <a:buNone/>
            </a:pPr>
            <a:r>
              <a:rPr lang="en-US" sz="1600" b="1" dirty="0" smtClean="0"/>
              <a:t>4     </a:t>
            </a:r>
            <a:r>
              <a:rPr lang="en-US" sz="1600" b="1" dirty="0" err="1" smtClean="0"/>
              <a:t>int</a:t>
            </a:r>
            <a:r>
              <a:rPr lang="en-US" sz="1600" b="1" dirty="0" smtClean="0"/>
              <a:t> </a:t>
            </a:r>
            <a:r>
              <a:rPr lang="en-US" sz="1600" b="1" dirty="0"/>
              <a:t>mid = </a:t>
            </a:r>
            <a:r>
              <a:rPr lang="en-US" sz="1600" b="1" dirty="0" smtClean="0"/>
              <a:t>n </a:t>
            </a:r>
            <a:r>
              <a:rPr lang="en-US" sz="1600" b="1" dirty="0"/>
              <a:t>/ 2</a:t>
            </a:r>
            <a:r>
              <a:rPr lang="en-US" sz="1600" b="1" dirty="0" smtClean="0"/>
              <a:t>;</a:t>
            </a:r>
            <a:endParaRPr lang="en-US" sz="1600" b="1" dirty="0"/>
          </a:p>
          <a:p>
            <a:pPr marL="0" indent="0">
              <a:buNone/>
            </a:pPr>
            <a:r>
              <a:rPr lang="en-US" sz="1600" b="1" dirty="0" smtClean="0"/>
              <a:t>5     </a:t>
            </a:r>
            <a:r>
              <a:rPr lang="en-US" sz="1600" b="1" dirty="0" err="1" smtClean="0"/>
              <a:t>int</a:t>
            </a:r>
            <a:r>
              <a:rPr lang="en-US" sz="1600" b="1" dirty="0"/>
              <a:t>[] left = new </a:t>
            </a:r>
            <a:r>
              <a:rPr lang="en-US" sz="1600" b="1" dirty="0" err="1"/>
              <a:t>int</a:t>
            </a:r>
            <a:r>
              <a:rPr lang="en-US" sz="1600" b="1" dirty="0"/>
              <a:t>[mid];</a:t>
            </a:r>
          </a:p>
          <a:p>
            <a:pPr marL="0" indent="0">
              <a:buNone/>
            </a:pPr>
            <a:r>
              <a:rPr lang="en-US" sz="1600" b="1" dirty="0" smtClean="0"/>
              <a:t>6     </a:t>
            </a:r>
            <a:r>
              <a:rPr lang="en-US" sz="1600" b="1" dirty="0" err="1" smtClean="0"/>
              <a:t>int</a:t>
            </a:r>
            <a:r>
              <a:rPr lang="en-US" sz="1600" b="1" dirty="0"/>
              <a:t>[] right = new </a:t>
            </a:r>
            <a:r>
              <a:rPr lang="en-US" sz="1600" b="1" dirty="0" err="1" smtClean="0"/>
              <a:t>int</a:t>
            </a:r>
            <a:r>
              <a:rPr lang="en-US" sz="1600" b="1" dirty="0" smtClean="0"/>
              <a:t>[n </a:t>
            </a:r>
            <a:r>
              <a:rPr lang="en-US" sz="1600" b="1" dirty="0"/>
              <a:t>- mid</a:t>
            </a:r>
            <a:r>
              <a:rPr lang="en-US" sz="1600" b="1" dirty="0" smtClean="0"/>
              <a:t>];</a:t>
            </a:r>
            <a:endParaRPr lang="en-US" sz="1600" b="1" dirty="0"/>
          </a:p>
          <a:p>
            <a:pPr marL="0" indent="0">
              <a:buNone/>
            </a:pPr>
            <a:r>
              <a:rPr lang="en-US" sz="1600" b="1" i="1" dirty="0" smtClean="0"/>
              <a:t>7     copy 0 to mid-1 of A into left</a:t>
            </a:r>
            <a:endParaRPr lang="en-US" sz="1600" b="1" i="1" dirty="0"/>
          </a:p>
          <a:p>
            <a:pPr marL="0" indent="0">
              <a:buNone/>
            </a:pPr>
            <a:r>
              <a:rPr lang="en-US" sz="1600" b="1" i="1" dirty="0" smtClean="0"/>
              <a:t>8     copy mid </a:t>
            </a:r>
            <a:r>
              <a:rPr lang="en-US" sz="1600" b="1" i="1" dirty="0"/>
              <a:t>to </a:t>
            </a:r>
            <a:r>
              <a:rPr lang="en-US" sz="1600" b="1" i="1" dirty="0" smtClean="0"/>
              <a:t>n-1 </a:t>
            </a:r>
            <a:r>
              <a:rPr lang="en-US" sz="1600" b="1" i="1" dirty="0"/>
              <a:t>of </a:t>
            </a:r>
            <a:r>
              <a:rPr lang="en-US" sz="1600" b="1" i="1" dirty="0" smtClean="0"/>
              <a:t>A into right</a:t>
            </a:r>
            <a:endParaRPr lang="en-US" sz="1600" b="1" dirty="0"/>
          </a:p>
          <a:p>
            <a:pPr marL="0" indent="0">
              <a:buNone/>
            </a:pPr>
            <a:r>
              <a:rPr lang="en-US" sz="1600" b="1" i="1" dirty="0" smtClean="0"/>
              <a:t>9     </a:t>
            </a:r>
            <a:r>
              <a:rPr lang="en-US" sz="1600" b="1" i="1" dirty="0" err="1" smtClean="0"/>
              <a:t>mergeSort</a:t>
            </a:r>
            <a:r>
              <a:rPr lang="en-US" sz="1600" b="1" i="1" dirty="0" smtClean="0"/>
              <a:t>(left</a:t>
            </a:r>
            <a:r>
              <a:rPr lang="en-US" sz="1600" b="1" i="1" dirty="0"/>
              <a:t>);</a:t>
            </a:r>
          </a:p>
          <a:p>
            <a:pPr marL="0" indent="0">
              <a:buNone/>
            </a:pPr>
            <a:r>
              <a:rPr lang="en-US" sz="1600" b="1" i="1" dirty="0" smtClean="0"/>
              <a:t>10   </a:t>
            </a:r>
            <a:r>
              <a:rPr lang="en-US" sz="1600" b="1" i="1" dirty="0" err="1" smtClean="0"/>
              <a:t>mergeSort</a:t>
            </a:r>
            <a:r>
              <a:rPr lang="en-US" sz="1600" b="1" i="1" dirty="0" smtClean="0"/>
              <a:t>(right);</a:t>
            </a:r>
            <a:endParaRPr lang="en-US" sz="1600" b="1" dirty="0"/>
          </a:p>
          <a:p>
            <a:pPr marL="0" indent="0">
              <a:buNone/>
            </a:pPr>
            <a:r>
              <a:rPr lang="en-US" sz="1600" b="1" dirty="0" smtClean="0"/>
              <a:t>11   return </a:t>
            </a:r>
            <a:r>
              <a:rPr lang="en-US" sz="1600" b="1" i="1" dirty="0" smtClean="0"/>
              <a:t>merge(left</a:t>
            </a:r>
            <a:r>
              <a:rPr lang="en-US" sz="1600" b="1" i="1" dirty="0"/>
              <a:t>, </a:t>
            </a:r>
            <a:r>
              <a:rPr lang="en-US" sz="1600" b="1" i="1" dirty="0" smtClean="0"/>
              <a:t>right, A);</a:t>
            </a:r>
            <a:endParaRPr lang="en-US" sz="1600" b="1" dirty="0" smtClean="0"/>
          </a:p>
          <a:p>
            <a:pPr marL="0" indent="0">
              <a:buNone/>
            </a:pPr>
            <a:r>
              <a:rPr lang="en-US" sz="1600" b="1" dirty="0" smtClean="0"/>
              <a:t>12 }</a:t>
            </a:r>
            <a:endParaRPr lang="en-US" sz="1600" b="1" dirty="0"/>
          </a:p>
        </p:txBody>
      </p:sp>
      <p:sp>
        <p:nvSpPr>
          <p:cNvPr id="5" name="Left Brace 4"/>
          <p:cNvSpPr/>
          <p:nvPr/>
        </p:nvSpPr>
        <p:spPr>
          <a:xfrm>
            <a:off x="8048207" y="2133374"/>
            <a:ext cx="253022" cy="1507134"/>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a:off x="8048207" y="3859773"/>
            <a:ext cx="253024" cy="455854"/>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7539090" y="2739866"/>
                <a:ext cx="22640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oMath>
                  </m:oMathPara>
                </a14:m>
                <a:endParaRPr lang="en-US" sz="1600" dirty="0"/>
              </a:p>
            </p:txBody>
          </p:sp>
        </mc:Choice>
        <mc:Fallback xmlns="">
          <p:sp>
            <p:nvSpPr>
              <p:cNvPr id="9" name="TextBox 8"/>
              <p:cNvSpPr txBox="1">
                <a:spLocks noRot="1" noChangeAspect="1" noMove="1" noResize="1" noEditPoints="1" noAdjustHandles="1" noChangeArrowheads="1" noChangeShapeType="1" noTextEdit="1"/>
              </p:cNvSpPr>
              <p:nvPr/>
            </p:nvSpPr>
            <p:spPr>
              <a:xfrm>
                <a:off x="7539090" y="2739866"/>
                <a:ext cx="226408" cy="246221"/>
              </a:xfrm>
              <a:prstGeom prst="rect">
                <a:avLst/>
              </a:prstGeom>
              <a:blipFill rotWithShape="0">
                <a:blip r:embed="rId3"/>
                <a:stretch>
                  <a:fillRect l="-13514" r="-5405"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467917" y="3936380"/>
                <a:ext cx="3516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𝑛</m:t>
                      </m:r>
                    </m:oMath>
                  </m:oMathPara>
                </a14:m>
                <a:endParaRPr lang="en-US" sz="1600" dirty="0"/>
              </a:p>
            </p:txBody>
          </p:sp>
        </mc:Choice>
        <mc:Fallback xmlns="">
          <p:sp>
            <p:nvSpPr>
              <p:cNvPr id="10" name="TextBox 9"/>
              <p:cNvSpPr txBox="1">
                <a:spLocks noRot="1" noChangeAspect="1" noMove="1" noResize="1" noEditPoints="1" noAdjustHandles="1" noChangeArrowheads="1" noChangeShapeType="1" noTextEdit="1"/>
              </p:cNvSpPr>
              <p:nvPr/>
            </p:nvSpPr>
            <p:spPr>
              <a:xfrm>
                <a:off x="7467917" y="3936380"/>
                <a:ext cx="351698" cy="246221"/>
              </a:xfrm>
              <a:prstGeom prst="rect">
                <a:avLst/>
              </a:prstGeom>
              <a:blipFill rotWithShape="0">
                <a:blip r:embed="rId4"/>
                <a:stretch>
                  <a:fillRect l="-6897" r="-689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387157" y="4315627"/>
                <a:ext cx="530273" cy="4354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d>
                        <m:dPr>
                          <m:ctrlPr>
                            <a:rPr lang="pt-BR" sz="1600" i="1" smtClean="0">
                              <a:latin typeface="Cambria Math" panose="02040503050406030204" pitchFamily="18" charset="0"/>
                            </a:rPr>
                          </m:ctrlPr>
                        </m:dPr>
                        <m:e>
                          <m:f>
                            <m:fPr>
                              <m:ctrlPr>
                                <a:rPr lang="pt-BR" sz="1600" i="1">
                                  <a:latin typeface="Cambria Math" panose="02040503050406030204" pitchFamily="18" charset="0"/>
                                </a:rPr>
                              </m:ctrlPr>
                            </m:fPr>
                            <m:num>
                              <m:r>
                                <a:rPr lang="pt-BR" sz="1600" i="1">
                                  <a:latin typeface="Cambria Math" panose="02040503050406030204" pitchFamily="18" charset="0"/>
                                </a:rPr>
                                <m:t>𝑛</m:t>
                              </m:r>
                            </m:num>
                            <m:den>
                              <m:r>
                                <a:rPr lang="en-US" sz="1600" b="0" i="1" smtClean="0">
                                  <a:latin typeface="Cambria Math" panose="02040503050406030204" pitchFamily="18" charset="0"/>
                                </a:rPr>
                                <m:t>2</m:t>
                              </m:r>
                            </m:den>
                          </m:f>
                        </m:e>
                      </m:d>
                    </m:oMath>
                  </m:oMathPara>
                </a14:m>
                <a:endParaRPr lang="en-US" sz="1600" dirty="0"/>
              </a:p>
            </p:txBody>
          </p:sp>
        </mc:Choice>
        <mc:Fallback xmlns="">
          <p:sp>
            <p:nvSpPr>
              <p:cNvPr id="12" name="TextBox 11"/>
              <p:cNvSpPr txBox="1">
                <a:spLocks noRot="1" noChangeAspect="1" noMove="1" noResize="1" noEditPoints="1" noAdjustHandles="1" noChangeArrowheads="1" noChangeShapeType="1" noTextEdit="1"/>
              </p:cNvSpPr>
              <p:nvPr/>
            </p:nvSpPr>
            <p:spPr>
              <a:xfrm>
                <a:off x="7387157" y="4315627"/>
                <a:ext cx="530273" cy="435440"/>
              </a:xfrm>
              <a:prstGeom prst="rect">
                <a:avLst/>
              </a:prstGeom>
              <a:blipFill rotWithShape="0">
                <a:blip r:embed="rId5"/>
                <a:stretch>
                  <a:fillRect l="-9195" b="-126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395901" y="4753215"/>
                <a:ext cx="530273" cy="4354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d>
                        <m:dPr>
                          <m:ctrlPr>
                            <a:rPr lang="pt-BR" sz="1600" i="1" smtClean="0">
                              <a:latin typeface="Cambria Math" panose="02040503050406030204" pitchFamily="18" charset="0"/>
                            </a:rPr>
                          </m:ctrlPr>
                        </m:dPr>
                        <m:e>
                          <m:f>
                            <m:fPr>
                              <m:ctrlPr>
                                <a:rPr lang="pt-BR" sz="1600" i="1">
                                  <a:latin typeface="Cambria Math" panose="02040503050406030204" pitchFamily="18" charset="0"/>
                                </a:rPr>
                              </m:ctrlPr>
                            </m:fPr>
                            <m:num>
                              <m:r>
                                <a:rPr lang="pt-BR" sz="1600" i="1">
                                  <a:latin typeface="Cambria Math" panose="02040503050406030204" pitchFamily="18" charset="0"/>
                                </a:rPr>
                                <m:t>𝑛</m:t>
                              </m:r>
                            </m:num>
                            <m:den>
                              <m:r>
                                <a:rPr lang="en-US" sz="1600" b="0" i="1" smtClean="0">
                                  <a:latin typeface="Cambria Math" panose="02040503050406030204" pitchFamily="18" charset="0"/>
                                </a:rPr>
                                <m:t>2</m:t>
                              </m:r>
                            </m:den>
                          </m:f>
                        </m:e>
                      </m:d>
                    </m:oMath>
                  </m:oMathPara>
                </a14:m>
                <a:endParaRPr lang="en-US" sz="1600" dirty="0"/>
              </a:p>
            </p:txBody>
          </p:sp>
        </mc:Choice>
        <mc:Fallback xmlns="">
          <p:sp>
            <p:nvSpPr>
              <p:cNvPr id="13" name="TextBox 12"/>
              <p:cNvSpPr txBox="1">
                <a:spLocks noRot="1" noChangeAspect="1" noMove="1" noResize="1" noEditPoints="1" noAdjustHandles="1" noChangeArrowheads="1" noChangeShapeType="1" noTextEdit="1"/>
              </p:cNvSpPr>
              <p:nvPr/>
            </p:nvSpPr>
            <p:spPr>
              <a:xfrm>
                <a:off x="7395901" y="4753215"/>
                <a:ext cx="530273" cy="435440"/>
              </a:xfrm>
              <a:prstGeom prst="rect">
                <a:avLst/>
              </a:prstGeom>
              <a:blipFill rotWithShape="0">
                <a:blip r:embed="rId6"/>
                <a:stretch>
                  <a:fillRect l="-8046" b="-126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374782" y="5188655"/>
                <a:ext cx="78143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𝑛</m:t>
                      </m:r>
                      <m:r>
                        <a:rPr lang="en-US" sz="1600" b="0" i="1" smtClean="0">
                          <a:latin typeface="Cambria Math" panose="02040503050406030204" pitchFamily="18" charset="0"/>
                        </a:rPr>
                        <m:t>+</m:t>
                      </m:r>
                      <m:sSub>
                        <m:sSubPr>
                          <m:ctrlPr>
                            <a:rPr lang="pt-BR" sz="1600" i="1">
                              <a:latin typeface="Cambria Math" panose="02040503050406030204" pitchFamily="18" charset="0"/>
                            </a:rPr>
                          </m:ctrlPr>
                        </m:sSubPr>
                        <m:e>
                          <m:r>
                            <a:rPr lang="en-US" sz="1600" i="1">
                              <a:latin typeface="Cambria Math" panose="02040503050406030204" pitchFamily="18" charset="0"/>
                            </a:rPr>
                            <m:t>𝑐</m:t>
                          </m:r>
                        </m:e>
                        <m:sub>
                          <m:r>
                            <a:rPr lang="en-US" sz="1600" b="0" i="1" smtClean="0">
                              <a:latin typeface="Cambria Math" panose="02040503050406030204" pitchFamily="18" charset="0"/>
                            </a:rPr>
                            <m:t>4</m:t>
                          </m:r>
                        </m:sub>
                      </m:sSub>
                    </m:oMath>
                  </m:oMathPara>
                </a14:m>
                <a:endParaRPr lang="en-US" sz="1600" dirty="0"/>
              </a:p>
            </p:txBody>
          </p:sp>
        </mc:Choice>
        <mc:Fallback xmlns="">
          <p:sp>
            <p:nvSpPr>
              <p:cNvPr id="14" name="TextBox 13"/>
              <p:cNvSpPr txBox="1">
                <a:spLocks noRot="1" noChangeAspect="1" noMove="1" noResize="1" noEditPoints="1" noAdjustHandles="1" noChangeArrowheads="1" noChangeShapeType="1" noTextEdit="1"/>
              </p:cNvSpPr>
              <p:nvPr/>
            </p:nvSpPr>
            <p:spPr>
              <a:xfrm>
                <a:off x="7374782" y="5188655"/>
                <a:ext cx="781432" cy="246221"/>
              </a:xfrm>
              <a:prstGeom prst="rect">
                <a:avLst/>
              </a:prstGeom>
              <a:blipFill rotWithShape="0">
                <a:blip r:embed="rId7"/>
                <a:stretch>
                  <a:fillRect l="-3906" r="-1563" b="-12195"/>
                </a:stretch>
              </a:blipFill>
            </p:spPr>
            <p:txBody>
              <a:bodyPr/>
              <a:lstStyle/>
              <a:p>
                <a:r>
                  <a:rPr lang="en-US">
                    <a:noFill/>
                  </a:rPr>
                  <a:t> </a:t>
                </a:r>
              </a:p>
            </p:txBody>
          </p:sp>
        </mc:Fallback>
      </mc:AlternateContent>
      <p:sp>
        <p:nvSpPr>
          <p:cNvPr id="1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mc:AlternateContent xmlns:mc="http://schemas.openxmlformats.org/markup-compatibility/2006" xmlns:a14="http://schemas.microsoft.com/office/drawing/2010/main">
        <mc:Choice Requires="a14">
          <p:sp>
            <p:nvSpPr>
              <p:cNvPr id="16" name="Rectangle 15"/>
              <p:cNvSpPr/>
              <p:nvPr/>
            </p:nvSpPr>
            <p:spPr>
              <a:xfrm>
                <a:off x="181470" y="3220172"/>
                <a:ext cx="6170064" cy="10749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m:t>
                      </m:r>
                      <m:d>
                        <m:dPr>
                          <m:ctrlPr>
                            <a:rPr lang="en-US" sz="2000" i="1">
                              <a:latin typeface="Cambria Math" panose="02040503050406030204" pitchFamily="18" charset="0"/>
                            </a:rPr>
                          </m:ctrlPr>
                        </m:dPr>
                        <m:e>
                          <m:r>
                            <a:rPr lang="en-US" sz="2000" b="0" i="1" smtClean="0">
                              <a:latin typeface="Cambria Math" panose="02040503050406030204" pitchFamily="18" charset="0"/>
                            </a:rPr>
                            <m:t>𝑛</m:t>
                          </m: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0</m:t>
                                  </m:r>
                                </m:sub>
                              </m:sSub>
                              <m:r>
                                <a:rPr lang="en-US" sz="2000" i="1">
                                  <a:latin typeface="Cambria Math" panose="02040503050406030204" pitchFamily="18" charset="0"/>
                                </a:rPr>
                                <m:t>,  </m:t>
                              </m:r>
                              <m:r>
                                <a:rPr lang="en-US" sz="2000" b="0" i="1" smtClean="0">
                                  <a:latin typeface="Cambria Math" panose="02040503050406030204" pitchFamily="18" charset="0"/>
                                </a:rPr>
                                <m:t>                                                        </m:t>
                              </m:r>
                              <m:r>
                                <a:rPr lang="en-US" sz="2000" b="0" i="1" smtClean="0">
                                  <a:latin typeface="Cambria Math" panose="02040503050406030204" pitchFamily="18" charset="0"/>
                                </a:rPr>
                                <m:t>𝑛</m:t>
                              </m:r>
                              <m:r>
                                <a:rPr lang="en-US" sz="2000" b="0" i="1" smtClean="0">
                                  <a:latin typeface="Cambria Math" panose="02040503050406030204" pitchFamily="18" charset="0"/>
                                </a:rPr>
                                <m:t>=1</m:t>
                              </m:r>
                            </m:e>
                            <m:e>
                              <m:r>
                                <a:rPr lang="en-US" sz="2000" b="0" i="1" smtClean="0">
                                  <a:latin typeface="Cambria Math" panose="02040503050406030204" pitchFamily="18" charset="0"/>
                                </a:rPr>
                                <m:t>2</m:t>
                              </m:r>
                              <m:r>
                                <a:rPr lang="en-US" sz="2000" i="1">
                                  <a:latin typeface="Cambria Math" panose="02040503050406030204" pitchFamily="18" charset="0"/>
                                </a:rPr>
                                <m:t>𝑇</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𝑛</m:t>
                                      </m:r>
                                    </m:num>
                                    <m:den>
                                      <m:r>
                                        <a:rPr lang="en-US" sz="2000" i="1">
                                          <a:latin typeface="Cambria Math" panose="02040503050406030204" pitchFamily="18" charset="0"/>
                                        </a:rPr>
                                        <m:t>2</m:t>
                                      </m:r>
                                    </m:den>
                                  </m:f>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3</m:t>
                                      </m:r>
                                    </m:sub>
                                  </m:sSub>
                                </m:e>
                              </m:d>
                              <m:r>
                                <a:rPr lang="en-US" sz="2000" b="0" i="1" smtClean="0">
                                  <a:latin typeface="Cambria Math" panose="02040503050406030204" pitchFamily="18" charset="0"/>
                                </a:rPr>
                                <m:t>𝑛</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1</m:t>
                                      </m:r>
                                    </m:sub>
                                  </m:sSub>
                                  <m:r>
                                    <a:rPr lang="en-US" sz="2000" b="0" i="1" smtClean="0">
                                      <a:latin typeface="Cambria Math" panose="02040503050406030204" pitchFamily="18" charset="0"/>
                                    </a:rPr>
                                    <m:t>+</m:t>
                                  </m:r>
                                  <m:r>
                                    <a:rPr lang="en-US" sz="2000" i="1">
                                      <a:latin typeface="Cambria Math" panose="02040503050406030204" pitchFamily="18" charset="0"/>
                                    </a:rPr>
                                    <m:t>𝑐</m:t>
                                  </m:r>
                                </m:e>
                                <m:sub>
                                  <m:r>
                                    <a:rPr lang="en-US" sz="2000" b="0" i="1" smtClean="0">
                                      <a:latin typeface="Cambria Math" panose="02040503050406030204" pitchFamily="18" charset="0"/>
                                    </a:rPr>
                                    <m:t>4</m:t>
                                  </m:r>
                                </m:sub>
                              </m:sSub>
                              <m:r>
                                <a:rPr lang="en-US" sz="2000" i="1">
                                  <a:latin typeface="Cambria Math" panose="02040503050406030204" pitchFamily="18" charset="0"/>
                                </a:rPr>
                                <m:t>, </m:t>
                              </m:r>
                              <m:r>
                                <a:rPr lang="en-US" sz="2000" b="0" i="1" smtClean="0">
                                  <a:latin typeface="Cambria Math" panose="02040503050406030204" pitchFamily="18" charset="0"/>
                                </a:rPr>
                                <m:t>  </m:t>
                              </m:r>
                              <m:r>
                                <a:rPr lang="en-US" sz="2000" b="0" i="1" smtClean="0">
                                  <a:latin typeface="Cambria Math" panose="02040503050406030204" pitchFamily="18" charset="0"/>
                                </a:rPr>
                                <m:t>𝑛</m:t>
                              </m:r>
                              <m:r>
                                <a:rPr lang="en-US" sz="2000" i="1" smtClean="0">
                                  <a:latin typeface="Cambria Math" panose="02040503050406030204" pitchFamily="18" charset="0"/>
                                  <a:ea typeface="Cambria Math" panose="02040503050406030204" pitchFamily="18" charset="0"/>
                                </a:rPr>
                                <m:t>&gt;</m:t>
                              </m:r>
                              <m:r>
                                <a:rPr lang="en-US" sz="2000" b="0" i="1" smtClean="0">
                                  <a:latin typeface="Cambria Math" panose="02040503050406030204" pitchFamily="18" charset="0"/>
                                </a:rPr>
                                <m:t>1</m:t>
                              </m:r>
                            </m:e>
                          </m:eqArr>
                        </m:e>
                      </m:d>
                    </m:oMath>
                  </m:oMathPara>
                </a14:m>
                <a:endParaRPr lang="en-US" sz="2000" dirty="0"/>
              </a:p>
            </p:txBody>
          </p:sp>
        </mc:Choice>
        <mc:Fallback xmlns="">
          <p:sp>
            <p:nvSpPr>
              <p:cNvPr id="16" name="Rectangle 15"/>
              <p:cNvSpPr>
                <a:spLocks noRot="1" noChangeAspect="1" noMove="1" noResize="1" noEditPoints="1" noAdjustHandles="1" noChangeArrowheads="1" noChangeShapeType="1" noTextEdit="1"/>
              </p:cNvSpPr>
              <p:nvPr/>
            </p:nvSpPr>
            <p:spPr>
              <a:xfrm>
                <a:off x="181470" y="3220172"/>
                <a:ext cx="6170064" cy="107491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90804" y="3220172"/>
                <a:ext cx="6170064" cy="10749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m:t>
                      </m:r>
                      <m:d>
                        <m:dPr>
                          <m:ctrlPr>
                            <a:rPr lang="en-US" sz="2000" i="1">
                              <a:latin typeface="Cambria Math" panose="02040503050406030204" pitchFamily="18" charset="0"/>
                            </a:rPr>
                          </m:ctrlPr>
                        </m:dPr>
                        <m:e>
                          <m:r>
                            <a:rPr lang="en-US" sz="2000" b="0" i="1" smtClean="0">
                              <a:latin typeface="Cambria Math" panose="02040503050406030204" pitchFamily="18" charset="0"/>
                            </a:rPr>
                            <m:t>𝑛</m:t>
                          </m: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eqArr>
                            <m:eqArrPr>
                              <m:ctrlPr>
                                <a:rPr lang="en-US" sz="2000" i="1" smtClean="0">
                                  <a:latin typeface="Cambria Math" panose="02040503050406030204" pitchFamily="18" charset="0"/>
                                </a:rPr>
                              </m:ctrlPr>
                            </m:eqArr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0</m:t>
                                  </m:r>
                                </m:sub>
                              </m:sSub>
                              <m:r>
                                <a:rPr lang="en-US" sz="2000" i="1">
                                  <a:latin typeface="Cambria Math" panose="02040503050406030204" pitchFamily="18" charset="0"/>
                                </a:rPr>
                                <m:t>,  </m:t>
                              </m:r>
                              <m:r>
                                <a:rPr lang="en-US" sz="2000" b="0" i="1" smtClean="0">
                                  <a:latin typeface="Cambria Math" panose="02040503050406030204" pitchFamily="18" charset="0"/>
                                </a:rPr>
                                <m:t>                                                    </m:t>
                              </m:r>
                              <m:r>
                                <a:rPr lang="en-US" sz="2000" b="0" i="1" smtClean="0">
                                  <a:latin typeface="Cambria Math" panose="02040503050406030204" pitchFamily="18" charset="0"/>
                                </a:rPr>
                                <m:t>𝑛</m:t>
                              </m:r>
                              <m:r>
                                <a:rPr lang="en-US" sz="2000" b="0" i="1" smtClean="0">
                                  <a:latin typeface="Cambria Math" panose="02040503050406030204" pitchFamily="18" charset="0"/>
                                </a:rPr>
                                <m:t>=1</m:t>
                              </m:r>
                            </m:e>
                            <m:e>
                              <m:r>
                                <a:rPr lang="en-US" sz="2000" b="0" i="1" smtClean="0">
                                  <a:latin typeface="Cambria Math" panose="02040503050406030204" pitchFamily="18" charset="0"/>
                                </a:rPr>
                                <m:t>2</m:t>
                              </m:r>
                              <m:r>
                                <a:rPr lang="en-US" sz="2000" i="1">
                                  <a:latin typeface="Cambria Math" panose="02040503050406030204" pitchFamily="18" charset="0"/>
                                </a:rPr>
                                <m:t>𝑇</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𝑛</m:t>
                                      </m:r>
                                    </m:num>
                                    <m:den>
                                      <m:r>
                                        <a:rPr lang="en-US" sz="2000" i="1">
                                          <a:latin typeface="Cambria Math" panose="02040503050406030204" pitchFamily="18" charset="0"/>
                                        </a:rPr>
                                        <m:t>2</m:t>
                                      </m:r>
                                    </m:den>
                                  </m:f>
                                </m:e>
                              </m:d>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𝑐</m:t>
                                  </m:r>
                                </m:e>
                                <m:sup>
                                  <m:r>
                                    <a:rPr lang="en-US" sz="2000" i="1">
                                      <a:latin typeface="Cambria Math" panose="02040503050406030204" pitchFamily="18" charset="0"/>
                                    </a:rPr>
                                    <m:t>′</m:t>
                                  </m:r>
                                </m:sup>
                              </m:sSup>
                              <m:r>
                                <a:rPr lang="en-US" sz="2000" b="0" i="1" smtClean="0">
                                  <a:latin typeface="Cambria Math" panose="02040503050406030204" pitchFamily="18" charset="0"/>
                                </a:rPr>
                                <m:t>𝑛</m:t>
                              </m:r>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𝑐</m:t>
                                  </m:r>
                                </m:e>
                                <m:sup>
                                  <m:r>
                                    <a:rPr lang="en-US" sz="2000" i="1">
                                      <a:latin typeface="Cambria Math" panose="02040503050406030204" pitchFamily="18" charset="0"/>
                                    </a:rPr>
                                    <m:t>′</m:t>
                                  </m:r>
                                  <m:r>
                                    <a:rPr lang="en-US" sz="2000" b="0" i="1" smtClean="0">
                                      <a:latin typeface="Cambria Math" panose="02040503050406030204" pitchFamily="18" charset="0"/>
                                    </a:rPr>
                                    <m:t>′</m:t>
                                  </m:r>
                                </m:sup>
                              </m:sSup>
                              <m:r>
                                <a:rPr lang="en-US" sz="2000" i="1">
                                  <a:latin typeface="Cambria Math" panose="02040503050406030204" pitchFamily="18" charset="0"/>
                                </a:rPr>
                                <m:t>,  </m:t>
                              </m:r>
                              <m:r>
                                <a:rPr lang="en-US" sz="2000" b="0" i="1" smtClean="0">
                                  <a:latin typeface="Cambria Math" panose="02040503050406030204" pitchFamily="18" charset="0"/>
                                </a:rPr>
                                <m:t>                     </m:t>
                              </m:r>
                              <m:r>
                                <a:rPr lang="en-US" sz="2000" b="0" i="1" smtClean="0">
                                  <a:latin typeface="Cambria Math" panose="02040503050406030204" pitchFamily="18" charset="0"/>
                                </a:rPr>
                                <m:t>𝑛</m:t>
                              </m:r>
                              <m:r>
                                <a:rPr lang="en-US" sz="2000" i="1" smtClean="0">
                                  <a:latin typeface="Cambria Math" panose="02040503050406030204" pitchFamily="18" charset="0"/>
                                  <a:ea typeface="Cambria Math" panose="02040503050406030204" pitchFamily="18" charset="0"/>
                                </a:rPr>
                                <m:t>&gt;</m:t>
                              </m:r>
                              <m:r>
                                <a:rPr lang="en-US" sz="2000" b="0" i="1" smtClean="0">
                                  <a:latin typeface="Cambria Math" panose="02040503050406030204" pitchFamily="18" charset="0"/>
                                </a:rPr>
                                <m:t>1</m:t>
                              </m:r>
                            </m:e>
                          </m:eqArr>
                        </m:e>
                      </m:d>
                    </m:oMath>
                  </m:oMathPara>
                </a14:m>
                <a:endParaRPr lang="en-US" sz="2000" dirty="0"/>
              </a:p>
            </p:txBody>
          </p:sp>
        </mc:Choice>
        <mc:Fallback xmlns="">
          <p:sp>
            <p:nvSpPr>
              <p:cNvPr id="17" name="Rectangle 16"/>
              <p:cNvSpPr>
                <a:spLocks noRot="1" noChangeAspect="1" noMove="1" noResize="1" noEditPoints="1" noAdjustHandles="1" noChangeArrowheads="1" noChangeShapeType="1" noTextEdit="1"/>
              </p:cNvSpPr>
              <p:nvPr/>
            </p:nvSpPr>
            <p:spPr>
              <a:xfrm>
                <a:off x="90804" y="3220172"/>
                <a:ext cx="6170064" cy="1074910"/>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90804" y="3220172"/>
                <a:ext cx="6170064" cy="10749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m:t>
                      </m:r>
                      <m:d>
                        <m:dPr>
                          <m:ctrlPr>
                            <a:rPr lang="en-US" sz="2000" i="1">
                              <a:latin typeface="Cambria Math" panose="02040503050406030204" pitchFamily="18" charset="0"/>
                            </a:rPr>
                          </m:ctrlPr>
                        </m:dPr>
                        <m:e>
                          <m:r>
                            <a:rPr lang="en-US" sz="2000" b="0" i="1" smtClean="0">
                              <a:latin typeface="Cambria Math" panose="02040503050406030204" pitchFamily="18" charset="0"/>
                            </a:rPr>
                            <m:t>𝑛</m:t>
                          </m: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eqArr>
                            <m:eqArrPr>
                              <m:ctrlPr>
                                <a:rPr lang="en-US" sz="2000" i="1" smtClean="0">
                                  <a:latin typeface="Cambria Math" panose="02040503050406030204" pitchFamily="18" charset="0"/>
                                </a:rPr>
                              </m:ctrlPr>
                            </m:eqArr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0</m:t>
                                  </m:r>
                                </m:sub>
                              </m:sSub>
                              <m:r>
                                <a:rPr lang="en-US" sz="2000" i="1">
                                  <a:latin typeface="Cambria Math" panose="02040503050406030204" pitchFamily="18" charset="0"/>
                                </a:rPr>
                                <m:t>,  </m:t>
                              </m:r>
                              <m:r>
                                <a:rPr lang="en-US" sz="2000" b="0" i="1" smtClean="0">
                                  <a:latin typeface="Cambria Math" panose="02040503050406030204" pitchFamily="18" charset="0"/>
                                </a:rPr>
                                <m:t>                                                    </m:t>
                              </m:r>
                              <m:r>
                                <a:rPr lang="en-US" sz="2000" b="0" i="1" smtClean="0">
                                  <a:latin typeface="Cambria Math" panose="02040503050406030204" pitchFamily="18" charset="0"/>
                                </a:rPr>
                                <m:t>𝑛</m:t>
                              </m:r>
                              <m:r>
                                <a:rPr lang="en-US" sz="2000" b="0" i="1" smtClean="0">
                                  <a:latin typeface="Cambria Math" panose="02040503050406030204" pitchFamily="18" charset="0"/>
                                </a:rPr>
                                <m:t>=1</m:t>
                              </m:r>
                            </m:e>
                            <m:e>
                              <m:r>
                                <a:rPr lang="en-US" sz="2000" b="0" i="1" smtClean="0">
                                  <a:latin typeface="Cambria Math" panose="02040503050406030204" pitchFamily="18" charset="0"/>
                                </a:rPr>
                                <m:t>2</m:t>
                              </m:r>
                              <m:r>
                                <a:rPr lang="en-US" sz="2000" i="1">
                                  <a:latin typeface="Cambria Math" panose="02040503050406030204" pitchFamily="18" charset="0"/>
                                </a:rPr>
                                <m:t>𝑇</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𝑛</m:t>
                                      </m:r>
                                    </m:num>
                                    <m:den>
                                      <m:r>
                                        <a:rPr lang="en-US" sz="2000" i="1">
                                          <a:latin typeface="Cambria Math" panose="02040503050406030204" pitchFamily="18" charset="0"/>
                                        </a:rPr>
                                        <m:t>2</m:t>
                                      </m:r>
                                    </m:den>
                                  </m:f>
                                </m:e>
                              </m:d>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𝑐</m:t>
                                  </m:r>
                                </m:e>
                                <m:sup>
                                  <m:r>
                                    <a:rPr lang="en-US" sz="2000" i="1">
                                      <a:latin typeface="Cambria Math" panose="02040503050406030204" pitchFamily="18" charset="0"/>
                                    </a:rPr>
                                    <m:t>′</m:t>
                                  </m:r>
                                </m:sup>
                              </m:sSup>
                              <m:r>
                                <a:rPr lang="en-US" sz="2000" b="0" i="1" smtClean="0">
                                  <a:latin typeface="Cambria Math" panose="02040503050406030204" pitchFamily="18" charset="0"/>
                                </a:rPr>
                                <m:t>𝑛</m:t>
                              </m:r>
                              <m:r>
                                <a:rPr lang="en-US" sz="2000" i="1">
                                  <a:latin typeface="Cambria Math" panose="02040503050406030204" pitchFamily="18" charset="0"/>
                                </a:rPr>
                                <m:t>,  </m:t>
                              </m:r>
                              <m:r>
                                <a:rPr lang="en-US" sz="2000" b="0" i="1" smtClean="0">
                                  <a:latin typeface="Cambria Math" panose="02040503050406030204" pitchFamily="18" charset="0"/>
                                </a:rPr>
                                <m:t>                                </m:t>
                              </m:r>
                              <m:r>
                                <a:rPr lang="en-US" sz="2000" b="0" i="1" smtClean="0">
                                  <a:latin typeface="Cambria Math" panose="02040503050406030204" pitchFamily="18" charset="0"/>
                                </a:rPr>
                                <m:t>𝑛</m:t>
                              </m:r>
                              <m:r>
                                <a:rPr lang="en-US" sz="2000" i="1" smtClean="0">
                                  <a:latin typeface="Cambria Math" panose="02040503050406030204" pitchFamily="18" charset="0"/>
                                  <a:ea typeface="Cambria Math" panose="02040503050406030204" pitchFamily="18" charset="0"/>
                                </a:rPr>
                                <m:t>&gt;</m:t>
                              </m:r>
                              <m:r>
                                <a:rPr lang="en-US" sz="2000" b="0" i="1" smtClean="0">
                                  <a:latin typeface="Cambria Math" panose="02040503050406030204" pitchFamily="18" charset="0"/>
                                </a:rPr>
                                <m:t>1</m:t>
                              </m:r>
                            </m:e>
                          </m:eqArr>
                        </m:e>
                      </m:d>
                    </m:oMath>
                  </m:oMathPara>
                </a14:m>
                <a:endParaRPr lang="en-US" sz="2000" dirty="0"/>
              </a:p>
            </p:txBody>
          </p:sp>
        </mc:Choice>
        <mc:Fallback xmlns="">
          <p:sp>
            <p:nvSpPr>
              <p:cNvPr id="18" name="Rectangle 17"/>
              <p:cNvSpPr>
                <a:spLocks noRot="1" noChangeAspect="1" noMove="1" noResize="1" noEditPoints="1" noAdjustHandles="1" noChangeArrowheads="1" noChangeShapeType="1" noTextEdit="1"/>
              </p:cNvSpPr>
              <p:nvPr/>
            </p:nvSpPr>
            <p:spPr>
              <a:xfrm>
                <a:off x="90804" y="3220172"/>
                <a:ext cx="6170064" cy="1074910"/>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70278" y="1951157"/>
                <a:ext cx="6172524" cy="946991"/>
              </a:xfrm>
              <a:prstGeom prst="rect">
                <a:avLst/>
              </a:prstGeom>
            </p:spPr>
            <p:txBody>
              <a:bodyPr wrap="none">
                <a:spAutoFit/>
              </a:bodyPr>
              <a:lstStyle/>
              <a:p>
                <a:pPr algn="just"/>
                <a:r>
                  <a:rPr lang="en-US" b="1" dirty="0" smtClean="0"/>
                  <a:t>Time </a:t>
                </a:r>
                <a:r>
                  <a:rPr lang="en-US" b="1" dirty="0"/>
                  <a:t>complexity</a:t>
                </a:r>
                <a:r>
                  <a:rPr lang="en-US" dirty="0"/>
                  <a:t> of an algorithm quantifies the amount of time </a:t>
                </a:r>
                <a:endParaRPr lang="en-US" dirty="0" smtClean="0"/>
              </a:p>
              <a:p>
                <a:r>
                  <a:rPr lang="en-US" dirty="0" smtClean="0"/>
                  <a:t>taken </a:t>
                </a:r>
                <a:r>
                  <a:rPr lang="en-US" dirty="0"/>
                  <a:t>by an algorithm to run as a function of input </a:t>
                </a:r>
                <a:r>
                  <a:rPr lang="en-US" dirty="0" smtClean="0"/>
                  <a:t>size.</a:t>
                </a:r>
                <a:endParaRPr lang="en-US" b="1" i="1" dirty="0" smtClean="0"/>
              </a:p>
              <a:p>
                <a14:m>
                  <m:oMath xmlns:m="http://schemas.openxmlformats.org/officeDocument/2006/math">
                    <m:r>
                      <a:rPr lang="en-US" sz="2000" b="1" i="1" smtClean="0">
                        <a:latin typeface="Cambria Math" panose="02040503050406030204" pitchFamily="18" charset="0"/>
                      </a:rPr>
                      <m:t>𝑻</m:t>
                    </m:r>
                    <m:d>
                      <m:dPr>
                        <m:ctrlPr>
                          <a:rPr lang="en-US" sz="2000" b="1" i="1">
                            <a:latin typeface="Cambria Math" panose="02040503050406030204" pitchFamily="18" charset="0"/>
                          </a:rPr>
                        </m:ctrlPr>
                      </m:dPr>
                      <m:e>
                        <m:r>
                          <a:rPr lang="en-US" sz="2000" b="1" i="1">
                            <a:latin typeface="Cambria Math" panose="02040503050406030204" pitchFamily="18" charset="0"/>
                          </a:rPr>
                          <m:t>𝒏</m:t>
                        </m:r>
                      </m:e>
                    </m:d>
                    <m:r>
                      <a:rPr lang="en-US" sz="2000" b="1" i="0" smtClean="0">
                        <a:latin typeface="Cambria Math" panose="02040503050406030204" pitchFamily="18" charset="0"/>
                      </a:rPr>
                      <m:t> </m:t>
                    </m:r>
                  </m:oMath>
                </a14:m>
                <a:r>
                  <a:rPr lang="en-US" dirty="0" smtClean="0"/>
                  <a:t>represents time </a:t>
                </a:r>
                <a:r>
                  <a:rPr lang="en-US" dirty="0"/>
                  <a:t>taken </a:t>
                </a:r>
                <a:r>
                  <a:rPr lang="en-US" dirty="0" smtClean="0"/>
                  <a:t>by </a:t>
                </a:r>
                <a:r>
                  <a:rPr lang="en-US" dirty="0" err="1" smtClean="0"/>
                  <a:t>mergeSort</a:t>
                </a:r>
                <a:r>
                  <a:rPr lang="en-US" dirty="0" smtClean="0"/>
                  <a:t> to sort n integers </a:t>
                </a:r>
                <a:endParaRPr lang="en-US" b="1" dirty="0"/>
              </a:p>
            </p:txBody>
          </p:sp>
        </mc:Choice>
        <mc:Fallback xmlns="">
          <p:sp>
            <p:nvSpPr>
              <p:cNvPr id="8" name="Rectangle 7"/>
              <p:cNvSpPr>
                <a:spLocks noRot="1" noChangeAspect="1" noMove="1" noResize="1" noEditPoints="1" noAdjustHandles="1" noChangeArrowheads="1" noChangeShapeType="1" noTextEdit="1"/>
              </p:cNvSpPr>
              <p:nvPr/>
            </p:nvSpPr>
            <p:spPr>
              <a:xfrm>
                <a:off x="770278" y="1951157"/>
                <a:ext cx="6172524" cy="946991"/>
              </a:xfrm>
              <a:prstGeom prst="rect">
                <a:avLst/>
              </a:prstGeom>
              <a:blipFill rotWithShape="0">
                <a:blip r:embed="rId11"/>
                <a:stretch>
                  <a:fillRect l="-790" t="-3226" b="-9677"/>
                </a:stretch>
              </a:blipFill>
            </p:spPr>
            <p:txBody>
              <a:bodyPr/>
              <a:lstStyle/>
              <a:p>
                <a:r>
                  <a:rPr lang="en-US">
                    <a:noFill/>
                  </a:rPr>
                  <a:t> </a:t>
                </a:r>
              </a:p>
            </p:txBody>
          </p:sp>
        </mc:Fallback>
      </mc:AlternateContent>
    </p:spTree>
    <p:extLst>
      <p:ext uri="{BB962C8B-B14F-4D97-AF65-F5344CB8AC3E}">
        <p14:creationId xmlns:p14="http://schemas.microsoft.com/office/powerpoint/2010/main" val="41221490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fade">
                                      <p:cBhvr>
                                        <p:cTn id="30" dur="500"/>
                                        <p:tgtEl>
                                          <p:spTgt spid="4">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fade">
                                      <p:cBhvr>
                                        <p:cTn id="33" dur="500"/>
                                        <p:tgtEl>
                                          <p:spTgt spid="4">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fade">
                                      <p:cBhvr>
                                        <p:cTn id="36" dur="500"/>
                                        <p:tgtEl>
                                          <p:spTgt spid="4">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fade">
                                      <p:cBhvr>
                                        <p:cTn id="39" dur="500"/>
                                        <p:tgtEl>
                                          <p:spTgt spid="4">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fade">
                                      <p:cBhvr>
                                        <p:cTn id="42" dur="500"/>
                                        <p:tgtEl>
                                          <p:spTgt spid="4">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Effect transition="in" filter="fade">
                                      <p:cBhvr>
                                        <p:cTn id="45" dur="500"/>
                                        <p:tgtEl>
                                          <p:spTgt spid="4">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0-#ppt_w/2"/>
                                          </p:val>
                                        </p:tav>
                                        <p:tav tm="100000">
                                          <p:val>
                                            <p:strVal val="#ppt_x"/>
                                          </p:val>
                                        </p:tav>
                                      </p:tavLst>
                                    </p:anim>
                                    <p:anim calcmode="lin" valueType="num">
                                      <p:cBhvr additive="base">
                                        <p:cTn id="5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 calcmode="lin" valueType="num">
                                      <p:cBhvr additive="base">
                                        <p:cTn id="66" dur="500" fill="hold"/>
                                        <p:tgtEl>
                                          <p:spTgt spid="7"/>
                                        </p:tgtEl>
                                        <p:attrNameLst>
                                          <p:attrName>ppt_x</p:attrName>
                                        </p:attrNameLst>
                                      </p:cBhvr>
                                      <p:tavLst>
                                        <p:tav tm="0">
                                          <p:val>
                                            <p:strVal val="0-#ppt_w/2"/>
                                          </p:val>
                                        </p:tav>
                                        <p:tav tm="100000">
                                          <p:val>
                                            <p:strVal val="#ppt_x"/>
                                          </p:val>
                                        </p:tav>
                                      </p:tavLst>
                                    </p:anim>
                                    <p:anim calcmode="lin" valueType="num">
                                      <p:cBhvr additive="base">
                                        <p:cTn id="6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fade">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fade">
                                      <p:cBhvr>
                                        <p:cTn id="82" dur="500"/>
                                        <p:tgtEl>
                                          <p:spTgt spid="1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500"/>
                                        <p:tgtEl>
                                          <p:spTgt spid="1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6">
                                            <p:txEl>
                                              <p:pRg st="0" end="0"/>
                                            </p:txEl>
                                          </p:spTgt>
                                        </p:tgtEl>
                                        <p:attrNameLst>
                                          <p:attrName>style.visibility</p:attrName>
                                        </p:attrNameLst>
                                      </p:cBhvr>
                                      <p:to>
                                        <p:strVal val="visible"/>
                                      </p:to>
                                    </p:set>
                                    <p:animEffect transition="in" filter="fade">
                                      <p:cBhvr>
                                        <p:cTn id="92" dur="500"/>
                                        <p:tgtEl>
                                          <p:spTgt spid="16">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0" nodeType="clickEffect">
                                  <p:stCondLst>
                                    <p:cond delay="0"/>
                                  </p:stCondLst>
                                  <p:childTnLst>
                                    <p:set>
                                      <p:cBhvr>
                                        <p:cTn id="96" dur="1" fill="hold">
                                          <p:stCondLst>
                                            <p:cond delay="0"/>
                                          </p:stCondLst>
                                        </p:cTn>
                                        <p:tgtEl>
                                          <p:spTgt spid="16">
                                            <p:txEl>
                                              <p:pRg st="0" end="0"/>
                                            </p:txEl>
                                          </p:spTgt>
                                        </p:tgtEl>
                                        <p:attrNameLst>
                                          <p:attrName>style.visibility</p:attrName>
                                        </p:attrNameLst>
                                      </p:cBhvr>
                                      <p:to>
                                        <p:strVal val="hidden"/>
                                      </p:to>
                                    </p:set>
                                  </p:childTnLst>
                                </p:cTn>
                              </p:par>
                              <p:par>
                                <p:cTn id="97" presetID="10" presetClass="entr" presetSubtype="0" fill="hold" nodeType="withEffect">
                                  <p:stCondLst>
                                    <p:cond delay="0"/>
                                  </p:stCondLst>
                                  <p:childTnLst>
                                    <p:set>
                                      <p:cBhvr>
                                        <p:cTn id="98" dur="1" fill="hold">
                                          <p:stCondLst>
                                            <p:cond delay="0"/>
                                          </p:stCondLst>
                                        </p:cTn>
                                        <p:tgtEl>
                                          <p:spTgt spid="17">
                                            <p:txEl>
                                              <p:pRg st="0" end="0"/>
                                            </p:txEl>
                                          </p:spTgt>
                                        </p:tgtEl>
                                        <p:attrNameLst>
                                          <p:attrName>style.visibility</p:attrName>
                                        </p:attrNameLst>
                                      </p:cBhvr>
                                      <p:to>
                                        <p:strVal val="visible"/>
                                      </p:to>
                                    </p:set>
                                    <p:animEffect transition="in" filter="fade">
                                      <p:cBhvr>
                                        <p:cTn id="99" dur="500"/>
                                        <p:tgtEl>
                                          <p:spTgt spid="17">
                                            <p:txEl>
                                              <p:pRg st="0" end="0"/>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0" nodeType="clickEffect">
                                  <p:stCondLst>
                                    <p:cond delay="0"/>
                                  </p:stCondLst>
                                  <p:childTnLst>
                                    <p:set>
                                      <p:cBhvr>
                                        <p:cTn id="103" dur="1" fill="hold">
                                          <p:stCondLst>
                                            <p:cond delay="0"/>
                                          </p:stCondLst>
                                        </p:cTn>
                                        <p:tgtEl>
                                          <p:spTgt spid="17">
                                            <p:txEl>
                                              <p:pRg st="0" end="0"/>
                                            </p:txEl>
                                          </p:spTgt>
                                        </p:tgtEl>
                                        <p:attrNameLst>
                                          <p:attrName>style.visibility</p:attrName>
                                        </p:attrNameLst>
                                      </p:cBhvr>
                                      <p:to>
                                        <p:strVal val="hidden"/>
                                      </p:to>
                                    </p:set>
                                  </p:childTnLst>
                                </p:cTn>
                              </p:par>
                              <p:par>
                                <p:cTn id="104" presetID="10" presetClass="entr" presetSubtype="0" fill="hold" nodeType="withEffect">
                                  <p:stCondLst>
                                    <p:cond delay="0"/>
                                  </p:stCondLst>
                                  <p:childTnLst>
                                    <p:set>
                                      <p:cBhvr>
                                        <p:cTn id="105" dur="1" fill="hold">
                                          <p:stCondLst>
                                            <p:cond delay="0"/>
                                          </p:stCondLst>
                                        </p:cTn>
                                        <p:tgtEl>
                                          <p:spTgt spid="18">
                                            <p:txEl>
                                              <p:pRg st="0" end="0"/>
                                            </p:txEl>
                                          </p:spTgt>
                                        </p:tgtEl>
                                        <p:attrNameLst>
                                          <p:attrName>style.visibility</p:attrName>
                                        </p:attrNameLst>
                                      </p:cBhvr>
                                      <p:to>
                                        <p:strVal val="visible"/>
                                      </p:to>
                                    </p:set>
                                    <p:animEffect transition="in" filter="fade">
                                      <p:cBhvr>
                                        <p:cTn id="106"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P spid="5" grpId="0" animBg="1"/>
      <p:bldP spid="7" grpId="0" animBg="1"/>
      <p:bldP spid="9" grpId="0"/>
      <p:bldP spid="10" grpId="0"/>
      <p:bldP spid="12" grpId="0"/>
      <p:bldP spid="13" grpId="0"/>
      <p:bldP spid="14" grpId="0"/>
      <p:bldP spid="16" grpId="0" build="allAtOnce"/>
      <p:bldP spid="17" grpId="0" build="allAtOnce"/>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recurrence</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614535" y="2901325"/>
                <a:ext cx="3634213" cy="5442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=2</m:t>
                      </m:r>
                      <m:r>
                        <a:rPr lang="en-US" sz="2000" b="0" i="1" smtClean="0">
                          <a:latin typeface="Cambria Math" panose="02040503050406030204" pitchFamily="18" charset="0"/>
                        </a:rPr>
                        <m:t>(</m:t>
                      </m:r>
                      <m:r>
                        <a:rPr lang="en-US" sz="2000" i="1">
                          <a:solidFill>
                            <a:srgbClr val="00B050"/>
                          </a:solidFill>
                          <a:latin typeface="Cambria Math" panose="02040503050406030204" pitchFamily="18" charset="0"/>
                        </a:rPr>
                        <m:t>2</m:t>
                      </m:r>
                      <m:r>
                        <a:rPr lang="en-US" sz="2000" i="1">
                          <a:solidFill>
                            <a:srgbClr val="00B050"/>
                          </a:solidFill>
                          <a:latin typeface="Cambria Math" panose="02040503050406030204" pitchFamily="18" charset="0"/>
                        </a:rPr>
                        <m:t>𝑇</m:t>
                      </m:r>
                      <m:d>
                        <m:dPr>
                          <m:ctrlPr>
                            <a:rPr lang="pt-BR" sz="2000" i="1">
                              <a:solidFill>
                                <a:srgbClr val="00B050"/>
                              </a:solidFill>
                              <a:latin typeface="Cambria Math" panose="02040503050406030204" pitchFamily="18" charset="0"/>
                            </a:rPr>
                          </m:ctrlPr>
                        </m:dPr>
                        <m:e>
                          <m:f>
                            <m:fPr>
                              <m:ctrlPr>
                                <a:rPr lang="pt-BR" sz="2000" i="1">
                                  <a:solidFill>
                                    <a:srgbClr val="00B050"/>
                                  </a:solidFill>
                                  <a:latin typeface="Cambria Math" panose="02040503050406030204" pitchFamily="18" charset="0"/>
                                </a:rPr>
                              </m:ctrlPr>
                            </m:fPr>
                            <m:num>
                              <m:r>
                                <a:rPr lang="pt-BR" sz="2000" i="1">
                                  <a:solidFill>
                                    <a:srgbClr val="00B050"/>
                                  </a:solidFill>
                                  <a:latin typeface="Cambria Math" panose="02040503050406030204" pitchFamily="18" charset="0"/>
                                </a:rPr>
                                <m:t>𝑛</m:t>
                              </m:r>
                            </m:num>
                            <m:den>
                              <m:r>
                                <a:rPr lang="en-US" sz="2000" i="1">
                                  <a:solidFill>
                                    <a:srgbClr val="00B050"/>
                                  </a:solidFill>
                                  <a:latin typeface="Cambria Math" panose="02040503050406030204" pitchFamily="18" charset="0"/>
                                </a:rPr>
                                <m:t>4</m:t>
                              </m:r>
                            </m:den>
                          </m:f>
                        </m:e>
                      </m:d>
                      <m:r>
                        <a:rPr lang="en-US" sz="2000" i="1">
                          <a:solidFill>
                            <a:srgbClr val="00B050"/>
                          </a:solidFill>
                          <a:latin typeface="Cambria Math" panose="02040503050406030204" pitchFamily="18" charset="0"/>
                        </a:rPr>
                        <m:t>+</m:t>
                      </m:r>
                      <m:sSup>
                        <m:sSupPr>
                          <m:ctrlPr>
                            <a:rPr lang="en-US" sz="2000" i="1">
                              <a:solidFill>
                                <a:srgbClr val="00B050"/>
                              </a:solidFill>
                              <a:latin typeface="Cambria Math" panose="02040503050406030204" pitchFamily="18" charset="0"/>
                            </a:rPr>
                          </m:ctrlPr>
                        </m:sSupPr>
                        <m:e>
                          <m:r>
                            <a:rPr lang="en-US" sz="2000" i="1">
                              <a:solidFill>
                                <a:srgbClr val="00B050"/>
                              </a:solidFill>
                              <a:latin typeface="Cambria Math" panose="02040503050406030204" pitchFamily="18" charset="0"/>
                            </a:rPr>
                            <m:t>𝑐</m:t>
                          </m:r>
                        </m:e>
                        <m:sup>
                          <m:r>
                            <a:rPr lang="en-US" sz="2000" i="1">
                              <a:solidFill>
                                <a:srgbClr val="00B050"/>
                              </a:solidFill>
                              <a:latin typeface="Cambria Math" panose="02040503050406030204" pitchFamily="18" charset="0"/>
                            </a:rPr>
                            <m:t>′</m:t>
                          </m:r>
                        </m:sup>
                      </m:sSup>
                      <m:f>
                        <m:fPr>
                          <m:ctrlPr>
                            <a:rPr lang="pt-BR" sz="2000" i="1">
                              <a:solidFill>
                                <a:srgbClr val="00B050"/>
                              </a:solidFill>
                              <a:latin typeface="Cambria Math" panose="02040503050406030204" pitchFamily="18" charset="0"/>
                            </a:rPr>
                          </m:ctrlPr>
                        </m:fPr>
                        <m:num>
                          <m:r>
                            <a:rPr lang="pt-BR" sz="2000" i="1">
                              <a:solidFill>
                                <a:srgbClr val="00B050"/>
                              </a:solidFill>
                              <a:latin typeface="Cambria Math" panose="02040503050406030204" pitchFamily="18" charset="0"/>
                            </a:rPr>
                            <m:t>𝑛</m:t>
                          </m:r>
                        </m:num>
                        <m:den>
                          <m:r>
                            <a:rPr lang="en-US" sz="2000" i="1">
                              <a:solidFill>
                                <a:srgbClr val="00B050"/>
                              </a:solidFill>
                              <a:latin typeface="Cambria Math" panose="02040503050406030204" pitchFamily="18" charset="0"/>
                            </a:rPr>
                            <m:t>2</m:t>
                          </m:r>
                        </m:den>
                      </m:f>
                      <m:r>
                        <a:rPr lang="en-US" sz="2000" b="0" i="1" smtClean="0">
                          <a:latin typeface="Cambria Math" panose="02040503050406030204" pitchFamily="18" charset="0"/>
                        </a:rPr>
                        <m:t>)</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𝑐</m:t>
                          </m:r>
                        </m:e>
                        <m:sup>
                          <m:r>
                            <a:rPr lang="en-US" sz="2000" i="1">
                              <a:latin typeface="Cambria Math" panose="02040503050406030204" pitchFamily="18" charset="0"/>
                            </a:rPr>
                            <m:t>′</m:t>
                          </m:r>
                        </m:sup>
                      </m:sSup>
                      <m:r>
                        <a:rPr lang="en-US" sz="2000" i="1">
                          <a:latin typeface="Cambria Math" panose="02040503050406030204" pitchFamily="18" charset="0"/>
                        </a:rPr>
                        <m:t>𝑛</m:t>
                      </m:r>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614535" y="2901325"/>
                <a:ext cx="3634213" cy="54425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21762" y="1536916"/>
                <a:ext cx="2500103" cy="5442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𝑇</m:t>
                      </m:r>
                      <m:d>
                        <m:dPr>
                          <m:ctrlPr>
                            <a:rPr lang="en-US" sz="2000" i="1">
                              <a:latin typeface="Cambria Math" panose="02040503050406030204" pitchFamily="18" charset="0"/>
                            </a:rPr>
                          </m:ctrlPr>
                        </m:dPr>
                        <m:e>
                          <m:r>
                            <a:rPr lang="en-US" sz="2000" i="1">
                              <a:latin typeface="Cambria Math" panose="02040503050406030204" pitchFamily="18" charset="0"/>
                            </a:rPr>
                            <m:t>𝑛</m:t>
                          </m:r>
                        </m:e>
                      </m:d>
                      <m:r>
                        <a:rPr lang="en-US" sz="2000" i="1">
                          <a:latin typeface="Cambria Math" panose="02040503050406030204" pitchFamily="18" charset="0"/>
                        </a:rPr>
                        <m:t>=2</m:t>
                      </m:r>
                      <m:r>
                        <a:rPr lang="en-US" sz="2000" i="1">
                          <a:latin typeface="Cambria Math" panose="02040503050406030204" pitchFamily="18" charset="0"/>
                        </a:rPr>
                        <m:t>𝑇</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𝑛</m:t>
                              </m:r>
                            </m:num>
                            <m:den>
                              <m:r>
                                <a:rPr lang="en-US" sz="2000" i="1">
                                  <a:latin typeface="Cambria Math" panose="02040503050406030204" pitchFamily="18" charset="0"/>
                                </a:rPr>
                                <m:t>2</m:t>
                              </m:r>
                            </m:den>
                          </m:f>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𝑐</m:t>
                          </m:r>
                        </m:e>
                        <m:sup>
                          <m:r>
                            <a:rPr lang="en-US" sz="2000" i="1">
                              <a:latin typeface="Cambria Math" panose="02040503050406030204" pitchFamily="18" charset="0"/>
                            </a:rPr>
                            <m:t>′</m:t>
                          </m:r>
                        </m:sup>
                      </m:sSup>
                      <m:r>
                        <a:rPr lang="en-US" sz="2000" i="1">
                          <a:latin typeface="Cambria Math" panose="02040503050406030204" pitchFamily="18" charset="0"/>
                        </a:rPr>
                        <m:t>𝑛</m:t>
                      </m:r>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421762" y="1536916"/>
                <a:ext cx="2500103" cy="54425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15197" y="2159786"/>
                <a:ext cx="3533708" cy="5442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B050"/>
                          </a:solidFill>
                          <a:latin typeface="Cambria Math" panose="02040503050406030204" pitchFamily="18" charset="0"/>
                        </a:rPr>
                        <m:t>𝑆𝑖𝑛𝑐𝑒</m:t>
                      </m:r>
                      <m:r>
                        <a:rPr lang="en-US" sz="2000" b="0" i="1" smtClean="0">
                          <a:solidFill>
                            <a:srgbClr val="00B050"/>
                          </a:solidFill>
                          <a:latin typeface="Cambria Math" panose="02040503050406030204" pitchFamily="18" charset="0"/>
                        </a:rPr>
                        <m:t> </m:t>
                      </m:r>
                      <m:r>
                        <a:rPr lang="en-US" sz="2000" i="1" smtClean="0">
                          <a:solidFill>
                            <a:srgbClr val="00B050"/>
                          </a:solidFill>
                          <a:latin typeface="Cambria Math" panose="02040503050406030204" pitchFamily="18" charset="0"/>
                        </a:rPr>
                        <m:t>𝑇</m:t>
                      </m:r>
                      <m:d>
                        <m:dPr>
                          <m:ctrlPr>
                            <a:rPr lang="en-US" sz="2000" i="1">
                              <a:solidFill>
                                <a:srgbClr val="00B050"/>
                              </a:solidFill>
                              <a:latin typeface="Cambria Math" panose="02040503050406030204" pitchFamily="18" charset="0"/>
                            </a:rPr>
                          </m:ctrlPr>
                        </m:dPr>
                        <m:e>
                          <m:f>
                            <m:fPr>
                              <m:ctrlPr>
                                <a:rPr lang="pt-BR" sz="2000" i="1">
                                  <a:solidFill>
                                    <a:srgbClr val="00B050"/>
                                  </a:solidFill>
                                  <a:latin typeface="Cambria Math" panose="02040503050406030204" pitchFamily="18" charset="0"/>
                                </a:rPr>
                              </m:ctrlPr>
                            </m:fPr>
                            <m:num>
                              <m:r>
                                <a:rPr lang="pt-BR" sz="2000" i="1">
                                  <a:solidFill>
                                    <a:srgbClr val="00B050"/>
                                  </a:solidFill>
                                  <a:latin typeface="Cambria Math" panose="02040503050406030204" pitchFamily="18" charset="0"/>
                                </a:rPr>
                                <m:t>𝑛</m:t>
                              </m:r>
                            </m:num>
                            <m:den>
                              <m:r>
                                <a:rPr lang="en-US" sz="2000" i="1">
                                  <a:solidFill>
                                    <a:srgbClr val="00B050"/>
                                  </a:solidFill>
                                  <a:latin typeface="Cambria Math" panose="02040503050406030204" pitchFamily="18" charset="0"/>
                                </a:rPr>
                                <m:t>2</m:t>
                              </m:r>
                            </m:den>
                          </m:f>
                        </m:e>
                      </m:d>
                      <m:r>
                        <a:rPr lang="en-US" sz="2000" i="1">
                          <a:solidFill>
                            <a:srgbClr val="00B050"/>
                          </a:solidFill>
                          <a:latin typeface="Cambria Math" panose="02040503050406030204" pitchFamily="18" charset="0"/>
                        </a:rPr>
                        <m:t>=2</m:t>
                      </m:r>
                      <m:r>
                        <a:rPr lang="en-US" sz="2000" i="1">
                          <a:solidFill>
                            <a:srgbClr val="00B050"/>
                          </a:solidFill>
                          <a:latin typeface="Cambria Math" panose="02040503050406030204" pitchFamily="18" charset="0"/>
                        </a:rPr>
                        <m:t>𝑇</m:t>
                      </m:r>
                      <m:d>
                        <m:dPr>
                          <m:ctrlPr>
                            <a:rPr lang="pt-BR" sz="2000" i="1">
                              <a:solidFill>
                                <a:srgbClr val="00B050"/>
                              </a:solidFill>
                              <a:latin typeface="Cambria Math" panose="02040503050406030204" pitchFamily="18" charset="0"/>
                            </a:rPr>
                          </m:ctrlPr>
                        </m:dPr>
                        <m:e>
                          <m:f>
                            <m:fPr>
                              <m:ctrlPr>
                                <a:rPr lang="pt-BR" sz="2000" i="1">
                                  <a:solidFill>
                                    <a:srgbClr val="00B050"/>
                                  </a:solidFill>
                                  <a:latin typeface="Cambria Math" panose="02040503050406030204" pitchFamily="18" charset="0"/>
                                </a:rPr>
                              </m:ctrlPr>
                            </m:fPr>
                            <m:num>
                              <m:r>
                                <a:rPr lang="pt-BR" sz="2000" i="1">
                                  <a:solidFill>
                                    <a:srgbClr val="00B050"/>
                                  </a:solidFill>
                                  <a:latin typeface="Cambria Math" panose="02040503050406030204" pitchFamily="18" charset="0"/>
                                </a:rPr>
                                <m:t>𝑛</m:t>
                              </m:r>
                            </m:num>
                            <m:den>
                              <m:r>
                                <a:rPr lang="en-US" sz="2000" b="0" i="1" smtClean="0">
                                  <a:solidFill>
                                    <a:srgbClr val="00B050"/>
                                  </a:solidFill>
                                  <a:latin typeface="Cambria Math" panose="02040503050406030204" pitchFamily="18" charset="0"/>
                                </a:rPr>
                                <m:t>4</m:t>
                              </m:r>
                            </m:den>
                          </m:f>
                        </m:e>
                      </m:d>
                      <m:r>
                        <a:rPr lang="en-US" sz="2000" i="1">
                          <a:solidFill>
                            <a:srgbClr val="00B050"/>
                          </a:solidFill>
                          <a:latin typeface="Cambria Math" panose="02040503050406030204" pitchFamily="18" charset="0"/>
                        </a:rPr>
                        <m:t>+</m:t>
                      </m:r>
                      <m:sSup>
                        <m:sSupPr>
                          <m:ctrlPr>
                            <a:rPr lang="en-US" sz="2000" i="1">
                              <a:solidFill>
                                <a:srgbClr val="00B050"/>
                              </a:solidFill>
                              <a:latin typeface="Cambria Math" panose="02040503050406030204" pitchFamily="18" charset="0"/>
                            </a:rPr>
                          </m:ctrlPr>
                        </m:sSupPr>
                        <m:e>
                          <m:r>
                            <a:rPr lang="en-US" sz="2000" i="1">
                              <a:solidFill>
                                <a:srgbClr val="00B050"/>
                              </a:solidFill>
                              <a:latin typeface="Cambria Math" panose="02040503050406030204" pitchFamily="18" charset="0"/>
                            </a:rPr>
                            <m:t>𝑐</m:t>
                          </m:r>
                        </m:e>
                        <m:sup>
                          <m:r>
                            <a:rPr lang="en-US" sz="2000" i="1">
                              <a:solidFill>
                                <a:srgbClr val="00B050"/>
                              </a:solidFill>
                              <a:latin typeface="Cambria Math" panose="02040503050406030204" pitchFamily="18" charset="0"/>
                            </a:rPr>
                            <m:t>′</m:t>
                          </m:r>
                        </m:sup>
                      </m:sSup>
                      <m:f>
                        <m:fPr>
                          <m:ctrlPr>
                            <a:rPr lang="pt-BR" sz="2000" i="1">
                              <a:solidFill>
                                <a:srgbClr val="00B050"/>
                              </a:solidFill>
                              <a:latin typeface="Cambria Math" panose="02040503050406030204" pitchFamily="18" charset="0"/>
                            </a:rPr>
                          </m:ctrlPr>
                        </m:fPr>
                        <m:num>
                          <m:r>
                            <a:rPr lang="pt-BR" sz="2000" i="1">
                              <a:solidFill>
                                <a:srgbClr val="00B050"/>
                              </a:solidFill>
                              <a:latin typeface="Cambria Math" panose="02040503050406030204" pitchFamily="18" charset="0"/>
                            </a:rPr>
                            <m:t>𝑛</m:t>
                          </m:r>
                        </m:num>
                        <m:den>
                          <m:r>
                            <a:rPr lang="en-US" sz="2000" i="1">
                              <a:solidFill>
                                <a:srgbClr val="00B050"/>
                              </a:solidFill>
                              <a:latin typeface="Cambria Math" panose="02040503050406030204" pitchFamily="18" charset="0"/>
                            </a:rPr>
                            <m:t>2</m:t>
                          </m:r>
                        </m:den>
                      </m:f>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215197" y="2159786"/>
                <a:ext cx="3533708" cy="54425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15197" y="3639838"/>
                <a:ext cx="3533708" cy="5442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B050"/>
                          </a:solidFill>
                          <a:latin typeface="Cambria Math" panose="02040503050406030204" pitchFamily="18" charset="0"/>
                        </a:rPr>
                        <m:t>𝑆𝑖𝑛𝑐𝑒</m:t>
                      </m:r>
                      <m:r>
                        <a:rPr lang="en-US" sz="2000" b="0" i="1" smtClean="0">
                          <a:solidFill>
                            <a:srgbClr val="00B050"/>
                          </a:solidFill>
                          <a:latin typeface="Cambria Math" panose="02040503050406030204" pitchFamily="18" charset="0"/>
                        </a:rPr>
                        <m:t> </m:t>
                      </m:r>
                      <m:r>
                        <a:rPr lang="en-US" sz="2000" i="1" smtClean="0">
                          <a:solidFill>
                            <a:srgbClr val="00B050"/>
                          </a:solidFill>
                          <a:latin typeface="Cambria Math" panose="02040503050406030204" pitchFamily="18" charset="0"/>
                        </a:rPr>
                        <m:t>𝑇</m:t>
                      </m:r>
                      <m:d>
                        <m:dPr>
                          <m:ctrlPr>
                            <a:rPr lang="en-US" sz="2000" i="1">
                              <a:solidFill>
                                <a:srgbClr val="00B050"/>
                              </a:solidFill>
                              <a:latin typeface="Cambria Math" panose="02040503050406030204" pitchFamily="18" charset="0"/>
                            </a:rPr>
                          </m:ctrlPr>
                        </m:dPr>
                        <m:e>
                          <m:f>
                            <m:fPr>
                              <m:ctrlPr>
                                <a:rPr lang="pt-BR" sz="2000" i="1">
                                  <a:solidFill>
                                    <a:srgbClr val="00B050"/>
                                  </a:solidFill>
                                  <a:latin typeface="Cambria Math" panose="02040503050406030204" pitchFamily="18" charset="0"/>
                                </a:rPr>
                              </m:ctrlPr>
                            </m:fPr>
                            <m:num>
                              <m:r>
                                <a:rPr lang="pt-BR" sz="2000" i="1">
                                  <a:solidFill>
                                    <a:srgbClr val="00B050"/>
                                  </a:solidFill>
                                  <a:latin typeface="Cambria Math" panose="02040503050406030204" pitchFamily="18" charset="0"/>
                                </a:rPr>
                                <m:t>𝑛</m:t>
                              </m:r>
                            </m:num>
                            <m:den>
                              <m:r>
                                <a:rPr lang="en-US" sz="2000" b="0" i="1" smtClean="0">
                                  <a:solidFill>
                                    <a:srgbClr val="00B050"/>
                                  </a:solidFill>
                                  <a:latin typeface="Cambria Math" panose="02040503050406030204" pitchFamily="18" charset="0"/>
                                </a:rPr>
                                <m:t>4</m:t>
                              </m:r>
                            </m:den>
                          </m:f>
                        </m:e>
                      </m:d>
                      <m:r>
                        <a:rPr lang="en-US" sz="2000" i="1">
                          <a:solidFill>
                            <a:srgbClr val="00B050"/>
                          </a:solidFill>
                          <a:latin typeface="Cambria Math" panose="02040503050406030204" pitchFamily="18" charset="0"/>
                        </a:rPr>
                        <m:t>=2</m:t>
                      </m:r>
                      <m:r>
                        <a:rPr lang="en-US" sz="2000" i="1">
                          <a:solidFill>
                            <a:srgbClr val="00B050"/>
                          </a:solidFill>
                          <a:latin typeface="Cambria Math" panose="02040503050406030204" pitchFamily="18" charset="0"/>
                        </a:rPr>
                        <m:t>𝑇</m:t>
                      </m:r>
                      <m:d>
                        <m:dPr>
                          <m:ctrlPr>
                            <a:rPr lang="pt-BR" sz="2000" i="1">
                              <a:solidFill>
                                <a:srgbClr val="00B050"/>
                              </a:solidFill>
                              <a:latin typeface="Cambria Math" panose="02040503050406030204" pitchFamily="18" charset="0"/>
                            </a:rPr>
                          </m:ctrlPr>
                        </m:dPr>
                        <m:e>
                          <m:f>
                            <m:fPr>
                              <m:ctrlPr>
                                <a:rPr lang="pt-BR" sz="2000" i="1">
                                  <a:solidFill>
                                    <a:srgbClr val="00B050"/>
                                  </a:solidFill>
                                  <a:latin typeface="Cambria Math" panose="02040503050406030204" pitchFamily="18" charset="0"/>
                                </a:rPr>
                              </m:ctrlPr>
                            </m:fPr>
                            <m:num>
                              <m:r>
                                <a:rPr lang="pt-BR" sz="2000" i="1">
                                  <a:solidFill>
                                    <a:srgbClr val="00B050"/>
                                  </a:solidFill>
                                  <a:latin typeface="Cambria Math" panose="02040503050406030204" pitchFamily="18" charset="0"/>
                                </a:rPr>
                                <m:t>𝑛</m:t>
                              </m:r>
                            </m:num>
                            <m:den>
                              <m:r>
                                <a:rPr lang="en-US" sz="2000" b="0" i="1" smtClean="0">
                                  <a:solidFill>
                                    <a:srgbClr val="00B050"/>
                                  </a:solidFill>
                                  <a:latin typeface="Cambria Math" panose="02040503050406030204" pitchFamily="18" charset="0"/>
                                </a:rPr>
                                <m:t>8</m:t>
                              </m:r>
                            </m:den>
                          </m:f>
                        </m:e>
                      </m:d>
                      <m:r>
                        <a:rPr lang="en-US" sz="2000" i="1">
                          <a:solidFill>
                            <a:srgbClr val="00B050"/>
                          </a:solidFill>
                          <a:latin typeface="Cambria Math" panose="02040503050406030204" pitchFamily="18" charset="0"/>
                        </a:rPr>
                        <m:t>+</m:t>
                      </m:r>
                      <m:sSup>
                        <m:sSupPr>
                          <m:ctrlPr>
                            <a:rPr lang="en-US" sz="2000" i="1">
                              <a:solidFill>
                                <a:srgbClr val="00B050"/>
                              </a:solidFill>
                              <a:latin typeface="Cambria Math" panose="02040503050406030204" pitchFamily="18" charset="0"/>
                            </a:rPr>
                          </m:ctrlPr>
                        </m:sSupPr>
                        <m:e>
                          <m:r>
                            <a:rPr lang="en-US" sz="2000" i="1">
                              <a:solidFill>
                                <a:srgbClr val="00B050"/>
                              </a:solidFill>
                              <a:latin typeface="Cambria Math" panose="02040503050406030204" pitchFamily="18" charset="0"/>
                            </a:rPr>
                            <m:t>𝑐</m:t>
                          </m:r>
                        </m:e>
                        <m:sup>
                          <m:r>
                            <a:rPr lang="en-US" sz="2000" i="1">
                              <a:solidFill>
                                <a:srgbClr val="00B050"/>
                              </a:solidFill>
                              <a:latin typeface="Cambria Math" panose="02040503050406030204" pitchFamily="18" charset="0"/>
                            </a:rPr>
                            <m:t>′</m:t>
                          </m:r>
                        </m:sup>
                      </m:sSup>
                      <m:f>
                        <m:fPr>
                          <m:ctrlPr>
                            <a:rPr lang="pt-BR" sz="2000" i="1">
                              <a:solidFill>
                                <a:srgbClr val="00B050"/>
                              </a:solidFill>
                              <a:latin typeface="Cambria Math" panose="02040503050406030204" pitchFamily="18" charset="0"/>
                            </a:rPr>
                          </m:ctrlPr>
                        </m:fPr>
                        <m:num>
                          <m:r>
                            <a:rPr lang="pt-BR" sz="2000" i="1">
                              <a:solidFill>
                                <a:srgbClr val="00B050"/>
                              </a:solidFill>
                              <a:latin typeface="Cambria Math" panose="02040503050406030204" pitchFamily="18" charset="0"/>
                            </a:rPr>
                            <m:t>𝑛</m:t>
                          </m:r>
                        </m:num>
                        <m:den>
                          <m:r>
                            <a:rPr lang="en-US" sz="2000" b="0" i="1" smtClean="0">
                              <a:solidFill>
                                <a:srgbClr val="00B050"/>
                              </a:solidFill>
                              <a:latin typeface="Cambria Math" panose="02040503050406030204" pitchFamily="18" charset="0"/>
                            </a:rPr>
                            <m:t>4</m:t>
                          </m:r>
                        </m:den>
                      </m:f>
                    </m:oMath>
                  </m:oMathPara>
                </a14:m>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215197" y="3639838"/>
                <a:ext cx="3533708" cy="54425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56398" y="2904063"/>
                <a:ext cx="3634213" cy="5442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4</m:t>
                      </m:r>
                      <m:r>
                        <a:rPr lang="en-US" sz="2000" i="1">
                          <a:solidFill>
                            <a:schemeClr val="tx1"/>
                          </a:solidFill>
                          <a:latin typeface="Cambria Math" panose="02040503050406030204" pitchFamily="18" charset="0"/>
                        </a:rPr>
                        <m:t>𝑇</m:t>
                      </m:r>
                      <m:d>
                        <m:dPr>
                          <m:ctrlPr>
                            <a:rPr lang="pt-BR" sz="2000" i="1">
                              <a:solidFill>
                                <a:schemeClr val="tx1"/>
                              </a:solidFill>
                              <a:latin typeface="Cambria Math" panose="02040503050406030204" pitchFamily="18" charset="0"/>
                            </a:rPr>
                          </m:ctrlPr>
                        </m:dPr>
                        <m:e>
                          <m:f>
                            <m:fPr>
                              <m:ctrlPr>
                                <a:rPr lang="pt-BR" sz="2000" i="1">
                                  <a:solidFill>
                                    <a:schemeClr val="tx1"/>
                                  </a:solidFill>
                                  <a:latin typeface="Cambria Math" panose="02040503050406030204" pitchFamily="18" charset="0"/>
                                </a:rPr>
                              </m:ctrlPr>
                            </m:fPr>
                            <m:num>
                              <m:r>
                                <a:rPr lang="pt-BR" sz="2000" i="1">
                                  <a:solidFill>
                                    <a:schemeClr val="tx1"/>
                                  </a:solidFill>
                                  <a:latin typeface="Cambria Math" panose="02040503050406030204" pitchFamily="18" charset="0"/>
                                </a:rPr>
                                <m:t>𝑛</m:t>
                              </m:r>
                            </m:num>
                            <m:den>
                              <m:r>
                                <a:rPr lang="en-US" sz="2000" i="1">
                                  <a:solidFill>
                                    <a:schemeClr val="tx1"/>
                                  </a:solidFill>
                                  <a:latin typeface="Cambria Math" panose="02040503050406030204" pitchFamily="18" charset="0"/>
                                </a:rPr>
                                <m:t>4</m:t>
                              </m:r>
                            </m:den>
                          </m:f>
                        </m:e>
                      </m:d>
                      <m:r>
                        <a:rPr lang="en-US" sz="2000" i="1">
                          <a:solidFill>
                            <a:schemeClr val="tx1"/>
                          </a:solidFill>
                          <a:latin typeface="Cambria Math" panose="02040503050406030204" pitchFamily="18" charset="0"/>
                        </a:rPr>
                        <m:t>+</m:t>
                      </m:r>
                      <m:sSup>
                        <m:sSupPr>
                          <m:ctrlPr>
                            <a:rPr lang="en-US" sz="2000" i="1">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2</m:t>
                          </m:r>
                          <m:r>
                            <a:rPr lang="en-US" sz="2000" i="1">
                              <a:solidFill>
                                <a:schemeClr val="tx1"/>
                              </a:solidFill>
                              <a:latin typeface="Cambria Math" panose="02040503050406030204" pitchFamily="18" charset="0"/>
                            </a:rPr>
                            <m:t>𝑐</m:t>
                          </m:r>
                        </m:e>
                        <m:sup>
                          <m:r>
                            <a:rPr lang="en-US" sz="2000" i="1">
                              <a:solidFill>
                                <a:schemeClr val="tx1"/>
                              </a:solidFill>
                              <a:latin typeface="Cambria Math" panose="02040503050406030204" pitchFamily="18" charset="0"/>
                            </a:rPr>
                            <m:t>′</m:t>
                          </m:r>
                        </m:sup>
                      </m:sSup>
                      <m:r>
                        <a:rPr lang="en-US" sz="2000" i="1">
                          <a:solidFill>
                            <a:schemeClr val="tx1"/>
                          </a:solidFill>
                          <a:latin typeface="Cambria Math" panose="02040503050406030204" pitchFamily="18" charset="0"/>
                        </a:rPr>
                        <m:t>𝑛</m:t>
                      </m:r>
                    </m:oMath>
                  </m:oMathPara>
                </a14:m>
                <a:endParaRPr lang="en-US" sz="2000"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56398" y="2904063"/>
                <a:ext cx="3634213" cy="54425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56398" y="4386782"/>
                <a:ext cx="4711573" cy="5442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4(</m:t>
                      </m:r>
                      <m:r>
                        <a:rPr lang="en-US" sz="2000" i="1" smtClean="0">
                          <a:solidFill>
                            <a:srgbClr val="00B050"/>
                          </a:solidFill>
                          <a:latin typeface="Cambria Math" panose="02040503050406030204" pitchFamily="18" charset="0"/>
                        </a:rPr>
                        <m:t>2</m:t>
                      </m:r>
                      <m:r>
                        <a:rPr lang="en-US" sz="2000" i="1">
                          <a:solidFill>
                            <a:srgbClr val="00B050"/>
                          </a:solidFill>
                          <a:latin typeface="Cambria Math" panose="02040503050406030204" pitchFamily="18" charset="0"/>
                        </a:rPr>
                        <m:t>𝑇</m:t>
                      </m:r>
                      <m:d>
                        <m:dPr>
                          <m:ctrlPr>
                            <a:rPr lang="pt-BR" sz="2000" i="1">
                              <a:solidFill>
                                <a:srgbClr val="00B050"/>
                              </a:solidFill>
                              <a:latin typeface="Cambria Math" panose="02040503050406030204" pitchFamily="18" charset="0"/>
                            </a:rPr>
                          </m:ctrlPr>
                        </m:dPr>
                        <m:e>
                          <m:f>
                            <m:fPr>
                              <m:ctrlPr>
                                <a:rPr lang="pt-BR" sz="2000" i="1">
                                  <a:solidFill>
                                    <a:srgbClr val="00B050"/>
                                  </a:solidFill>
                                  <a:latin typeface="Cambria Math" panose="02040503050406030204" pitchFamily="18" charset="0"/>
                                </a:rPr>
                              </m:ctrlPr>
                            </m:fPr>
                            <m:num>
                              <m:r>
                                <a:rPr lang="pt-BR" sz="2000" i="1">
                                  <a:solidFill>
                                    <a:srgbClr val="00B050"/>
                                  </a:solidFill>
                                  <a:latin typeface="Cambria Math" panose="02040503050406030204" pitchFamily="18" charset="0"/>
                                </a:rPr>
                                <m:t>𝑛</m:t>
                              </m:r>
                            </m:num>
                            <m:den>
                              <m:r>
                                <a:rPr lang="en-US" sz="2000" i="1">
                                  <a:solidFill>
                                    <a:srgbClr val="00B050"/>
                                  </a:solidFill>
                                  <a:latin typeface="Cambria Math" panose="02040503050406030204" pitchFamily="18" charset="0"/>
                                </a:rPr>
                                <m:t>8</m:t>
                              </m:r>
                            </m:den>
                          </m:f>
                        </m:e>
                      </m:d>
                      <m:r>
                        <a:rPr lang="en-US" sz="2000" i="1">
                          <a:solidFill>
                            <a:srgbClr val="00B050"/>
                          </a:solidFill>
                          <a:latin typeface="Cambria Math" panose="02040503050406030204" pitchFamily="18" charset="0"/>
                        </a:rPr>
                        <m:t>+</m:t>
                      </m:r>
                      <m:sSup>
                        <m:sSupPr>
                          <m:ctrlPr>
                            <a:rPr lang="en-US" sz="2000" i="1">
                              <a:solidFill>
                                <a:srgbClr val="00B050"/>
                              </a:solidFill>
                              <a:latin typeface="Cambria Math" panose="02040503050406030204" pitchFamily="18" charset="0"/>
                            </a:rPr>
                          </m:ctrlPr>
                        </m:sSupPr>
                        <m:e>
                          <m:r>
                            <a:rPr lang="en-US" sz="2000" i="1">
                              <a:solidFill>
                                <a:srgbClr val="00B050"/>
                              </a:solidFill>
                              <a:latin typeface="Cambria Math" panose="02040503050406030204" pitchFamily="18" charset="0"/>
                            </a:rPr>
                            <m:t>𝑐</m:t>
                          </m:r>
                        </m:e>
                        <m:sup>
                          <m:r>
                            <a:rPr lang="en-US" sz="2000" i="1">
                              <a:solidFill>
                                <a:srgbClr val="00B050"/>
                              </a:solidFill>
                              <a:latin typeface="Cambria Math" panose="02040503050406030204" pitchFamily="18" charset="0"/>
                            </a:rPr>
                            <m:t>′</m:t>
                          </m:r>
                        </m:sup>
                      </m:sSup>
                      <m:f>
                        <m:fPr>
                          <m:ctrlPr>
                            <a:rPr lang="pt-BR" sz="2000" i="1">
                              <a:solidFill>
                                <a:srgbClr val="00B050"/>
                              </a:solidFill>
                              <a:latin typeface="Cambria Math" panose="02040503050406030204" pitchFamily="18" charset="0"/>
                            </a:rPr>
                          </m:ctrlPr>
                        </m:fPr>
                        <m:num>
                          <m:r>
                            <a:rPr lang="pt-BR" sz="2000" i="1">
                              <a:solidFill>
                                <a:srgbClr val="00B050"/>
                              </a:solidFill>
                              <a:latin typeface="Cambria Math" panose="02040503050406030204" pitchFamily="18" charset="0"/>
                            </a:rPr>
                            <m:t>𝑛</m:t>
                          </m:r>
                        </m:num>
                        <m:den>
                          <m:r>
                            <a:rPr lang="en-US" sz="2000" i="1">
                              <a:solidFill>
                                <a:srgbClr val="00B050"/>
                              </a:solidFill>
                              <a:latin typeface="Cambria Math" panose="02040503050406030204" pitchFamily="18" charset="0"/>
                            </a:rPr>
                            <m:t>4</m:t>
                          </m:r>
                        </m:den>
                      </m:f>
                      <m:r>
                        <a:rPr lang="en-US" sz="2000" b="0" i="1" smtClean="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2</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𝑐</m:t>
                          </m:r>
                        </m:e>
                        <m:sup>
                          <m:r>
                            <a:rPr lang="en-US" sz="2000" i="1">
                              <a:solidFill>
                                <a:schemeClr val="tx1"/>
                              </a:solidFill>
                              <a:latin typeface="Cambria Math" panose="02040503050406030204" pitchFamily="18" charset="0"/>
                            </a:rPr>
                            <m:t>′</m:t>
                          </m:r>
                        </m:sup>
                      </m:sSup>
                      <m:r>
                        <a:rPr lang="en-US" sz="2000" i="1">
                          <a:solidFill>
                            <a:schemeClr val="tx1"/>
                          </a:solidFill>
                          <a:latin typeface="Cambria Math" panose="02040503050406030204" pitchFamily="18" charset="0"/>
                        </a:rPr>
                        <m:t>𝑛</m:t>
                      </m:r>
                    </m:oMath>
                  </m:oMathPara>
                </a14:m>
                <a:endParaRPr lang="en-US" sz="2000" dirty="0">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56398" y="4386782"/>
                <a:ext cx="4711573" cy="54425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73736" y="4383757"/>
                <a:ext cx="4711573" cy="5442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8</m:t>
                      </m:r>
                      <m:r>
                        <a:rPr lang="en-US" sz="2000" i="1">
                          <a:solidFill>
                            <a:schemeClr val="tx1"/>
                          </a:solidFill>
                          <a:latin typeface="Cambria Math" panose="02040503050406030204" pitchFamily="18" charset="0"/>
                        </a:rPr>
                        <m:t>𝑇</m:t>
                      </m:r>
                      <m:d>
                        <m:dPr>
                          <m:ctrlPr>
                            <a:rPr lang="pt-BR" sz="2000" i="1">
                              <a:solidFill>
                                <a:schemeClr val="tx1"/>
                              </a:solidFill>
                              <a:latin typeface="Cambria Math" panose="02040503050406030204" pitchFamily="18" charset="0"/>
                            </a:rPr>
                          </m:ctrlPr>
                        </m:dPr>
                        <m:e>
                          <m:f>
                            <m:fPr>
                              <m:ctrlPr>
                                <a:rPr lang="pt-BR" sz="2000" i="1">
                                  <a:solidFill>
                                    <a:schemeClr val="tx1"/>
                                  </a:solidFill>
                                  <a:latin typeface="Cambria Math" panose="02040503050406030204" pitchFamily="18" charset="0"/>
                                </a:rPr>
                              </m:ctrlPr>
                            </m:fPr>
                            <m:num>
                              <m:r>
                                <a:rPr lang="pt-BR" sz="2000" i="1">
                                  <a:solidFill>
                                    <a:schemeClr val="tx1"/>
                                  </a:solidFill>
                                  <a:latin typeface="Cambria Math" panose="02040503050406030204" pitchFamily="18" charset="0"/>
                                </a:rPr>
                                <m:t>𝑛</m:t>
                              </m:r>
                            </m:num>
                            <m:den>
                              <m:r>
                                <a:rPr lang="en-US" sz="2000" i="1">
                                  <a:solidFill>
                                    <a:schemeClr val="tx1"/>
                                  </a:solidFill>
                                  <a:latin typeface="Cambria Math" panose="02040503050406030204" pitchFamily="18" charset="0"/>
                                </a:rPr>
                                <m:t>8</m:t>
                              </m:r>
                            </m:den>
                          </m:f>
                        </m:e>
                      </m:d>
                      <m:r>
                        <a:rPr lang="en-US" sz="2000" i="1">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3</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𝑐</m:t>
                          </m:r>
                        </m:e>
                        <m:sup>
                          <m:r>
                            <a:rPr lang="en-US" sz="2000" i="1">
                              <a:solidFill>
                                <a:schemeClr val="tx1"/>
                              </a:solidFill>
                              <a:latin typeface="Cambria Math" panose="02040503050406030204" pitchFamily="18" charset="0"/>
                            </a:rPr>
                            <m:t>′</m:t>
                          </m:r>
                        </m:sup>
                      </m:sSup>
                      <m:r>
                        <a:rPr lang="en-US" sz="2000" i="1">
                          <a:solidFill>
                            <a:schemeClr val="tx1"/>
                          </a:solidFill>
                          <a:latin typeface="Cambria Math" panose="02040503050406030204" pitchFamily="18" charset="0"/>
                        </a:rPr>
                        <m:t>𝑛</m:t>
                      </m:r>
                    </m:oMath>
                  </m:oMathPara>
                </a14:m>
                <a:endParaRPr lang="en-US" sz="2000"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73736" y="4383757"/>
                <a:ext cx="4711573" cy="54425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15197" y="5116864"/>
                <a:ext cx="3533708" cy="5442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B050"/>
                          </a:solidFill>
                          <a:latin typeface="Cambria Math" panose="02040503050406030204" pitchFamily="18" charset="0"/>
                        </a:rPr>
                        <m:t>𝑆𝑖𝑛𝑐𝑒</m:t>
                      </m:r>
                      <m:r>
                        <a:rPr lang="en-US" sz="2000" b="0" i="1" smtClean="0">
                          <a:solidFill>
                            <a:srgbClr val="00B050"/>
                          </a:solidFill>
                          <a:latin typeface="Cambria Math" panose="02040503050406030204" pitchFamily="18" charset="0"/>
                        </a:rPr>
                        <m:t> </m:t>
                      </m:r>
                      <m:r>
                        <a:rPr lang="en-US" sz="2000" i="1" smtClean="0">
                          <a:solidFill>
                            <a:srgbClr val="00B050"/>
                          </a:solidFill>
                          <a:latin typeface="Cambria Math" panose="02040503050406030204" pitchFamily="18" charset="0"/>
                        </a:rPr>
                        <m:t>𝑇</m:t>
                      </m:r>
                      <m:d>
                        <m:dPr>
                          <m:ctrlPr>
                            <a:rPr lang="en-US" sz="2000" i="1">
                              <a:solidFill>
                                <a:srgbClr val="00B050"/>
                              </a:solidFill>
                              <a:latin typeface="Cambria Math" panose="02040503050406030204" pitchFamily="18" charset="0"/>
                            </a:rPr>
                          </m:ctrlPr>
                        </m:dPr>
                        <m:e>
                          <m:f>
                            <m:fPr>
                              <m:ctrlPr>
                                <a:rPr lang="pt-BR" sz="2000" i="1">
                                  <a:solidFill>
                                    <a:srgbClr val="00B050"/>
                                  </a:solidFill>
                                  <a:latin typeface="Cambria Math" panose="02040503050406030204" pitchFamily="18" charset="0"/>
                                </a:rPr>
                              </m:ctrlPr>
                            </m:fPr>
                            <m:num>
                              <m:r>
                                <a:rPr lang="pt-BR" sz="2000" i="1">
                                  <a:solidFill>
                                    <a:srgbClr val="00B050"/>
                                  </a:solidFill>
                                  <a:latin typeface="Cambria Math" panose="02040503050406030204" pitchFamily="18" charset="0"/>
                                </a:rPr>
                                <m:t>𝑛</m:t>
                              </m:r>
                            </m:num>
                            <m:den>
                              <m:r>
                                <a:rPr lang="en-US" sz="2000" b="0" i="1" smtClean="0">
                                  <a:solidFill>
                                    <a:srgbClr val="00B050"/>
                                  </a:solidFill>
                                  <a:latin typeface="Cambria Math" panose="02040503050406030204" pitchFamily="18" charset="0"/>
                                </a:rPr>
                                <m:t>8</m:t>
                              </m:r>
                            </m:den>
                          </m:f>
                        </m:e>
                      </m:d>
                      <m:r>
                        <a:rPr lang="en-US" sz="2000" i="1">
                          <a:solidFill>
                            <a:srgbClr val="00B050"/>
                          </a:solidFill>
                          <a:latin typeface="Cambria Math" panose="02040503050406030204" pitchFamily="18" charset="0"/>
                        </a:rPr>
                        <m:t>=2</m:t>
                      </m:r>
                      <m:r>
                        <a:rPr lang="en-US" sz="2000" i="1">
                          <a:solidFill>
                            <a:srgbClr val="00B050"/>
                          </a:solidFill>
                          <a:latin typeface="Cambria Math" panose="02040503050406030204" pitchFamily="18" charset="0"/>
                        </a:rPr>
                        <m:t>𝑇</m:t>
                      </m:r>
                      <m:d>
                        <m:dPr>
                          <m:ctrlPr>
                            <a:rPr lang="pt-BR" sz="2000" i="1">
                              <a:solidFill>
                                <a:srgbClr val="00B050"/>
                              </a:solidFill>
                              <a:latin typeface="Cambria Math" panose="02040503050406030204" pitchFamily="18" charset="0"/>
                            </a:rPr>
                          </m:ctrlPr>
                        </m:dPr>
                        <m:e>
                          <m:f>
                            <m:fPr>
                              <m:ctrlPr>
                                <a:rPr lang="pt-BR" sz="2000" i="1">
                                  <a:solidFill>
                                    <a:srgbClr val="00B050"/>
                                  </a:solidFill>
                                  <a:latin typeface="Cambria Math" panose="02040503050406030204" pitchFamily="18" charset="0"/>
                                </a:rPr>
                              </m:ctrlPr>
                            </m:fPr>
                            <m:num>
                              <m:r>
                                <a:rPr lang="pt-BR" sz="2000" i="1">
                                  <a:solidFill>
                                    <a:srgbClr val="00B050"/>
                                  </a:solidFill>
                                  <a:latin typeface="Cambria Math" panose="02040503050406030204" pitchFamily="18" charset="0"/>
                                </a:rPr>
                                <m:t>𝑛</m:t>
                              </m:r>
                            </m:num>
                            <m:den>
                              <m:r>
                                <a:rPr lang="en-US" sz="2000" b="0" i="1" smtClean="0">
                                  <a:solidFill>
                                    <a:srgbClr val="00B050"/>
                                  </a:solidFill>
                                  <a:latin typeface="Cambria Math" panose="02040503050406030204" pitchFamily="18" charset="0"/>
                                </a:rPr>
                                <m:t>16</m:t>
                              </m:r>
                            </m:den>
                          </m:f>
                        </m:e>
                      </m:d>
                      <m:r>
                        <a:rPr lang="en-US" sz="2000" i="1">
                          <a:solidFill>
                            <a:srgbClr val="00B050"/>
                          </a:solidFill>
                          <a:latin typeface="Cambria Math" panose="02040503050406030204" pitchFamily="18" charset="0"/>
                        </a:rPr>
                        <m:t>+</m:t>
                      </m:r>
                      <m:sSup>
                        <m:sSupPr>
                          <m:ctrlPr>
                            <a:rPr lang="en-US" sz="2000" i="1">
                              <a:solidFill>
                                <a:srgbClr val="00B050"/>
                              </a:solidFill>
                              <a:latin typeface="Cambria Math" panose="02040503050406030204" pitchFamily="18" charset="0"/>
                            </a:rPr>
                          </m:ctrlPr>
                        </m:sSupPr>
                        <m:e>
                          <m:r>
                            <a:rPr lang="en-US" sz="2000" i="1">
                              <a:solidFill>
                                <a:srgbClr val="00B050"/>
                              </a:solidFill>
                              <a:latin typeface="Cambria Math" panose="02040503050406030204" pitchFamily="18" charset="0"/>
                            </a:rPr>
                            <m:t>𝑐</m:t>
                          </m:r>
                        </m:e>
                        <m:sup>
                          <m:r>
                            <a:rPr lang="en-US" sz="2000" i="1">
                              <a:solidFill>
                                <a:srgbClr val="00B050"/>
                              </a:solidFill>
                              <a:latin typeface="Cambria Math" panose="02040503050406030204" pitchFamily="18" charset="0"/>
                            </a:rPr>
                            <m:t>′</m:t>
                          </m:r>
                        </m:sup>
                      </m:sSup>
                      <m:f>
                        <m:fPr>
                          <m:ctrlPr>
                            <a:rPr lang="pt-BR" sz="2000" i="1">
                              <a:solidFill>
                                <a:srgbClr val="00B050"/>
                              </a:solidFill>
                              <a:latin typeface="Cambria Math" panose="02040503050406030204" pitchFamily="18" charset="0"/>
                            </a:rPr>
                          </m:ctrlPr>
                        </m:fPr>
                        <m:num>
                          <m:r>
                            <a:rPr lang="pt-BR" sz="2000" i="1">
                              <a:solidFill>
                                <a:srgbClr val="00B050"/>
                              </a:solidFill>
                              <a:latin typeface="Cambria Math" panose="02040503050406030204" pitchFamily="18" charset="0"/>
                            </a:rPr>
                            <m:t>𝑛</m:t>
                          </m:r>
                        </m:num>
                        <m:den>
                          <m:r>
                            <a:rPr lang="en-US" sz="2000" b="0" i="1" smtClean="0">
                              <a:solidFill>
                                <a:srgbClr val="00B050"/>
                              </a:solidFill>
                              <a:latin typeface="Cambria Math" panose="02040503050406030204" pitchFamily="18" charset="0"/>
                            </a:rPr>
                            <m:t>8</m:t>
                          </m:r>
                        </m:den>
                      </m:f>
                    </m:oMath>
                  </m:oMathPara>
                </a14:m>
                <a:endParaRPr lang="en-US" sz="2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215197" y="5116864"/>
                <a:ext cx="3533708" cy="54425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14535" y="5816833"/>
                <a:ext cx="4019760" cy="5442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8</m:t>
                      </m:r>
                      <m:d>
                        <m:dPr>
                          <m:ctrlPr>
                            <a:rPr lang="en-US" sz="2000" b="0" i="1" smtClean="0">
                              <a:solidFill>
                                <a:schemeClr val="tx1"/>
                              </a:solidFill>
                              <a:latin typeface="Cambria Math" panose="02040503050406030204" pitchFamily="18" charset="0"/>
                            </a:rPr>
                          </m:ctrlPr>
                        </m:dPr>
                        <m:e>
                          <m:r>
                            <a:rPr lang="en-US" sz="2000" i="1">
                              <a:solidFill>
                                <a:srgbClr val="00B050"/>
                              </a:solidFill>
                              <a:latin typeface="Cambria Math" panose="02040503050406030204" pitchFamily="18" charset="0"/>
                            </a:rPr>
                            <m:t>2</m:t>
                          </m:r>
                          <m:r>
                            <a:rPr lang="en-US" sz="2000" i="1">
                              <a:solidFill>
                                <a:srgbClr val="00B050"/>
                              </a:solidFill>
                              <a:latin typeface="Cambria Math" panose="02040503050406030204" pitchFamily="18" charset="0"/>
                            </a:rPr>
                            <m:t>𝑇</m:t>
                          </m:r>
                          <m:d>
                            <m:dPr>
                              <m:ctrlPr>
                                <a:rPr lang="pt-BR" sz="2000" i="1">
                                  <a:solidFill>
                                    <a:srgbClr val="00B050"/>
                                  </a:solidFill>
                                  <a:latin typeface="Cambria Math" panose="02040503050406030204" pitchFamily="18" charset="0"/>
                                </a:rPr>
                              </m:ctrlPr>
                            </m:dPr>
                            <m:e>
                              <m:f>
                                <m:fPr>
                                  <m:ctrlPr>
                                    <a:rPr lang="pt-BR" sz="2000" i="1">
                                      <a:solidFill>
                                        <a:srgbClr val="00B050"/>
                                      </a:solidFill>
                                      <a:latin typeface="Cambria Math" panose="02040503050406030204" pitchFamily="18" charset="0"/>
                                    </a:rPr>
                                  </m:ctrlPr>
                                </m:fPr>
                                <m:num>
                                  <m:r>
                                    <a:rPr lang="pt-BR" sz="2000" i="1">
                                      <a:solidFill>
                                        <a:srgbClr val="00B050"/>
                                      </a:solidFill>
                                      <a:latin typeface="Cambria Math" panose="02040503050406030204" pitchFamily="18" charset="0"/>
                                    </a:rPr>
                                    <m:t>𝑛</m:t>
                                  </m:r>
                                </m:num>
                                <m:den>
                                  <m:r>
                                    <a:rPr lang="en-US" sz="2000" i="1">
                                      <a:solidFill>
                                        <a:srgbClr val="00B050"/>
                                      </a:solidFill>
                                      <a:latin typeface="Cambria Math" panose="02040503050406030204" pitchFamily="18" charset="0"/>
                                    </a:rPr>
                                    <m:t>16</m:t>
                                  </m:r>
                                </m:den>
                              </m:f>
                            </m:e>
                          </m:d>
                          <m:r>
                            <a:rPr lang="en-US" sz="2000" i="1">
                              <a:solidFill>
                                <a:srgbClr val="00B050"/>
                              </a:solidFill>
                              <a:latin typeface="Cambria Math" panose="02040503050406030204" pitchFamily="18" charset="0"/>
                            </a:rPr>
                            <m:t>+</m:t>
                          </m:r>
                          <m:sSup>
                            <m:sSupPr>
                              <m:ctrlPr>
                                <a:rPr lang="en-US" sz="2000" i="1">
                                  <a:solidFill>
                                    <a:srgbClr val="00B050"/>
                                  </a:solidFill>
                                  <a:latin typeface="Cambria Math" panose="02040503050406030204" pitchFamily="18" charset="0"/>
                                </a:rPr>
                              </m:ctrlPr>
                            </m:sSupPr>
                            <m:e>
                              <m:r>
                                <a:rPr lang="en-US" sz="2000" i="1">
                                  <a:solidFill>
                                    <a:srgbClr val="00B050"/>
                                  </a:solidFill>
                                  <a:latin typeface="Cambria Math" panose="02040503050406030204" pitchFamily="18" charset="0"/>
                                </a:rPr>
                                <m:t>𝑐</m:t>
                              </m:r>
                            </m:e>
                            <m:sup>
                              <m:r>
                                <a:rPr lang="en-US" sz="2000" i="1">
                                  <a:solidFill>
                                    <a:srgbClr val="00B050"/>
                                  </a:solidFill>
                                  <a:latin typeface="Cambria Math" panose="02040503050406030204" pitchFamily="18" charset="0"/>
                                </a:rPr>
                                <m:t>′</m:t>
                              </m:r>
                            </m:sup>
                          </m:sSup>
                          <m:f>
                            <m:fPr>
                              <m:ctrlPr>
                                <a:rPr lang="pt-BR" sz="2000" i="1">
                                  <a:solidFill>
                                    <a:srgbClr val="00B050"/>
                                  </a:solidFill>
                                  <a:latin typeface="Cambria Math" panose="02040503050406030204" pitchFamily="18" charset="0"/>
                                </a:rPr>
                              </m:ctrlPr>
                            </m:fPr>
                            <m:num>
                              <m:r>
                                <a:rPr lang="pt-BR" sz="2000" i="1">
                                  <a:solidFill>
                                    <a:srgbClr val="00B050"/>
                                  </a:solidFill>
                                  <a:latin typeface="Cambria Math" panose="02040503050406030204" pitchFamily="18" charset="0"/>
                                </a:rPr>
                                <m:t>𝑛</m:t>
                              </m:r>
                            </m:num>
                            <m:den>
                              <m:r>
                                <a:rPr lang="en-US" sz="2000" i="1">
                                  <a:solidFill>
                                    <a:srgbClr val="00B050"/>
                                  </a:solidFill>
                                  <a:latin typeface="Cambria Math" panose="02040503050406030204" pitchFamily="18" charset="0"/>
                                </a:rPr>
                                <m:t>8</m:t>
                              </m:r>
                            </m:den>
                          </m:f>
                        </m:e>
                      </m:d>
                      <m:r>
                        <a:rPr lang="en-US" sz="2000" b="0" i="1" smtClean="0">
                          <a:solidFill>
                            <a:schemeClr val="tx1"/>
                          </a:solidFill>
                          <a:latin typeface="Cambria Math" panose="02040503050406030204" pitchFamily="18" charset="0"/>
                        </a:rPr>
                        <m:t>+3</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𝑐</m:t>
                          </m:r>
                        </m:e>
                        <m:sup>
                          <m:r>
                            <a:rPr lang="en-US" sz="2000" i="1">
                              <a:solidFill>
                                <a:schemeClr val="tx1"/>
                              </a:solidFill>
                              <a:latin typeface="Cambria Math" panose="02040503050406030204" pitchFamily="18" charset="0"/>
                            </a:rPr>
                            <m:t>′</m:t>
                          </m:r>
                        </m:sup>
                      </m:sSup>
                      <m:r>
                        <a:rPr lang="en-US" sz="2000" i="1">
                          <a:solidFill>
                            <a:schemeClr val="tx1"/>
                          </a:solidFill>
                          <a:latin typeface="Cambria Math" panose="02040503050406030204" pitchFamily="18" charset="0"/>
                        </a:rPr>
                        <m:t>𝑛</m:t>
                      </m:r>
                    </m:oMath>
                  </m:oMathPara>
                </a14:m>
                <a:endParaRPr lang="en-US" sz="2000" dirty="0">
                  <a:solidFill>
                    <a:schemeClr val="tx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614535" y="5816833"/>
                <a:ext cx="4019760" cy="544252"/>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43068" y="5817479"/>
                <a:ext cx="5725562" cy="5442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1</m:t>
                      </m:r>
                      <m:r>
                        <a:rPr lang="en-US" sz="2000" b="0" i="1" smtClean="0">
                          <a:solidFill>
                            <a:schemeClr val="tx1"/>
                          </a:solidFill>
                          <a:latin typeface="Cambria Math" panose="02040503050406030204" pitchFamily="18" charset="0"/>
                        </a:rPr>
                        <m:t>6</m:t>
                      </m:r>
                      <m:r>
                        <a:rPr lang="en-US" sz="2000" i="1">
                          <a:solidFill>
                            <a:schemeClr val="tx1"/>
                          </a:solidFill>
                          <a:latin typeface="Cambria Math" panose="02040503050406030204" pitchFamily="18" charset="0"/>
                        </a:rPr>
                        <m:t>𝑇</m:t>
                      </m:r>
                      <m:d>
                        <m:dPr>
                          <m:ctrlPr>
                            <a:rPr lang="pt-BR" sz="2000" i="1">
                              <a:solidFill>
                                <a:schemeClr val="tx1"/>
                              </a:solidFill>
                              <a:latin typeface="Cambria Math" panose="02040503050406030204" pitchFamily="18" charset="0"/>
                            </a:rPr>
                          </m:ctrlPr>
                        </m:dPr>
                        <m:e>
                          <m:f>
                            <m:fPr>
                              <m:ctrlPr>
                                <a:rPr lang="pt-BR" sz="2000" i="1">
                                  <a:solidFill>
                                    <a:schemeClr val="tx1"/>
                                  </a:solidFill>
                                  <a:latin typeface="Cambria Math" panose="02040503050406030204" pitchFamily="18" charset="0"/>
                                </a:rPr>
                              </m:ctrlPr>
                            </m:fPr>
                            <m:num>
                              <m:r>
                                <a:rPr lang="pt-BR" sz="2000" i="1">
                                  <a:solidFill>
                                    <a:schemeClr val="tx1"/>
                                  </a:solidFill>
                                  <a:latin typeface="Cambria Math" panose="02040503050406030204" pitchFamily="18" charset="0"/>
                                </a:rPr>
                                <m:t>𝑛</m:t>
                              </m:r>
                            </m:num>
                            <m:den>
                              <m:r>
                                <a:rPr lang="en-US" sz="2000" i="1">
                                  <a:solidFill>
                                    <a:schemeClr val="tx1"/>
                                  </a:solidFill>
                                  <a:latin typeface="Cambria Math" panose="02040503050406030204" pitchFamily="18" charset="0"/>
                                </a:rPr>
                                <m:t>16</m:t>
                              </m:r>
                            </m:den>
                          </m:f>
                        </m:e>
                      </m:d>
                      <m:r>
                        <a:rPr lang="en-US" sz="2000" i="1">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4</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𝑐</m:t>
                          </m:r>
                        </m:e>
                        <m:sup>
                          <m:r>
                            <a:rPr lang="en-US" sz="2000" i="1">
                              <a:solidFill>
                                <a:schemeClr val="tx1"/>
                              </a:solidFill>
                              <a:latin typeface="Cambria Math" panose="02040503050406030204" pitchFamily="18" charset="0"/>
                            </a:rPr>
                            <m:t>′</m:t>
                          </m:r>
                        </m:sup>
                      </m:sSup>
                      <m:r>
                        <a:rPr lang="en-US" sz="2000" i="1">
                          <a:solidFill>
                            <a:schemeClr val="tx1"/>
                          </a:solidFill>
                          <a:latin typeface="Cambria Math" panose="02040503050406030204" pitchFamily="18" charset="0"/>
                        </a:rPr>
                        <m:t>𝑛</m:t>
                      </m:r>
                    </m:oMath>
                  </m:oMathPara>
                </a14:m>
                <a:endParaRPr lang="en-US" sz="2000" dirty="0">
                  <a:solidFill>
                    <a:schemeClr val="tx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743068" y="5817479"/>
                <a:ext cx="5725562" cy="544252"/>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5328595" y="462006"/>
                <a:ext cx="6170064" cy="10749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𝑇</m:t>
                      </m:r>
                      <m:d>
                        <m:dPr>
                          <m:ctrlPr>
                            <a:rPr lang="en-US" sz="2000" i="1">
                              <a:latin typeface="Cambria Math" panose="02040503050406030204" pitchFamily="18" charset="0"/>
                            </a:rPr>
                          </m:ctrlPr>
                        </m:dPr>
                        <m:e>
                          <m:r>
                            <a:rPr lang="en-US" sz="2000" b="0" i="1" smtClean="0">
                              <a:latin typeface="Cambria Math" panose="02040503050406030204" pitchFamily="18" charset="0"/>
                            </a:rPr>
                            <m:t>𝑛</m:t>
                          </m: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eqArr>
                            <m:eqArrPr>
                              <m:ctrlPr>
                                <a:rPr lang="en-US" sz="2000" i="1" smtClean="0">
                                  <a:latin typeface="Cambria Math" panose="02040503050406030204" pitchFamily="18" charset="0"/>
                                </a:rPr>
                              </m:ctrlPr>
                            </m:eqArr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0</m:t>
                                  </m:r>
                                </m:sub>
                              </m:sSub>
                              <m:r>
                                <a:rPr lang="en-US" sz="2000" i="1">
                                  <a:latin typeface="Cambria Math" panose="02040503050406030204" pitchFamily="18" charset="0"/>
                                </a:rPr>
                                <m:t>,  </m:t>
                              </m:r>
                              <m:r>
                                <a:rPr lang="en-US" sz="2000" b="0" i="1" smtClean="0">
                                  <a:latin typeface="Cambria Math" panose="02040503050406030204" pitchFamily="18" charset="0"/>
                                </a:rPr>
                                <m:t>                         </m:t>
                              </m:r>
                              <m:r>
                                <a:rPr lang="en-US" sz="2000" b="0" i="1" smtClean="0">
                                  <a:latin typeface="Cambria Math" panose="02040503050406030204" pitchFamily="18" charset="0"/>
                                </a:rPr>
                                <m:t>𝑛</m:t>
                              </m:r>
                              <m:r>
                                <a:rPr lang="en-US" sz="2000" b="0" i="1" smtClean="0">
                                  <a:latin typeface="Cambria Math" panose="02040503050406030204" pitchFamily="18" charset="0"/>
                                </a:rPr>
                                <m:t>=1</m:t>
                              </m:r>
                            </m:e>
                            <m:e>
                              <m:r>
                                <a:rPr lang="en-US" sz="2000" b="0" i="1" smtClean="0">
                                  <a:latin typeface="Cambria Math" panose="02040503050406030204" pitchFamily="18" charset="0"/>
                                </a:rPr>
                                <m:t>2</m:t>
                              </m:r>
                              <m:r>
                                <a:rPr lang="en-US" sz="2000" i="1">
                                  <a:latin typeface="Cambria Math" panose="02040503050406030204" pitchFamily="18" charset="0"/>
                                </a:rPr>
                                <m:t>𝑇</m:t>
                              </m:r>
                              <m:d>
                                <m:dPr>
                                  <m:ctrlPr>
                                    <a:rPr lang="pt-BR" sz="2000" i="1">
                                      <a:latin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𝑛</m:t>
                                      </m:r>
                                    </m:num>
                                    <m:den>
                                      <m:r>
                                        <a:rPr lang="en-US" sz="2000" i="1">
                                          <a:latin typeface="Cambria Math" panose="02040503050406030204" pitchFamily="18" charset="0"/>
                                        </a:rPr>
                                        <m:t>2</m:t>
                                      </m:r>
                                    </m:den>
                                  </m:f>
                                </m:e>
                              </m:d>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𝑐</m:t>
                                  </m:r>
                                </m:e>
                                <m:sup>
                                  <m:r>
                                    <a:rPr lang="en-US" sz="2000" i="1">
                                      <a:latin typeface="Cambria Math" panose="02040503050406030204" pitchFamily="18" charset="0"/>
                                    </a:rPr>
                                    <m:t>′</m:t>
                                  </m:r>
                                </m:sup>
                              </m:sSup>
                              <m:r>
                                <a:rPr lang="en-US" sz="2000" b="0" i="1" smtClean="0">
                                  <a:latin typeface="Cambria Math" panose="02040503050406030204" pitchFamily="18" charset="0"/>
                                </a:rPr>
                                <m:t>𝑛</m:t>
                              </m:r>
                              <m:r>
                                <a:rPr lang="en-US" sz="2000" i="1">
                                  <a:latin typeface="Cambria Math" panose="02040503050406030204" pitchFamily="18" charset="0"/>
                                </a:rPr>
                                <m:t>,  </m:t>
                              </m:r>
                              <m:r>
                                <a:rPr lang="en-US" sz="2000" b="0" i="1" smtClean="0">
                                  <a:latin typeface="Cambria Math" panose="02040503050406030204" pitchFamily="18" charset="0"/>
                                </a:rPr>
                                <m:t>    </m:t>
                              </m:r>
                              <m:r>
                                <a:rPr lang="en-US" sz="2000" b="0" i="1" smtClean="0">
                                  <a:latin typeface="Cambria Math" panose="02040503050406030204" pitchFamily="18" charset="0"/>
                                </a:rPr>
                                <m:t>𝑛</m:t>
                              </m:r>
                              <m:r>
                                <a:rPr lang="en-US" sz="2000" i="1" smtClean="0">
                                  <a:latin typeface="Cambria Math" panose="02040503050406030204" pitchFamily="18" charset="0"/>
                                  <a:ea typeface="Cambria Math" panose="02040503050406030204" pitchFamily="18" charset="0"/>
                                </a:rPr>
                                <m:t>&gt;</m:t>
                              </m:r>
                              <m:r>
                                <a:rPr lang="en-US" sz="2000" b="0" i="1" smtClean="0">
                                  <a:latin typeface="Cambria Math" panose="02040503050406030204" pitchFamily="18" charset="0"/>
                                </a:rPr>
                                <m:t>1</m:t>
                              </m:r>
                            </m:e>
                          </m:eqArr>
                        </m:e>
                      </m:d>
                    </m:oMath>
                  </m:oMathPara>
                </a14:m>
                <a:endParaRPr lang="en-US" sz="2000" dirty="0"/>
              </a:p>
            </p:txBody>
          </p:sp>
        </mc:Choice>
        <mc:Fallback xmlns="">
          <p:sp>
            <p:nvSpPr>
              <p:cNvPr id="18" name="Rectangle 17"/>
              <p:cNvSpPr>
                <a:spLocks noRot="1" noChangeAspect="1" noMove="1" noResize="1" noEditPoints="1" noAdjustHandles="1" noChangeArrowheads="1" noChangeShapeType="1" noTextEdit="1"/>
              </p:cNvSpPr>
              <p:nvPr/>
            </p:nvSpPr>
            <p:spPr>
              <a:xfrm>
                <a:off x="5328595" y="462006"/>
                <a:ext cx="6170064" cy="1074910"/>
              </a:xfrm>
              <a:prstGeom prst="rect">
                <a:avLst/>
              </a:prstGeom>
              <a:blipFill rotWithShape="0">
                <a:blip r:embed="rId13"/>
                <a:stretch>
                  <a:fillRect/>
                </a:stretch>
              </a:blipFill>
            </p:spPr>
            <p:txBody>
              <a:bodyPr/>
              <a:lstStyle/>
              <a:p>
                <a:r>
                  <a:rPr lang="en-US">
                    <a:noFill/>
                  </a:rPr>
                  <a:t> </a:t>
                </a:r>
              </a:p>
            </p:txBody>
          </p:sp>
        </mc:Fallback>
      </mc:AlternateContent>
      <p:sp>
        <p:nvSpPr>
          <p:cNvPr id="19" name="Left Arrow 18"/>
          <p:cNvSpPr/>
          <p:nvPr/>
        </p:nvSpPr>
        <p:spPr>
          <a:xfrm>
            <a:off x="10348115" y="552261"/>
            <a:ext cx="543208" cy="3078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753885" y="1901228"/>
            <a:ext cx="4028792" cy="369332"/>
          </a:xfrm>
          <a:prstGeom prst="rect">
            <a:avLst/>
          </a:prstGeom>
          <a:noFill/>
        </p:spPr>
        <p:txBody>
          <a:bodyPr wrap="square" rtlCol="0">
            <a:spAutoFit/>
          </a:bodyPr>
          <a:lstStyle/>
          <a:p>
            <a:r>
              <a:rPr lang="en-US" dirty="0" smtClean="0">
                <a:solidFill>
                  <a:srgbClr val="00B050"/>
                </a:solidFill>
              </a:rPr>
              <a:t>In general form</a:t>
            </a:r>
            <a:endParaRPr lang="en-US" dirty="0">
              <a:solidFill>
                <a:srgbClr val="00B050"/>
              </a:solidFill>
            </a:endParaRPr>
          </a:p>
        </p:txBody>
      </p:sp>
      <p:sp>
        <p:nvSpPr>
          <p:cNvPr id="22" name="TextBox 21"/>
          <p:cNvSpPr txBox="1"/>
          <p:nvPr/>
        </p:nvSpPr>
        <p:spPr>
          <a:xfrm>
            <a:off x="10891323" y="490746"/>
            <a:ext cx="1142246" cy="369332"/>
          </a:xfrm>
          <a:prstGeom prst="rect">
            <a:avLst/>
          </a:prstGeom>
          <a:noFill/>
        </p:spPr>
        <p:txBody>
          <a:bodyPr wrap="square" rtlCol="0">
            <a:spAutoFit/>
          </a:bodyPr>
          <a:lstStyle/>
          <a:p>
            <a:r>
              <a:rPr lang="en-US" dirty="0" smtClean="0"/>
              <a:t>Base case</a:t>
            </a:r>
            <a:endParaRPr lang="en-US" dirty="0"/>
          </a:p>
        </p:txBody>
      </p:sp>
      <mc:AlternateContent xmlns:mc="http://schemas.openxmlformats.org/markup-compatibility/2006" xmlns:a14="http://schemas.microsoft.com/office/drawing/2010/main">
        <mc:Choice Requires="a14">
          <p:sp>
            <p:nvSpPr>
              <p:cNvPr id="28" name="TextBox 27"/>
              <p:cNvSpPr txBox="1"/>
              <p:nvPr/>
            </p:nvSpPr>
            <p:spPr>
              <a:xfrm>
                <a:off x="4721859" y="2332849"/>
                <a:ext cx="5725562" cy="5442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solidFill>
                            <a:schemeClr val="tx1"/>
                          </a:solidFill>
                          <a:latin typeface="Cambria Math" panose="02040503050406030204" pitchFamily="18" charset="0"/>
                        </a:rPr>
                        <m:t>=</m:t>
                      </m:r>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2</m:t>
                          </m:r>
                        </m:e>
                        <m:sup>
                          <m:r>
                            <a:rPr lang="en-US" sz="2000" b="0" i="1" smtClean="0">
                              <a:solidFill>
                                <a:schemeClr val="tx1"/>
                              </a:solidFill>
                              <a:latin typeface="Cambria Math" panose="02040503050406030204" pitchFamily="18" charset="0"/>
                            </a:rPr>
                            <m:t>𝑘</m:t>
                          </m:r>
                        </m:sup>
                      </m:sSup>
                      <m:r>
                        <a:rPr lang="en-US" sz="2000" i="1">
                          <a:solidFill>
                            <a:schemeClr val="tx1"/>
                          </a:solidFill>
                          <a:latin typeface="Cambria Math" panose="02040503050406030204" pitchFamily="18" charset="0"/>
                        </a:rPr>
                        <m:t>𝑇</m:t>
                      </m:r>
                      <m:d>
                        <m:dPr>
                          <m:ctrlPr>
                            <a:rPr lang="pt-BR" sz="2000" i="1">
                              <a:solidFill>
                                <a:schemeClr val="tx1"/>
                              </a:solidFill>
                              <a:latin typeface="Cambria Math" panose="02040503050406030204" pitchFamily="18" charset="0"/>
                            </a:rPr>
                          </m:ctrlPr>
                        </m:dPr>
                        <m:e>
                          <m:f>
                            <m:fPr>
                              <m:ctrlPr>
                                <a:rPr lang="pt-BR" sz="2000" i="1">
                                  <a:solidFill>
                                    <a:schemeClr val="tx1"/>
                                  </a:solidFill>
                                  <a:latin typeface="Cambria Math" panose="02040503050406030204" pitchFamily="18" charset="0"/>
                                </a:rPr>
                              </m:ctrlPr>
                            </m:fPr>
                            <m:num>
                              <m:r>
                                <a:rPr lang="pt-BR" sz="2000" i="1">
                                  <a:solidFill>
                                    <a:schemeClr val="tx1"/>
                                  </a:solidFill>
                                  <a:latin typeface="Cambria Math" panose="02040503050406030204" pitchFamily="18" charset="0"/>
                                </a:rPr>
                                <m:t>𝑛</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𝑘</m:t>
                                  </m:r>
                                </m:sup>
                              </m:sSup>
                            </m:den>
                          </m:f>
                        </m:e>
                      </m:d>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𝑘</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𝑐</m:t>
                          </m:r>
                        </m:e>
                        <m:sup>
                          <m:r>
                            <a:rPr lang="en-US" sz="2000" i="1">
                              <a:solidFill>
                                <a:schemeClr val="tx1"/>
                              </a:solidFill>
                              <a:latin typeface="Cambria Math" panose="02040503050406030204" pitchFamily="18" charset="0"/>
                            </a:rPr>
                            <m:t>′</m:t>
                          </m:r>
                        </m:sup>
                      </m:sSup>
                      <m:r>
                        <a:rPr lang="en-US" sz="2000" i="1">
                          <a:solidFill>
                            <a:schemeClr val="tx1"/>
                          </a:solidFill>
                          <a:latin typeface="Cambria Math" panose="02040503050406030204" pitchFamily="18" charset="0"/>
                        </a:rPr>
                        <m:t>𝑛</m:t>
                      </m:r>
                    </m:oMath>
                  </m:oMathPara>
                </a14:m>
                <a:endParaRPr lang="en-US" sz="2000" dirty="0">
                  <a:solidFill>
                    <a:schemeClr val="tx1"/>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721859" y="2332849"/>
                <a:ext cx="5725562" cy="544252"/>
              </a:xfrm>
              <a:prstGeom prst="rect">
                <a:avLst/>
              </a:prstGeom>
              <a:blipFill rotWithShape="0">
                <a:blip r:embed="rId14"/>
                <a:stretch>
                  <a:fillRect/>
                </a:stretch>
              </a:blipFill>
            </p:spPr>
            <p:txBody>
              <a:bodyPr/>
              <a:lstStyle/>
              <a:p>
                <a:r>
                  <a:rPr lang="en-US">
                    <a:noFill/>
                  </a:rPr>
                  <a:t> </a:t>
                </a:r>
              </a:p>
            </p:txBody>
          </p:sp>
        </mc:Fallback>
      </mc:AlternateContent>
      <p:sp>
        <p:nvSpPr>
          <p:cNvPr id="29" name="TextBox 28"/>
          <p:cNvSpPr txBox="1"/>
          <p:nvPr/>
        </p:nvSpPr>
        <p:spPr>
          <a:xfrm>
            <a:off x="6753885" y="2957988"/>
            <a:ext cx="4028792" cy="369332"/>
          </a:xfrm>
          <a:prstGeom prst="rect">
            <a:avLst/>
          </a:prstGeom>
          <a:noFill/>
        </p:spPr>
        <p:txBody>
          <a:bodyPr wrap="square" rtlCol="0">
            <a:spAutoFit/>
          </a:bodyPr>
          <a:lstStyle/>
          <a:p>
            <a:r>
              <a:rPr lang="en-US" dirty="0" smtClean="0">
                <a:solidFill>
                  <a:srgbClr val="00B050"/>
                </a:solidFill>
              </a:rPr>
              <a:t>When do we stop?</a:t>
            </a:r>
            <a:r>
              <a:rPr lang="en-US" dirty="0" smtClean="0"/>
              <a:t> </a:t>
            </a:r>
            <a:endParaRPr lang="en-US" dirty="0"/>
          </a:p>
        </p:txBody>
      </p:sp>
      <mc:AlternateContent xmlns:mc="http://schemas.openxmlformats.org/markup-compatibility/2006" xmlns:a14="http://schemas.microsoft.com/office/drawing/2010/main">
        <mc:Choice Requires="a14">
          <p:sp>
            <p:nvSpPr>
              <p:cNvPr id="31" name="TextBox 30"/>
              <p:cNvSpPr txBox="1"/>
              <p:nvPr/>
            </p:nvSpPr>
            <p:spPr>
              <a:xfrm>
                <a:off x="4702246" y="3390591"/>
                <a:ext cx="5725562" cy="52508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B050"/>
                          </a:solidFill>
                          <a:latin typeface="Cambria Math" panose="02040503050406030204" pitchFamily="18" charset="0"/>
                        </a:rPr>
                        <m:t>𝑊h𝑒𝑛</m:t>
                      </m:r>
                      <m:f>
                        <m:fPr>
                          <m:ctrlPr>
                            <a:rPr lang="pt-BR" sz="2000" i="1">
                              <a:solidFill>
                                <a:srgbClr val="00B050"/>
                              </a:solidFill>
                              <a:latin typeface="Cambria Math" panose="02040503050406030204" pitchFamily="18" charset="0"/>
                            </a:rPr>
                          </m:ctrlPr>
                        </m:fPr>
                        <m:num>
                          <m:r>
                            <a:rPr lang="pt-BR" sz="2000" i="1">
                              <a:solidFill>
                                <a:srgbClr val="00B050"/>
                              </a:solidFill>
                              <a:latin typeface="Cambria Math" panose="02040503050406030204" pitchFamily="18" charset="0"/>
                            </a:rPr>
                            <m:t>𝑛</m:t>
                          </m:r>
                        </m:num>
                        <m:den>
                          <m:sSup>
                            <m:sSupPr>
                              <m:ctrlPr>
                                <a:rPr lang="en-US" sz="2000" i="1">
                                  <a:solidFill>
                                    <a:srgbClr val="00B050"/>
                                  </a:solidFill>
                                  <a:latin typeface="Cambria Math" panose="02040503050406030204" pitchFamily="18" charset="0"/>
                                </a:rPr>
                              </m:ctrlPr>
                            </m:sSupPr>
                            <m:e>
                              <m:r>
                                <a:rPr lang="en-US" sz="2000" i="1">
                                  <a:solidFill>
                                    <a:srgbClr val="00B050"/>
                                  </a:solidFill>
                                  <a:latin typeface="Cambria Math" panose="02040503050406030204" pitchFamily="18" charset="0"/>
                                </a:rPr>
                                <m:t>2</m:t>
                              </m:r>
                            </m:e>
                            <m:sup>
                              <m:r>
                                <a:rPr lang="en-US" sz="2000" i="1">
                                  <a:solidFill>
                                    <a:srgbClr val="00B050"/>
                                  </a:solidFill>
                                  <a:latin typeface="Cambria Math" panose="02040503050406030204" pitchFamily="18" charset="0"/>
                                </a:rPr>
                                <m:t>𝑘</m:t>
                              </m:r>
                            </m:sup>
                          </m:sSup>
                        </m:den>
                      </m:f>
                      <m:r>
                        <a:rPr lang="en-US" sz="2000" i="1" smtClean="0">
                          <a:solidFill>
                            <a:srgbClr val="00B050"/>
                          </a:solidFill>
                          <a:latin typeface="Cambria Math" panose="02040503050406030204" pitchFamily="18" charset="0"/>
                        </a:rPr>
                        <m:t>=</m:t>
                      </m:r>
                      <m:r>
                        <a:rPr lang="en-US" sz="2000" b="0" i="1" smtClean="0">
                          <a:solidFill>
                            <a:srgbClr val="00B050"/>
                          </a:solidFill>
                          <a:latin typeface="Cambria Math" panose="02040503050406030204" pitchFamily="18" charset="0"/>
                        </a:rPr>
                        <m:t>1</m:t>
                      </m:r>
                    </m:oMath>
                  </m:oMathPara>
                </a14:m>
                <a:endParaRPr lang="en-US" sz="2000" dirty="0">
                  <a:solidFill>
                    <a:srgbClr val="00B050"/>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4702246" y="3390591"/>
                <a:ext cx="5725562" cy="525080"/>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702246" y="3978942"/>
                <a:ext cx="5725562" cy="3132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rgbClr val="00B050"/>
                              </a:solidFill>
                              <a:latin typeface="Cambria Math" panose="02040503050406030204" pitchFamily="18" charset="0"/>
                            </a:rPr>
                          </m:ctrlPr>
                        </m:sSupPr>
                        <m:e>
                          <m:r>
                            <a:rPr lang="en-US" sz="2000" i="1">
                              <a:solidFill>
                                <a:srgbClr val="00B050"/>
                              </a:solidFill>
                              <a:latin typeface="Cambria Math" panose="02040503050406030204" pitchFamily="18" charset="0"/>
                            </a:rPr>
                            <m:t>2</m:t>
                          </m:r>
                        </m:e>
                        <m:sup>
                          <m:r>
                            <a:rPr lang="en-US" sz="2000" i="1">
                              <a:solidFill>
                                <a:srgbClr val="00B050"/>
                              </a:solidFill>
                              <a:latin typeface="Cambria Math" panose="02040503050406030204" pitchFamily="18" charset="0"/>
                            </a:rPr>
                            <m:t>𝑘</m:t>
                          </m:r>
                        </m:sup>
                      </m:sSup>
                      <m:r>
                        <a:rPr lang="en-US" sz="2000" i="1" smtClean="0">
                          <a:solidFill>
                            <a:srgbClr val="00B050"/>
                          </a:solidFill>
                          <a:latin typeface="Cambria Math" panose="02040503050406030204" pitchFamily="18" charset="0"/>
                        </a:rPr>
                        <m:t>=</m:t>
                      </m:r>
                      <m:r>
                        <a:rPr lang="en-US" sz="2000" b="0" i="1" smtClean="0">
                          <a:solidFill>
                            <a:srgbClr val="00B050"/>
                          </a:solidFill>
                          <a:latin typeface="Cambria Math" panose="02040503050406030204" pitchFamily="18" charset="0"/>
                        </a:rPr>
                        <m:t>𝑛</m:t>
                      </m:r>
                    </m:oMath>
                  </m:oMathPara>
                </a14:m>
                <a:endParaRPr lang="en-US" sz="2000" dirty="0">
                  <a:solidFill>
                    <a:srgbClr val="00B05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4702246" y="3978942"/>
                <a:ext cx="5725562" cy="313291"/>
              </a:xfrm>
              <a:prstGeom prst="rect">
                <a:avLst/>
              </a:prstGeom>
              <a:blipFill rotWithShape="0">
                <a:blip r:embed="rId16"/>
                <a:stretch>
                  <a:fillRect t="-3922"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4632960" y="4393026"/>
                <a:ext cx="5725562" cy="3132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B050"/>
                          </a:solidFill>
                          <a:latin typeface="Cambria Math" panose="02040503050406030204" pitchFamily="18" charset="0"/>
                        </a:rPr>
                        <m:t>𝑘</m:t>
                      </m:r>
                      <m:r>
                        <a:rPr lang="en-US" sz="2000" i="1" smtClean="0">
                          <a:solidFill>
                            <a:srgbClr val="00B050"/>
                          </a:solidFill>
                          <a:latin typeface="Cambria Math" panose="02040503050406030204" pitchFamily="18" charset="0"/>
                        </a:rPr>
                        <m:t>=</m:t>
                      </m:r>
                      <m:func>
                        <m:funcPr>
                          <m:ctrlPr>
                            <a:rPr lang="en-US" sz="2000" i="1" smtClean="0">
                              <a:solidFill>
                                <a:srgbClr val="00B050"/>
                              </a:solidFill>
                              <a:latin typeface="Cambria Math" panose="02040503050406030204" pitchFamily="18" charset="0"/>
                            </a:rPr>
                          </m:ctrlPr>
                        </m:funcPr>
                        <m:fName>
                          <m:sSub>
                            <m:sSubPr>
                              <m:ctrlPr>
                                <a:rPr lang="en-US" sz="2000" i="1" smtClean="0">
                                  <a:solidFill>
                                    <a:srgbClr val="00B050"/>
                                  </a:solidFill>
                                  <a:latin typeface="Cambria Math" panose="02040503050406030204" pitchFamily="18" charset="0"/>
                                </a:rPr>
                              </m:ctrlPr>
                            </m:sSubPr>
                            <m:e>
                              <m:r>
                                <m:rPr>
                                  <m:sty m:val="p"/>
                                </m:rPr>
                                <a:rPr lang="en-US" sz="2000" i="0" smtClean="0">
                                  <a:solidFill>
                                    <a:srgbClr val="00B050"/>
                                  </a:solidFill>
                                  <a:latin typeface="Cambria Math" panose="02040503050406030204" pitchFamily="18" charset="0"/>
                                </a:rPr>
                                <m:t>log</m:t>
                              </m:r>
                            </m:e>
                            <m:sub>
                              <m:r>
                                <a:rPr lang="en-US" sz="2000" b="0" i="1" smtClean="0">
                                  <a:solidFill>
                                    <a:srgbClr val="00B050"/>
                                  </a:solidFill>
                                  <a:latin typeface="Cambria Math" panose="02040503050406030204" pitchFamily="18" charset="0"/>
                                </a:rPr>
                                <m:t>2</m:t>
                              </m:r>
                            </m:sub>
                          </m:sSub>
                        </m:fName>
                        <m:e>
                          <m:r>
                            <a:rPr lang="en-US" sz="2000" b="0" i="1" smtClean="0">
                              <a:solidFill>
                                <a:srgbClr val="00B050"/>
                              </a:solidFill>
                              <a:latin typeface="Cambria Math" panose="02040503050406030204" pitchFamily="18" charset="0"/>
                            </a:rPr>
                            <m:t>𝑛</m:t>
                          </m:r>
                        </m:e>
                      </m:func>
                    </m:oMath>
                  </m:oMathPara>
                </a14:m>
                <a:endParaRPr lang="en-US" sz="2000" dirty="0">
                  <a:solidFill>
                    <a:srgbClr val="00B050"/>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4632960" y="4393026"/>
                <a:ext cx="5725562" cy="313291"/>
              </a:xfrm>
              <a:prstGeom prst="rect">
                <a:avLst/>
              </a:prstGeom>
              <a:blipFill rotWithShape="0">
                <a:blip r:embed="rId17"/>
                <a:stretch>
                  <a:fillRect b="-31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894157" y="4769588"/>
                <a:ext cx="632171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𝑛𝑇</m:t>
                      </m:r>
                      <m:d>
                        <m:dPr>
                          <m:ctrlPr>
                            <a:rPr lang="pt-BR"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1</m:t>
                          </m:r>
                        </m:e>
                      </m:d>
                      <m:r>
                        <a:rPr lang="en-US" sz="2000" i="1">
                          <a:solidFill>
                            <a:schemeClr val="tx1"/>
                          </a:solidFill>
                          <a:latin typeface="Cambria Math" panose="02040503050406030204" pitchFamily="18" charset="0"/>
                        </a:rPr>
                        <m:t>+</m:t>
                      </m:r>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m:rPr>
                                  <m:sty m:val="p"/>
                                </m:rPr>
                                <a:rPr lang="en-US" sz="2000">
                                  <a:latin typeface="Cambria Math" panose="02040503050406030204" pitchFamily="18" charset="0"/>
                                </a:rPr>
                                <m:t>log</m:t>
                              </m:r>
                            </m:e>
                            <m:sub>
                              <m:r>
                                <a:rPr lang="en-US" sz="2000" i="1">
                                  <a:latin typeface="Cambria Math" panose="02040503050406030204" pitchFamily="18" charset="0"/>
                                </a:rPr>
                                <m:t>2</m:t>
                              </m:r>
                            </m:sub>
                          </m:sSub>
                        </m:fName>
                        <m:e>
                          <m:r>
                            <a:rPr lang="en-US" sz="2000" i="1">
                              <a:latin typeface="Cambria Math" panose="02040503050406030204" pitchFamily="18" charset="0"/>
                            </a:rPr>
                            <m:t>𝑛</m:t>
                          </m:r>
                          <m:r>
                            <a:rPr lang="en-US" sz="2000" i="1" smtClean="0">
                              <a:latin typeface="Cambria Math" panose="02040503050406030204" pitchFamily="18" charset="0"/>
                              <a:ea typeface="Cambria Math" panose="02040503050406030204" pitchFamily="18" charset="0"/>
                            </a:rPr>
                            <m:t>∙</m:t>
                          </m:r>
                        </m:e>
                      </m:func>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𝑐</m:t>
                          </m:r>
                        </m:e>
                        <m:sup>
                          <m:r>
                            <a:rPr lang="en-US" sz="2000" i="1">
                              <a:solidFill>
                                <a:schemeClr val="tx1"/>
                              </a:solidFill>
                              <a:latin typeface="Cambria Math" panose="02040503050406030204" pitchFamily="18" charset="0"/>
                            </a:rPr>
                            <m:t>′</m:t>
                          </m:r>
                        </m:sup>
                      </m:sSup>
                      <m:r>
                        <a:rPr lang="en-US" sz="2000" i="1">
                          <a:solidFill>
                            <a:schemeClr val="tx1"/>
                          </a:solidFill>
                          <a:latin typeface="Cambria Math" panose="02040503050406030204" pitchFamily="18" charset="0"/>
                        </a:rPr>
                        <m:t>𝑛</m:t>
                      </m:r>
                    </m:oMath>
                  </m:oMathPara>
                </a14:m>
                <a:endParaRPr lang="en-US" sz="2000" dirty="0">
                  <a:solidFill>
                    <a:schemeClr val="tx1"/>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4894157" y="4769588"/>
                <a:ext cx="6321712" cy="307777"/>
              </a:xfrm>
              <a:prstGeom prst="rect">
                <a:avLst/>
              </a:prstGeom>
              <a:blipFill rotWithShape="0">
                <a:blip r:embed="rId18"/>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790897" y="5681032"/>
                <a:ext cx="572556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𝑛</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0</m:t>
                          </m:r>
                        </m:sub>
                      </m:sSub>
                      <m:r>
                        <a:rPr lang="en-US" sz="2000" i="1">
                          <a:solidFill>
                            <a:schemeClr val="tx1"/>
                          </a:solidFill>
                          <a:latin typeface="Cambria Math" panose="02040503050406030204" pitchFamily="18" charset="0"/>
                        </a:rPr>
                        <m:t>+</m:t>
                      </m:r>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m:rPr>
                                  <m:sty m:val="p"/>
                                </m:rPr>
                                <a:rPr lang="en-US" sz="2000">
                                  <a:latin typeface="Cambria Math" panose="02040503050406030204" pitchFamily="18" charset="0"/>
                                </a:rPr>
                                <m:t>log</m:t>
                              </m:r>
                            </m:e>
                            <m:sub>
                              <m:r>
                                <a:rPr lang="en-US" sz="2000" i="1">
                                  <a:latin typeface="Cambria Math" panose="02040503050406030204" pitchFamily="18" charset="0"/>
                                </a:rPr>
                                <m:t>2</m:t>
                              </m:r>
                            </m:sub>
                          </m:sSub>
                        </m:fName>
                        <m:e>
                          <m:r>
                            <a:rPr lang="en-US" sz="2000" i="1">
                              <a:latin typeface="Cambria Math" panose="02040503050406030204" pitchFamily="18" charset="0"/>
                            </a:rPr>
                            <m:t>𝑛</m:t>
                          </m:r>
                          <m:r>
                            <a:rPr lang="en-US" sz="2000" i="1" smtClean="0">
                              <a:latin typeface="Cambria Math" panose="02040503050406030204" pitchFamily="18" charset="0"/>
                              <a:ea typeface="Cambria Math" panose="02040503050406030204" pitchFamily="18" charset="0"/>
                            </a:rPr>
                            <m:t>∙</m:t>
                          </m:r>
                        </m:e>
                      </m:func>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𝑐</m:t>
                          </m:r>
                        </m:e>
                        <m:sup>
                          <m:r>
                            <a:rPr lang="en-US" sz="2000" i="1">
                              <a:solidFill>
                                <a:schemeClr val="tx1"/>
                              </a:solidFill>
                              <a:latin typeface="Cambria Math" panose="02040503050406030204" pitchFamily="18" charset="0"/>
                            </a:rPr>
                            <m:t>′</m:t>
                          </m:r>
                        </m:sup>
                      </m:sSup>
                      <m:r>
                        <a:rPr lang="en-US" sz="2000" i="1">
                          <a:solidFill>
                            <a:schemeClr val="tx1"/>
                          </a:solidFill>
                          <a:latin typeface="Cambria Math" panose="02040503050406030204" pitchFamily="18" charset="0"/>
                        </a:rPr>
                        <m:t>𝑛</m:t>
                      </m:r>
                    </m:oMath>
                  </m:oMathPara>
                </a14:m>
                <a:endParaRPr lang="en-US" sz="2000" dirty="0">
                  <a:solidFill>
                    <a:schemeClr val="tx1"/>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4790897" y="5681032"/>
                <a:ext cx="5725562" cy="307777"/>
              </a:xfrm>
              <a:prstGeom prst="rect">
                <a:avLst/>
              </a:prstGeom>
              <a:blipFill rotWithShape="0">
                <a:blip r:embed="rId20"/>
                <a:stretch>
                  <a:fillRect b="-34000"/>
                </a:stretch>
              </a:blipFill>
            </p:spPr>
            <p:txBody>
              <a:bodyPr/>
              <a:lstStyle/>
              <a:p>
                <a:r>
                  <a:rPr lang="en-US">
                    <a:noFill/>
                  </a:rPr>
                  <a:t> </a:t>
                </a:r>
              </a:p>
            </p:txBody>
          </p:sp>
        </mc:Fallback>
      </mc:AlternateContent>
      <p:sp>
        <p:nvSpPr>
          <p:cNvPr id="3" name="Rectangle 2"/>
          <p:cNvSpPr/>
          <p:nvPr/>
        </p:nvSpPr>
        <p:spPr>
          <a:xfrm>
            <a:off x="6753885" y="5681032"/>
            <a:ext cx="518586" cy="307777"/>
          </a:xfrm>
          <a:prstGeom prst="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p:cNvSpPr txBox="1"/>
              <p:nvPr/>
            </p:nvSpPr>
            <p:spPr>
              <a:xfrm>
                <a:off x="4500501" y="6142982"/>
                <a:ext cx="5725562"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𝑂</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𝑛</m:t>
                      </m:r>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m:rPr>
                                  <m:sty m:val="p"/>
                                </m:rPr>
                                <a:rPr lang="en-US" sz="2000">
                                  <a:latin typeface="Cambria Math" panose="02040503050406030204" pitchFamily="18" charset="0"/>
                                </a:rPr>
                                <m:t>log</m:t>
                              </m:r>
                            </m:e>
                            <m:sub>
                              <m:r>
                                <a:rPr lang="en-US" sz="2000" i="1">
                                  <a:latin typeface="Cambria Math" panose="02040503050406030204" pitchFamily="18" charset="0"/>
                                </a:rPr>
                                <m:t>2</m:t>
                              </m:r>
                            </m:sub>
                          </m:sSub>
                        </m:fName>
                        <m:e>
                          <m:r>
                            <a:rPr lang="en-US" sz="2000" i="1">
                              <a:latin typeface="Cambria Math" panose="02040503050406030204" pitchFamily="18" charset="0"/>
                            </a:rPr>
                            <m:t>𝑛</m:t>
                          </m:r>
                        </m:e>
                      </m:func>
                      <m:r>
                        <a:rPr lang="en-US" sz="2000" b="0" i="1" smtClean="0">
                          <a:solidFill>
                            <a:schemeClr val="tx1"/>
                          </a:solidFill>
                          <a:latin typeface="Cambria Math" panose="02040503050406030204" pitchFamily="18" charset="0"/>
                        </a:rPr>
                        <m:t>)</m:t>
                      </m:r>
                    </m:oMath>
                  </m:oMathPara>
                </a14:m>
                <a:endParaRPr lang="en-US" sz="2000" dirty="0">
                  <a:solidFill>
                    <a:schemeClr val="tx1"/>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4500501" y="6142982"/>
                <a:ext cx="5725562" cy="307777"/>
              </a:xfrm>
              <a:prstGeom prst="rect">
                <a:avLst/>
              </a:prstGeom>
              <a:blipFill rotWithShape="0">
                <a:blip r:embed="rId21"/>
                <a:stretch>
                  <a:fillRect t="-4000" b="-36000"/>
                </a:stretch>
              </a:blipFill>
            </p:spPr>
            <p:txBody>
              <a:bodyPr/>
              <a:lstStyle/>
              <a:p>
                <a:r>
                  <a:rPr lang="en-US">
                    <a:noFill/>
                  </a:rPr>
                  <a:t> </a:t>
                </a:r>
              </a:p>
            </p:txBody>
          </p:sp>
        </mc:Fallback>
      </mc:AlternateContent>
      <p:sp>
        <p:nvSpPr>
          <p:cNvPr id="27" name="TextBox 26"/>
          <p:cNvSpPr txBox="1"/>
          <p:nvPr/>
        </p:nvSpPr>
        <p:spPr>
          <a:xfrm>
            <a:off x="4500501" y="5178032"/>
            <a:ext cx="1883207" cy="369332"/>
          </a:xfrm>
          <a:prstGeom prst="rect">
            <a:avLst/>
          </a:prstGeom>
          <a:noFill/>
        </p:spPr>
        <p:txBody>
          <a:bodyPr wrap="square" rtlCol="0">
            <a:spAutoFit/>
          </a:bodyPr>
          <a:lstStyle/>
          <a:p>
            <a:r>
              <a:rPr lang="en-US" dirty="0" smtClean="0">
                <a:solidFill>
                  <a:srgbClr val="00B050"/>
                </a:solidFill>
              </a:rPr>
              <a:t>Lower order term</a:t>
            </a:r>
            <a:endParaRPr lang="en-US" dirty="0"/>
          </a:p>
        </p:txBody>
      </p:sp>
      <p:cxnSp>
        <p:nvCxnSpPr>
          <p:cNvPr id="6" name="Straight Arrow Connector 5"/>
          <p:cNvCxnSpPr/>
          <p:nvPr/>
        </p:nvCxnSpPr>
        <p:spPr>
          <a:xfrm>
            <a:off x="5468293" y="5546873"/>
            <a:ext cx="1285592" cy="13415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9081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5"/>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arn(inVertical)">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16"/>
                                        </p:tgtEl>
                                        <p:attrNameLst>
                                          <p:attrName>style.visibility</p:attrName>
                                        </p:attrNameLst>
                                      </p:cBhvr>
                                      <p:to>
                                        <p:strVal val="hidden"/>
                                      </p:to>
                                    </p:set>
                                  </p:childTnLst>
                                </p:cTn>
                              </p:par>
                              <p:par>
                                <p:cTn id="52" presetID="1"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additive="base">
                                        <p:cTn id="72" dur="500" fill="hold"/>
                                        <p:tgtEl>
                                          <p:spTgt spid="19"/>
                                        </p:tgtEl>
                                        <p:attrNameLst>
                                          <p:attrName>ppt_x</p:attrName>
                                        </p:attrNameLst>
                                      </p:cBhvr>
                                      <p:tavLst>
                                        <p:tav tm="0">
                                          <p:val>
                                            <p:strVal val="1+#ppt_w/2"/>
                                          </p:val>
                                        </p:tav>
                                        <p:tav tm="100000">
                                          <p:val>
                                            <p:strVal val="#ppt_x"/>
                                          </p:val>
                                        </p:tav>
                                      </p:tavLst>
                                    </p:anim>
                                    <p:anim calcmode="lin" valueType="num">
                                      <p:cBhvr additive="base">
                                        <p:cTn id="73" dur="500" fill="hold"/>
                                        <p:tgtEl>
                                          <p:spTgt spid="19"/>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anim calcmode="lin" valueType="num">
                                      <p:cBhvr additive="base">
                                        <p:cTn id="76" dur="500" fill="hold"/>
                                        <p:tgtEl>
                                          <p:spTgt spid="22"/>
                                        </p:tgtEl>
                                        <p:attrNameLst>
                                          <p:attrName>ppt_x</p:attrName>
                                        </p:attrNameLst>
                                      </p:cBhvr>
                                      <p:tavLst>
                                        <p:tav tm="0">
                                          <p:val>
                                            <p:strVal val="1+#ppt_w/2"/>
                                          </p:val>
                                        </p:tav>
                                        <p:tav tm="100000">
                                          <p:val>
                                            <p:strVal val="#ppt_x"/>
                                          </p:val>
                                        </p:tav>
                                      </p:tavLst>
                                    </p:anim>
                                    <p:anim calcmode="lin" valueType="num">
                                      <p:cBhvr additive="base">
                                        <p:cTn id="77"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barn(inVertical)">
                                      <p:cBhvr>
                                        <p:cTn id="82" dur="500"/>
                                        <p:tgtEl>
                                          <p:spTgt spid="31"/>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barn(inVertical)">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barn(inVertical)">
                                      <p:cBhvr>
                                        <p:cTn id="92" dur="500"/>
                                        <p:tgtEl>
                                          <p:spTgt spid="33"/>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
                                        </p:tgtEl>
                                        <p:attrNameLst>
                                          <p:attrName>style.visibility</p:attrName>
                                        </p:attrNameLst>
                                      </p:cBhvr>
                                      <p:to>
                                        <p:strVal val="visible"/>
                                      </p:to>
                                    </p:set>
                                    <p:animEffect transition="in" filter="fade">
                                      <p:cBhvr>
                                        <p:cTn id="109" dur="500"/>
                                        <p:tgtEl>
                                          <p:spTgt spid="3"/>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fade">
                                      <p:cBhvr>
                                        <p:cTn id="114" dur="500"/>
                                        <p:tgtEl>
                                          <p:spTgt spid="27"/>
                                        </p:tgtEl>
                                      </p:cBhvr>
                                    </p:animEffect>
                                  </p:childTnLst>
                                </p:cTn>
                              </p:par>
                              <p:par>
                                <p:cTn id="115" presetID="10" presetClass="entr" presetSubtype="0" fill="hold" nodeType="withEffect">
                                  <p:stCondLst>
                                    <p:cond delay="0"/>
                                  </p:stCondLst>
                                  <p:childTnLst>
                                    <p:set>
                                      <p:cBhvr>
                                        <p:cTn id="116" dur="1" fill="hold">
                                          <p:stCondLst>
                                            <p:cond delay="0"/>
                                          </p:stCondLst>
                                        </p:cTn>
                                        <p:tgtEl>
                                          <p:spTgt spid="6"/>
                                        </p:tgtEl>
                                        <p:attrNameLst>
                                          <p:attrName>style.visibility</p:attrName>
                                        </p:attrNameLst>
                                      </p:cBhvr>
                                      <p:to>
                                        <p:strVal val="visible"/>
                                      </p:to>
                                    </p:set>
                                    <p:animEffect transition="in" filter="fade">
                                      <p:cBhvr>
                                        <p:cTn id="1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p:bldP spid="9" grpId="0"/>
      <p:bldP spid="10" grpId="0"/>
      <p:bldP spid="11" grpId="0"/>
      <p:bldP spid="12" grpId="0"/>
      <p:bldP spid="12" grpId="1"/>
      <p:bldP spid="13" grpId="0"/>
      <p:bldP spid="14" grpId="0"/>
      <p:bldP spid="16" grpId="0"/>
      <p:bldP spid="16" grpId="1"/>
      <p:bldP spid="17" grpId="0"/>
      <p:bldP spid="19" grpId="0" animBg="1"/>
      <p:bldP spid="20" grpId="0"/>
      <p:bldP spid="22" grpId="0"/>
      <p:bldP spid="28" grpId="0"/>
      <p:bldP spid="29" grpId="0"/>
      <p:bldP spid="31" grpId="0"/>
      <p:bldP spid="32" grpId="0"/>
      <p:bldP spid="33" grpId="0"/>
      <p:bldP spid="34" grpId="0"/>
      <p:bldP spid="36" grpId="0"/>
      <p:bldP spid="3" grpId="0" animBg="1"/>
      <p:bldP spid="26"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 Complexity of Merge Sort</a:t>
            </a:r>
          </a:p>
        </p:txBody>
      </p:sp>
      <p:graphicFrame>
        <p:nvGraphicFramePr>
          <p:cNvPr id="4" name="表格 3"/>
          <p:cNvGraphicFramePr>
            <a:graphicFrameLocks noGrp="1"/>
          </p:cNvGraphicFramePr>
          <p:nvPr>
            <p:extLst>
              <p:ext uri="{D42A27DB-BD31-4B8C-83A1-F6EECF244321}">
                <p14:modId xmlns:p14="http://schemas.microsoft.com/office/powerpoint/2010/main" val="4028196107"/>
              </p:ext>
            </p:extLst>
          </p:nvPr>
        </p:nvGraphicFramePr>
        <p:xfrm>
          <a:off x="2153390" y="1761244"/>
          <a:ext cx="4759224" cy="370840"/>
        </p:xfrm>
        <a:graphic>
          <a:graphicData uri="http://schemas.openxmlformats.org/drawingml/2006/table">
            <a:tbl>
              <a:tblPr firstRow="1" bandRow="1">
                <a:tableStyleId>{5C22544A-7EE6-4342-B048-85BDC9FD1C3A}</a:tableStyleId>
              </a:tblPr>
              <a:tblGrid>
                <a:gridCol w="594903"/>
                <a:gridCol w="594903"/>
                <a:gridCol w="594903"/>
                <a:gridCol w="594903"/>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056535196"/>
              </p:ext>
            </p:extLst>
          </p:nvPr>
        </p:nvGraphicFramePr>
        <p:xfrm>
          <a:off x="2153390" y="2193292"/>
          <a:ext cx="4765600" cy="370840"/>
        </p:xfrm>
        <a:graphic>
          <a:graphicData uri="http://schemas.openxmlformats.org/drawingml/2006/table">
            <a:tbl>
              <a:tblPr firstRow="1" bandRow="1">
                <a:tableStyleId>{5C22544A-7EE6-4342-B048-85BDC9FD1C3A}</a:tableStyleId>
              </a:tblPr>
              <a:tblGrid>
                <a:gridCol w="595700"/>
                <a:gridCol w="595700"/>
                <a:gridCol w="595700"/>
                <a:gridCol w="595700"/>
                <a:gridCol w="595700"/>
                <a:gridCol w="595700"/>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2</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3</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4</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5</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6</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7</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19366203"/>
              </p:ext>
            </p:extLst>
          </p:nvPr>
        </p:nvGraphicFramePr>
        <p:xfrm>
          <a:off x="1198343" y="3073400"/>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0829592"/>
              </p:ext>
            </p:extLst>
          </p:nvPr>
        </p:nvGraphicFramePr>
        <p:xfrm>
          <a:off x="1198343" y="3473450"/>
          <a:ext cx="2382800" cy="370840"/>
        </p:xfrm>
        <a:graphic>
          <a:graphicData uri="http://schemas.openxmlformats.org/drawingml/2006/table">
            <a:tbl>
              <a:tblPr firstRow="1" bandRow="1">
                <a:tableStyleId>{5C22544A-7EE6-4342-B048-85BDC9FD1C3A}</a:tableStyleId>
              </a:tblPr>
              <a:tblGrid>
                <a:gridCol w="595700"/>
                <a:gridCol w="595700"/>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2</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3</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68706066"/>
              </p:ext>
            </p:extLst>
          </p:nvPr>
        </p:nvGraphicFramePr>
        <p:xfrm>
          <a:off x="598268" y="4302125"/>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045496110"/>
              </p:ext>
            </p:extLst>
          </p:nvPr>
        </p:nvGraphicFramePr>
        <p:xfrm>
          <a:off x="141068" y="5359400"/>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785069905"/>
              </p:ext>
            </p:extLst>
          </p:nvPr>
        </p:nvGraphicFramePr>
        <p:xfrm>
          <a:off x="1455518" y="5378450"/>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139298001"/>
              </p:ext>
            </p:extLst>
          </p:nvPr>
        </p:nvGraphicFramePr>
        <p:xfrm>
          <a:off x="569693" y="4664075"/>
          <a:ext cx="1191400" cy="370840"/>
        </p:xfrm>
        <a:graphic>
          <a:graphicData uri="http://schemas.openxmlformats.org/drawingml/2006/table">
            <a:tbl>
              <a:tblPr firstRow="1" bandRow="1">
                <a:tableStyleId>{5C22544A-7EE6-4342-B048-85BDC9FD1C3A}</a:tableStyleId>
              </a:tblPr>
              <a:tblGrid>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989317267"/>
              </p:ext>
            </p:extLst>
          </p:nvPr>
        </p:nvGraphicFramePr>
        <p:xfrm>
          <a:off x="131543" y="5749925"/>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170499471"/>
              </p:ext>
            </p:extLst>
          </p:nvPr>
        </p:nvGraphicFramePr>
        <p:xfrm>
          <a:off x="1436468" y="5749925"/>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21" name="Straight Arrow Connector 20"/>
          <p:cNvCxnSpPr>
            <a:stCxn id="5" idx="2"/>
            <a:endCxn id="6" idx="0"/>
          </p:cNvCxnSpPr>
          <p:nvPr/>
        </p:nvCxnSpPr>
        <p:spPr>
          <a:xfrm flipH="1">
            <a:off x="2388149" y="2564132"/>
            <a:ext cx="2148041" cy="50926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a:endCxn id="8" idx="0"/>
          </p:cNvCxnSpPr>
          <p:nvPr/>
        </p:nvCxnSpPr>
        <p:spPr>
          <a:xfrm flipH="1">
            <a:off x="1193171" y="3844290"/>
            <a:ext cx="1196572" cy="4578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0"/>
          </p:cNvCxnSpPr>
          <p:nvPr/>
        </p:nvCxnSpPr>
        <p:spPr>
          <a:xfrm flipH="1">
            <a:off x="438519" y="4857750"/>
            <a:ext cx="702675" cy="5016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2" idx="0"/>
          </p:cNvCxnSpPr>
          <p:nvPr/>
        </p:nvCxnSpPr>
        <p:spPr>
          <a:xfrm>
            <a:off x="1141194" y="4857750"/>
            <a:ext cx="611775" cy="5207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2548074112"/>
              </p:ext>
            </p:extLst>
          </p:nvPr>
        </p:nvGraphicFramePr>
        <p:xfrm>
          <a:off x="2998568" y="4302125"/>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3180092878"/>
              </p:ext>
            </p:extLst>
          </p:nvPr>
        </p:nvGraphicFramePr>
        <p:xfrm>
          <a:off x="2541368" y="5359400"/>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3235036715"/>
              </p:ext>
            </p:extLst>
          </p:nvPr>
        </p:nvGraphicFramePr>
        <p:xfrm>
          <a:off x="3855818" y="5378450"/>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3261346998"/>
              </p:ext>
            </p:extLst>
          </p:nvPr>
        </p:nvGraphicFramePr>
        <p:xfrm>
          <a:off x="2969993" y="4664075"/>
          <a:ext cx="1191400" cy="370840"/>
        </p:xfrm>
        <a:graphic>
          <a:graphicData uri="http://schemas.openxmlformats.org/drawingml/2006/table">
            <a:tbl>
              <a:tblPr firstRow="1" bandRow="1">
                <a:tableStyleId>{5C22544A-7EE6-4342-B048-85BDC9FD1C3A}</a:tableStyleId>
              </a:tblPr>
              <a:tblGrid>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246106120"/>
              </p:ext>
            </p:extLst>
          </p:nvPr>
        </p:nvGraphicFramePr>
        <p:xfrm>
          <a:off x="2531843" y="5749925"/>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638764549"/>
              </p:ext>
            </p:extLst>
          </p:nvPr>
        </p:nvGraphicFramePr>
        <p:xfrm>
          <a:off x="3836768" y="5749925"/>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35" name="Straight Arrow Connector 34"/>
          <p:cNvCxnSpPr>
            <a:endCxn id="30" idx="0"/>
          </p:cNvCxnSpPr>
          <p:nvPr/>
        </p:nvCxnSpPr>
        <p:spPr>
          <a:xfrm flipH="1">
            <a:off x="2838819" y="4857750"/>
            <a:ext cx="702675" cy="5016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31" idx="0"/>
          </p:cNvCxnSpPr>
          <p:nvPr/>
        </p:nvCxnSpPr>
        <p:spPr>
          <a:xfrm>
            <a:off x="3541494" y="4857750"/>
            <a:ext cx="611775" cy="5207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7" idx="2"/>
            <a:endCxn id="29" idx="0"/>
          </p:cNvCxnSpPr>
          <p:nvPr/>
        </p:nvCxnSpPr>
        <p:spPr>
          <a:xfrm>
            <a:off x="2389743" y="3844290"/>
            <a:ext cx="1203728" cy="4578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4163100274"/>
              </p:ext>
            </p:extLst>
          </p:nvPr>
        </p:nvGraphicFramePr>
        <p:xfrm>
          <a:off x="5570318" y="3091506"/>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425491872"/>
              </p:ext>
            </p:extLst>
          </p:nvPr>
        </p:nvGraphicFramePr>
        <p:xfrm>
          <a:off x="5570318" y="3491556"/>
          <a:ext cx="2382800" cy="370840"/>
        </p:xfrm>
        <a:graphic>
          <a:graphicData uri="http://schemas.openxmlformats.org/drawingml/2006/table">
            <a:tbl>
              <a:tblPr firstRow="1" bandRow="1">
                <a:tableStyleId>{5C22544A-7EE6-4342-B048-85BDC9FD1C3A}</a:tableStyleId>
              </a:tblPr>
              <a:tblGrid>
                <a:gridCol w="595700"/>
                <a:gridCol w="595700"/>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2</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3</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3060301689"/>
              </p:ext>
            </p:extLst>
          </p:nvPr>
        </p:nvGraphicFramePr>
        <p:xfrm>
          <a:off x="4970243" y="4320231"/>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211699845"/>
              </p:ext>
            </p:extLst>
          </p:nvPr>
        </p:nvGraphicFramePr>
        <p:xfrm>
          <a:off x="4513043" y="5377506"/>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1742166278"/>
              </p:ext>
            </p:extLst>
          </p:nvPr>
        </p:nvGraphicFramePr>
        <p:xfrm>
          <a:off x="5827493" y="5396556"/>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2774719661"/>
              </p:ext>
            </p:extLst>
          </p:nvPr>
        </p:nvGraphicFramePr>
        <p:xfrm>
          <a:off x="4941668" y="4682181"/>
          <a:ext cx="1191400" cy="370840"/>
        </p:xfrm>
        <a:graphic>
          <a:graphicData uri="http://schemas.openxmlformats.org/drawingml/2006/table">
            <a:tbl>
              <a:tblPr firstRow="1" bandRow="1">
                <a:tableStyleId>{5C22544A-7EE6-4342-B048-85BDC9FD1C3A}</a:tableStyleId>
              </a:tblPr>
              <a:tblGrid>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4088229971"/>
              </p:ext>
            </p:extLst>
          </p:nvPr>
        </p:nvGraphicFramePr>
        <p:xfrm>
          <a:off x="4503518" y="5768031"/>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1282370976"/>
              </p:ext>
            </p:extLst>
          </p:nvPr>
        </p:nvGraphicFramePr>
        <p:xfrm>
          <a:off x="5808443" y="5768031"/>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56" name="Straight Arrow Connector 55"/>
          <p:cNvCxnSpPr>
            <a:stCxn id="49" idx="2"/>
            <a:endCxn id="50" idx="0"/>
          </p:cNvCxnSpPr>
          <p:nvPr/>
        </p:nvCxnSpPr>
        <p:spPr>
          <a:xfrm flipH="1">
            <a:off x="5565146" y="3862396"/>
            <a:ext cx="1196572" cy="4578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51" idx="0"/>
          </p:cNvCxnSpPr>
          <p:nvPr/>
        </p:nvCxnSpPr>
        <p:spPr>
          <a:xfrm flipH="1">
            <a:off x="4810494" y="4875856"/>
            <a:ext cx="702675" cy="5016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2" idx="0"/>
          </p:cNvCxnSpPr>
          <p:nvPr/>
        </p:nvCxnSpPr>
        <p:spPr>
          <a:xfrm>
            <a:off x="5513169" y="4875856"/>
            <a:ext cx="611775" cy="5207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9" name="Table 58"/>
          <p:cNvGraphicFramePr>
            <a:graphicFrameLocks noGrp="1"/>
          </p:cNvGraphicFramePr>
          <p:nvPr>
            <p:extLst>
              <p:ext uri="{D42A27DB-BD31-4B8C-83A1-F6EECF244321}">
                <p14:modId xmlns:p14="http://schemas.microsoft.com/office/powerpoint/2010/main" val="2437804884"/>
              </p:ext>
            </p:extLst>
          </p:nvPr>
        </p:nvGraphicFramePr>
        <p:xfrm>
          <a:off x="7370543" y="4320231"/>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1613095223"/>
              </p:ext>
            </p:extLst>
          </p:nvPr>
        </p:nvGraphicFramePr>
        <p:xfrm>
          <a:off x="6913343" y="5377506"/>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1" name="Table 60"/>
          <p:cNvGraphicFramePr>
            <a:graphicFrameLocks noGrp="1"/>
          </p:cNvGraphicFramePr>
          <p:nvPr>
            <p:extLst>
              <p:ext uri="{D42A27DB-BD31-4B8C-83A1-F6EECF244321}">
                <p14:modId xmlns:p14="http://schemas.microsoft.com/office/powerpoint/2010/main" val="674217349"/>
              </p:ext>
            </p:extLst>
          </p:nvPr>
        </p:nvGraphicFramePr>
        <p:xfrm>
          <a:off x="8227793" y="5396556"/>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1181874650"/>
              </p:ext>
            </p:extLst>
          </p:nvPr>
        </p:nvGraphicFramePr>
        <p:xfrm>
          <a:off x="7341968" y="4682181"/>
          <a:ext cx="1191400" cy="370840"/>
        </p:xfrm>
        <a:graphic>
          <a:graphicData uri="http://schemas.openxmlformats.org/drawingml/2006/table">
            <a:tbl>
              <a:tblPr firstRow="1" bandRow="1">
                <a:tableStyleId>{5C22544A-7EE6-4342-B048-85BDC9FD1C3A}</a:tableStyleId>
              </a:tblPr>
              <a:tblGrid>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2144280671"/>
              </p:ext>
            </p:extLst>
          </p:nvPr>
        </p:nvGraphicFramePr>
        <p:xfrm>
          <a:off x="6903818" y="5768031"/>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2900825169"/>
              </p:ext>
            </p:extLst>
          </p:nvPr>
        </p:nvGraphicFramePr>
        <p:xfrm>
          <a:off x="8208743" y="5768031"/>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65" name="Straight Arrow Connector 64"/>
          <p:cNvCxnSpPr>
            <a:endCxn id="60" idx="0"/>
          </p:cNvCxnSpPr>
          <p:nvPr/>
        </p:nvCxnSpPr>
        <p:spPr>
          <a:xfrm flipH="1">
            <a:off x="7210794" y="4875856"/>
            <a:ext cx="702675" cy="5016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61" idx="0"/>
          </p:cNvCxnSpPr>
          <p:nvPr/>
        </p:nvCxnSpPr>
        <p:spPr>
          <a:xfrm>
            <a:off x="7913469" y="4875856"/>
            <a:ext cx="611775" cy="5207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9" idx="2"/>
            <a:endCxn id="59" idx="0"/>
          </p:cNvCxnSpPr>
          <p:nvPr/>
        </p:nvCxnSpPr>
        <p:spPr>
          <a:xfrm>
            <a:off x="6761718" y="3862396"/>
            <a:ext cx="1203728" cy="4578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 idx="2"/>
            <a:endCxn id="48" idx="0"/>
          </p:cNvCxnSpPr>
          <p:nvPr/>
        </p:nvCxnSpPr>
        <p:spPr>
          <a:xfrm>
            <a:off x="4536190" y="2564132"/>
            <a:ext cx="2223934" cy="5273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1"/>
          </p:nvPr>
        </p:nvSpPr>
        <p:spPr>
          <a:xfrm>
            <a:off x="8926265" y="1517069"/>
            <a:ext cx="3281162" cy="4351338"/>
          </a:xfrm>
        </p:spPr>
        <p:txBody>
          <a:bodyPr>
            <a:noAutofit/>
          </a:bodyPr>
          <a:lstStyle/>
          <a:p>
            <a:pPr marL="0" indent="0">
              <a:buNone/>
            </a:pPr>
            <a:r>
              <a:rPr lang="en-US" sz="1600" b="1" dirty="0" smtClean="0"/>
              <a:t>1  </a:t>
            </a:r>
            <a:r>
              <a:rPr lang="en-US" sz="1600" b="1" dirty="0" err="1" smtClean="0"/>
              <a:t>mergeSort</a:t>
            </a:r>
            <a:r>
              <a:rPr lang="en-US" sz="1600" b="1" dirty="0" smtClean="0"/>
              <a:t>(</a:t>
            </a:r>
            <a:r>
              <a:rPr lang="en-US" sz="1600" b="1" dirty="0" err="1" smtClean="0"/>
              <a:t>int</a:t>
            </a:r>
            <a:r>
              <a:rPr lang="en-US" sz="1600" b="1" dirty="0"/>
              <a:t>[] </a:t>
            </a:r>
            <a:r>
              <a:rPr lang="en-US" sz="1600" b="1" dirty="0" smtClean="0"/>
              <a:t>A) </a:t>
            </a:r>
          </a:p>
          <a:p>
            <a:pPr marL="0" indent="0">
              <a:buNone/>
            </a:pPr>
            <a:r>
              <a:rPr lang="en-US" sz="1600" b="1" dirty="0" smtClean="0"/>
              <a:t>2  { </a:t>
            </a:r>
            <a:r>
              <a:rPr lang="en-US" sz="1600" b="1" dirty="0" err="1"/>
              <a:t>i</a:t>
            </a:r>
            <a:r>
              <a:rPr lang="en-US" sz="1600" b="1" dirty="0" err="1" smtClean="0"/>
              <a:t>nt</a:t>
            </a:r>
            <a:r>
              <a:rPr lang="en-US" sz="1600" b="1" dirty="0" smtClean="0"/>
              <a:t> n = </a:t>
            </a:r>
            <a:r>
              <a:rPr lang="en-US" sz="1600" b="1" dirty="0" err="1"/>
              <a:t>A</a:t>
            </a:r>
            <a:r>
              <a:rPr lang="en-US" sz="1600" b="1" dirty="0" err="1" smtClean="0"/>
              <a:t>.length</a:t>
            </a:r>
            <a:r>
              <a:rPr lang="en-US" sz="1600" b="1" dirty="0" smtClean="0"/>
              <a:t>;</a:t>
            </a:r>
            <a:endParaRPr lang="en-US" sz="1600" b="1" dirty="0"/>
          </a:p>
          <a:p>
            <a:pPr marL="0" indent="0">
              <a:buNone/>
            </a:pPr>
            <a:r>
              <a:rPr lang="en-US" sz="1600" b="1" dirty="0" smtClean="0"/>
              <a:t>3     if (n </a:t>
            </a:r>
            <a:r>
              <a:rPr lang="en-US" sz="1600" b="1" dirty="0"/>
              <a:t>&lt; 2) </a:t>
            </a:r>
            <a:r>
              <a:rPr lang="en-US" sz="1600" b="1" dirty="0" smtClean="0"/>
              <a:t>return A;</a:t>
            </a:r>
            <a:endParaRPr lang="en-US" sz="1600" b="1" dirty="0"/>
          </a:p>
          <a:p>
            <a:pPr marL="0" indent="0">
              <a:buNone/>
            </a:pPr>
            <a:r>
              <a:rPr lang="en-US" sz="1600" b="1" dirty="0" smtClean="0"/>
              <a:t>4     </a:t>
            </a:r>
            <a:r>
              <a:rPr lang="en-US" sz="1600" b="1" dirty="0" err="1" smtClean="0"/>
              <a:t>int</a:t>
            </a:r>
            <a:r>
              <a:rPr lang="en-US" sz="1600" b="1" dirty="0" smtClean="0"/>
              <a:t> </a:t>
            </a:r>
            <a:r>
              <a:rPr lang="en-US" sz="1600" b="1" dirty="0"/>
              <a:t>mid = </a:t>
            </a:r>
            <a:r>
              <a:rPr lang="en-US" sz="1600" b="1" dirty="0" smtClean="0"/>
              <a:t>n </a:t>
            </a:r>
            <a:r>
              <a:rPr lang="en-US" sz="1600" b="1" dirty="0"/>
              <a:t>/ 2</a:t>
            </a:r>
            <a:r>
              <a:rPr lang="en-US" sz="1600" b="1" dirty="0" smtClean="0"/>
              <a:t>;</a:t>
            </a:r>
            <a:endParaRPr lang="en-US" sz="1600" b="1" dirty="0"/>
          </a:p>
          <a:p>
            <a:pPr marL="0" indent="0">
              <a:buNone/>
            </a:pPr>
            <a:r>
              <a:rPr lang="en-US" sz="1600" b="1" dirty="0" smtClean="0"/>
              <a:t>5     </a:t>
            </a:r>
            <a:r>
              <a:rPr lang="en-US" sz="1600" b="1" dirty="0" err="1" smtClean="0"/>
              <a:t>int</a:t>
            </a:r>
            <a:r>
              <a:rPr lang="en-US" sz="1600" b="1" dirty="0"/>
              <a:t>[] left = new </a:t>
            </a:r>
            <a:r>
              <a:rPr lang="en-US" sz="1600" b="1" dirty="0" err="1"/>
              <a:t>int</a:t>
            </a:r>
            <a:r>
              <a:rPr lang="en-US" sz="1600" b="1" dirty="0"/>
              <a:t>[mid];</a:t>
            </a:r>
          </a:p>
          <a:p>
            <a:pPr marL="0" indent="0">
              <a:buNone/>
            </a:pPr>
            <a:r>
              <a:rPr lang="en-US" sz="1600" b="1" dirty="0" smtClean="0"/>
              <a:t>6     </a:t>
            </a:r>
            <a:r>
              <a:rPr lang="en-US" sz="1600" b="1" dirty="0" err="1" smtClean="0"/>
              <a:t>int</a:t>
            </a:r>
            <a:r>
              <a:rPr lang="en-US" sz="1600" b="1" dirty="0"/>
              <a:t>[] right = new </a:t>
            </a:r>
            <a:r>
              <a:rPr lang="en-US" sz="1600" b="1" dirty="0" err="1" smtClean="0"/>
              <a:t>int</a:t>
            </a:r>
            <a:r>
              <a:rPr lang="en-US" sz="1600" b="1" dirty="0" smtClean="0"/>
              <a:t>[n </a:t>
            </a:r>
            <a:r>
              <a:rPr lang="en-US" sz="1600" b="1" dirty="0"/>
              <a:t>- mid</a:t>
            </a:r>
            <a:r>
              <a:rPr lang="en-US" sz="1600" b="1" dirty="0" smtClean="0"/>
              <a:t>];</a:t>
            </a:r>
            <a:endParaRPr lang="en-US" sz="1600" b="1" dirty="0"/>
          </a:p>
          <a:p>
            <a:pPr marL="0" indent="0">
              <a:buNone/>
            </a:pPr>
            <a:r>
              <a:rPr lang="en-US" sz="1600" b="1" i="1" dirty="0" smtClean="0"/>
              <a:t>7     copy 0 to mid-1 of A into left</a:t>
            </a:r>
            <a:endParaRPr lang="en-US" sz="1600" b="1" i="1" dirty="0"/>
          </a:p>
          <a:p>
            <a:pPr marL="0" indent="0">
              <a:buNone/>
            </a:pPr>
            <a:r>
              <a:rPr lang="en-US" sz="1600" b="1" i="1" dirty="0" smtClean="0"/>
              <a:t>8     copy mid </a:t>
            </a:r>
            <a:r>
              <a:rPr lang="en-US" sz="1600" b="1" i="1" dirty="0"/>
              <a:t>to </a:t>
            </a:r>
            <a:r>
              <a:rPr lang="en-US" sz="1600" b="1" i="1" dirty="0" smtClean="0"/>
              <a:t>n-1 </a:t>
            </a:r>
            <a:r>
              <a:rPr lang="en-US" sz="1600" b="1" i="1" dirty="0"/>
              <a:t>of </a:t>
            </a:r>
            <a:r>
              <a:rPr lang="en-US" sz="1600" b="1" i="1" dirty="0" smtClean="0"/>
              <a:t>A into right</a:t>
            </a:r>
            <a:endParaRPr lang="en-US" sz="1600" b="1" dirty="0"/>
          </a:p>
          <a:p>
            <a:pPr marL="0" indent="0">
              <a:buNone/>
            </a:pPr>
            <a:r>
              <a:rPr lang="en-US" sz="1600" b="1" i="1" dirty="0" smtClean="0"/>
              <a:t>9     </a:t>
            </a:r>
            <a:r>
              <a:rPr lang="en-US" sz="1600" b="1" i="1" dirty="0" err="1" smtClean="0"/>
              <a:t>mergeSort</a:t>
            </a:r>
            <a:r>
              <a:rPr lang="en-US" sz="1600" b="1" i="1" dirty="0" smtClean="0"/>
              <a:t>(left</a:t>
            </a:r>
            <a:r>
              <a:rPr lang="en-US" sz="1600" b="1" i="1" dirty="0"/>
              <a:t>);</a:t>
            </a:r>
          </a:p>
          <a:p>
            <a:pPr marL="0" indent="0">
              <a:buNone/>
            </a:pPr>
            <a:r>
              <a:rPr lang="en-US" sz="1600" b="1" i="1" dirty="0" smtClean="0"/>
              <a:t>10   </a:t>
            </a:r>
            <a:r>
              <a:rPr lang="en-US" sz="1600" b="1" i="1" dirty="0" err="1" smtClean="0"/>
              <a:t>mergeSort</a:t>
            </a:r>
            <a:r>
              <a:rPr lang="en-US" sz="1600" b="1" i="1" dirty="0" smtClean="0"/>
              <a:t>(right);</a:t>
            </a:r>
            <a:endParaRPr lang="en-US" sz="1600" b="1" dirty="0"/>
          </a:p>
          <a:p>
            <a:pPr marL="0" indent="0">
              <a:buNone/>
            </a:pPr>
            <a:r>
              <a:rPr lang="en-US" sz="1600" b="1" dirty="0" smtClean="0"/>
              <a:t>11   return </a:t>
            </a:r>
            <a:r>
              <a:rPr lang="en-US" sz="1600" b="1" i="1" dirty="0" smtClean="0"/>
              <a:t>merge(left</a:t>
            </a:r>
            <a:r>
              <a:rPr lang="en-US" sz="1600" b="1" i="1" dirty="0"/>
              <a:t>, </a:t>
            </a:r>
            <a:r>
              <a:rPr lang="en-US" sz="1600" b="1" i="1" dirty="0" smtClean="0"/>
              <a:t>right, A);</a:t>
            </a:r>
            <a:endParaRPr lang="en-US" sz="1600" b="1" dirty="0" smtClean="0"/>
          </a:p>
          <a:p>
            <a:pPr marL="0" indent="0">
              <a:buNone/>
            </a:pPr>
            <a:r>
              <a:rPr lang="en-US" sz="1600" b="1" dirty="0" smtClean="0"/>
              <a:t>12 }</a:t>
            </a:r>
            <a:endParaRPr lang="en-US" sz="1600" b="1" dirty="0"/>
          </a:p>
        </p:txBody>
      </p:sp>
      <p:sp>
        <p:nvSpPr>
          <p:cNvPr id="70" name="Left Brace 69"/>
          <p:cNvSpPr/>
          <p:nvPr/>
        </p:nvSpPr>
        <p:spPr>
          <a:xfrm>
            <a:off x="8673241" y="3003247"/>
            <a:ext cx="253024" cy="455854"/>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875365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xEl>
                                              <p:pRg st="0" end="0"/>
                                            </p:txEl>
                                          </p:spTgt>
                                        </p:tgtEl>
                                        <p:attrNameLst>
                                          <p:attrName>style.visibility</p:attrName>
                                        </p:attrNameLst>
                                      </p:cBhvr>
                                      <p:to>
                                        <p:strVal val="visible"/>
                                      </p:to>
                                    </p:set>
                                    <p:animEffect transition="in" filter="fade">
                                      <p:cBhvr>
                                        <p:cTn id="12" dur="500"/>
                                        <p:tgtEl>
                                          <p:spTgt spid="4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7">
                                            <p:txEl>
                                              <p:pRg st="1" end="1"/>
                                            </p:txEl>
                                          </p:spTgt>
                                        </p:tgtEl>
                                        <p:attrNameLst>
                                          <p:attrName>style.visibility</p:attrName>
                                        </p:attrNameLst>
                                      </p:cBhvr>
                                      <p:to>
                                        <p:strVal val="visible"/>
                                      </p:to>
                                    </p:set>
                                    <p:animEffect transition="in" filter="fade">
                                      <p:cBhvr>
                                        <p:cTn id="15" dur="500"/>
                                        <p:tgtEl>
                                          <p:spTgt spid="4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7">
                                            <p:txEl>
                                              <p:pRg st="2" end="2"/>
                                            </p:txEl>
                                          </p:spTgt>
                                        </p:tgtEl>
                                        <p:attrNameLst>
                                          <p:attrName>style.visibility</p:attrName>
                                        </p:attrNameLst>
                                      </p:cBhvr>
                                      <p:to>
                                        <p:strVal val="visible"/>
                                      </p:to>
                                    </p:set>
                                    <p:animEffect transition="in" filter="fade">
                                      <p:cBhvr>
                                        <p:cTn id="18" dur="500"/>
                                        <p:tgtEl>
                                          <p:spTgt spid="4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
                                            <p:txEl>
                                              <p:pRg st="3" end="3"/>
                                            </p:txEl>
                                          </p:spTgt>
                                        </p:tgtEl>
                                        <p:attrNameLst>
                                          <p:attrName>style.visibility</p:attrName>
                                        </p:attrNameLst>
                                      </p:cBhvr>
                                      <p:to>
                                        <p:strVal val="visible"/>
                                      </p:to>
                                    </p:set>
                                    <p:animEffect transition="in" filter="fade">
                                      <p:cBhvr>
                                        <p:cTn id="21" dur="500"/>
                                        <p:tgtEl>
                                          <p:spTgt spid="4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7">
                                            <p:txEl>
                                              <p:pRg st="4" end="4"/>
                                            </p:txEl>
                                          </p:spTgt>
                                        </p:tgtEl>
                                        <p:attrNameLst>
                                          <p:attrName>style.visibility</p:attrName>
                                        </p:attrNameLst>
                                      </p:cBhvr>
                                      <p:to>
                                        <p:strVal val="visible"/>
                                      </p:to>
                                    </p:set>
                                    <p:animEffect transition="in" filter="fade">
                                      <p:cBhvr>
                                        <p:cTn id="24" dur="500"/>
                                        <p:tgtEl>
                                          <p:spTgt spid="47">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
                                            <p:txEl>
                                              <p:pRg st="5" end="5"/>
                                            </p:txEl>
                                          </p:spTgt>
                                        </p:tgtEl>
                                        <p:attrNameLst>
                                          <p:attrName>style.visibility</p:attrName>
                                        </p:attrNameLst>
                                      </p:cBhvr>
                                      <p:to>
                                        <p:strVal val="visible"/>
                                      </p:to>
                                    </p:set>
                                    <p:animEffect transition="in" filter="fade">
                                      <p:cBhvr>
                                        <p:cTn id="27" dur="500"/>
                                        <p:tgtEl>
                                          <p:spTgt spid="47">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7">
                                            <p:txEl>
                                              <p:pRg st="6" end="6"/>
                                            </p:txEl>
                                          </p:spTgt>
                                        </p:tgtEl>
                                        <p:attrNameLst>
                                          <p:attrName>style.visibility</p:attrName>
                                        </p:attrNameLst>
                                      </p:cBhvr>
                                      <p:to>
                                        <p:strVal val="visible"/>
                                      </p:to>
                                    </p:set>
                                    <p:animEffect transition="in" filter="fade">
                                      <p:cBhvr>
                                        <p:cTn id="30" dur="500"/>
                                        <p:tgtEl>
                                          <p:spTgt spid="47">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xEl>
                                              <p:pRg st="7" end="7"/>
                                            </p:txEl>
                                          </p:spTgt>
                                        </p:tgtEl>
                                        <p:attrNameLst>
                                          <p:attrName>style.visibility</p:attrName>
                                        </p:attrNameLst>
                                      </p:cBhvr>
                                      <p:to>
                                        <p:strVal val="visible"/>
                                      </p:to>
                                    </p:set>
                                    <p:animEffect transition="in" filter="fade">
                                      <p:cBhvr>
                                        <p:cTn id="33" dur="500"/>
                                        <p:tgtEl>
                                          <p:spTgt spid="47">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7">
                                            <p:txEl>
                                              <p:pRg st="8" end="8"/>
                                            </p:txEl>
                                          </p:spTgt>
                                        </p:tgtEl>
                                        <p:attrNameLst>
                                          <p:attrName>style.visibility</p:attrName>
                                        </p:attrNameLst>
                                      </p:cBhvr>
                                      <p:to>
                                        <p:strVal val="visible"/>
                                      </p:to>
                                    </p:set>
                                    <p:animEffect transition="in" filter="fade">
                                      <p:cBhvr>
                                        <p:cTn id="36" dur="500"/>
                                        <p:tgtEl>
                                          <p:spTgt spid="47">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7">
                                            <p:txEl>
                                              <p:pRg st="9" end="9"/>
                                            </p:txEl>
                                          </p:spTgt>
                                        </p:tgtEl>
                                        <p:attrNameLst>
                                          <p:attrName>style.visibility</p:attrName>
                                        </p:attrNameLst>
                                      </p:cBhvr>
                                      <p:to>
                                        <p:strVal val="visible"/>
                                      </p:to>
                                    </p:set>
                                    <p:animEffect transition="in" filter="fade">
                                      <p:cBhvr>
                                        <p:cTn id="39" dur="500"/>
                                        <p:tgtEl>
                                          <p:spTgt spid="47">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7">
                                            <p:txEl>
                                              <p:pRg st="10" end="10"/>
                                            </p:txEl>
                                          </p:spTgt>
                                        </p:tgtEl>
                                        <p:attrNameLst>
                                          <p:attrName>style.visibility</p:attrName>
                                        </p:attrNameLst>
                                      </p:cBhvr>
                                      <p:to>
                                        <p:strVal val="visible"/>
                                      </p:to>
                                    </p:set>
                                    <p:animEffect transition="in" filter="fade">
                                      <p:cBhvr>
                                        <p:cTn id="42" dur="500"/>
                                        <p:tgtEl>
                                          <p:spTgt spid="47">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7">
                                            <p:txEl>
                                              <p:pRg st="11" end="11"/>
                                            </p:txEl>
                                          </p:spTgt>
                                        </p:tgtEl>
                                        <p:attrNameLst>
                                          <p:attrName>style.visibility</p:attrName>
                                        </p:attrNameLst>
                                      </p:cBhvr>
                                      <p:to>
                                        <p:strVal val="visible"/>
                                      </p:to>
                                    </p:set>
                                    <p:animEffect transition="in" filter="fade">
                                      <p:cBhvr>
                                        <p:cTn id="45" dur="500"/>
                                        <p:tgtEl>
                                          <p:spTgt spid="47">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70"/>
                                        </p:tgtEl>
                                        <p:attrNameLst>
                                          <p:attrName>style.visibility</p:attrName>
                                        </p:attrNameLst>
                                      </p:cBhvr>
                                      <p:to>
                                        <p:strVal val="visible"/>
                                      </p:to>
                                    </p:set>
                                    <p:anim calcmode="lin" valueType="num">
                                      <p:cBhvr additive="base">
                                        <p:cTn id="50" dur="500" fill="hold"/>
                                        <p:tgtEl>
                                          <p:spTgt spid="70"/>
                                        </p:tgtEl>
                                        <p:attrNameLst>
                                          <p:attrName>ppt_x</p:attrName>
                                        </p:attrNameLst>
                                      </p:cBhvr>
                                      <p:tavLst>
                                        <p:tav tm="0">
                                          <p:val>
                                            <p:strVal val="0-#ppt_w/2"/>
                                          </p:val>
                                        </p:tav>
                                        <p:tav tm="100000">
                                          <p:val>
                                            <p:strVal val="#ppt_x"/>
                                          </p:val>
                                        </p:tav>
                                      </p:tavLst>
                                    </p:anim>
                                    <p:anim calcmode="lin" valueType="num">
                                      <p:cBhvr additive="base">
                                        <p:cTn id="51"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7" grpId="0" build="p"/>
      <p:bldP spid="70"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 Complexity of Merge Sort</a:t>
            </a:r>
          </a:p>
        </p:txBody>
      </p:sp>
      <p:graphicFrame>
        <p:nvGraphicFramePr>
          <p:cNvPr id="4" name="表格 3"/>
          <p:cNvGraphicFramePr>
            <a:graphicFrameLocks noGrp="1"/>
          </p:cNvGraphicFramePr>
          <p:nvPr>
            <p:extLst>
              <p:ext uri="{D42A27DB-BD31-4B8C-83A1-F6EECF244321}">
                <p14:modId xmlns:p14="http://schemas.microsoft.com/office/powerpoint/2010/main" val="2292416698"/>
              </p:ext>
            </p:extLst>
          </p:nvPr>
        </p:nvGraphicFramePr>
        <p:xfrm>
          <a:off x="2153390" y="1887683"/>
          <a:ext cx="4759224" cy="370840"/>
        </p:xfrm>
        <a:graphic>
          <a:graphicData uri="http://schemas.openxmlformats.org/drawingml/2006/table">
            <a:tbl>
              <a:tblPr firstRow="1" bandRow="1">
                <a:tableStyleId>{5C22544A-7EE6-4342-B048-85BDC9FD1C3A}</a:tableStyleId>
              </a:tblPr>
              <a:tblGrid>
                <a:gridCol w="594903"/>
                <a:gridCol w="594903"/>
                <a:gridCol w="594903"/>
                <a:gridCol w="594903"/>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96932270"/>
              </p:ext>
            </p:extLst>
          </p:nvPr>
        </p:nvGraphicFramePr>
        <p:xfrm>
          <a:off x="1198343" y="2656713"/>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56424927"/>
              </p:ext>
            </p:extLst>
          </p:nvPr>
        </p:nvGraphicFramePr>
        <p:xfrm>
          <a:off x="598268" y="3515045"/>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771384663"/>
              </p:ext>
            </p:extLst>
          </p:nvPr>
        </p:nvGraphicFramePr>
        <p:xfrm>
          <a:off x="141068" y="4201927"/>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42872157"/>
              </p:ext>
            </p:extLst>
          </p:nvPr>
        </p:nvGraphicFramePr>
        <p:xfrm>
          <a:off x="1455518" y="4220977"/>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1" name="Straight Arrow Connector 20"/>
          <p:cNvCxnSpPr>
            <a:stCxn id="4" idx="2"/>
            <a:endCxn id="6" idx="0"/>
          </p:cNvCxnSpPr>
          <p:nvPr/>
        </p:nvCxnSpPr>
        <p:spPr>
          <a:xfrm flipH="1">
            <a:off x="2388149" y="2258523"/>
            <a:ext cx="2144853" cy="3981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2"/>
            <a:endCxn id="8" idx="0"/>
          </p:cNvCxnSpPr>
          <p:nvPr/>
        </p:nvCxnSpPr>
        <p:spPr>
          <a:xfrm flipH="1">
            <a:off x="1193171" y="3027553"/>
            <a:ext cx="1194978" cy="48749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11" idx="0"/>
          </p:cNvCxnSpPr>
          <p:nvPr/>
        </p:nvCxnSpPr>
        <p:spPr>
          <a:xfrm flipH="1">
            <a:off x="438519" y="3885885"/>
            <a:ext cx="754652" cy="3160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2"/>
            <a:endCxn id="12" idx="0"/>
          </p:cNvCxnSpPr>
          <p:nvPr/>
        </p:nvCxnSpPr>
        <p:spPr>
          <a:xfrm>
            <a:off x="1193171" y="3885885"/>
            <a:ext cx="559798" cy="33509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3672993332"/>
              </p:ext>
            </p:extLst>
          </p:nvPr>
        </p:nvGraphicFramePr>
        <p:xfrm>
          <a:off x="2998568" y="3515045"/>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3903023496"/>
              </p:ext>
            </p:extLst>
          </p:nvPr>
        </p:nvGraphicFramePr>
        <p:xfrm>
          <a:off x="2541368" y="4201927"/>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343580026"/>
              </p:ext>
            </p:extLst>
          </p:nvPr>
        </p:nvGraphicFramePr>
        <p:xfrm>
          <a:off x="3855818" y="4220977"/>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35" name="Straight Arrow Connector 34"/>
          <p:cNvCxnSpPr>
            <a:stCxn id="29" idx="2"/>
            <a:endCxn id="30" idx="0"/>
          </p:cNvCxnSpPr>
          <p:nvPr/>
        </p:nvCxnSpPr>
        <p:spPr>
          <a:xfrm flipH="1">
            <a:off x="2838819" y="3885885"/>
            <a:ext cx="754652" cy="3160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9" idx="2"/>
            <a:endCxn id="31" idx="0"/>
          </p:cNvCxnSpPr>
          <p:nvPr/>
        </p:nvCxnSpPr>
        <p:spPr>
          <a:xfrm>
            <a:off x="3593471" y="3885885"/>
            <a:ext cx="559798" cy="33509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2"/>
            <a:endCxn id="29" idx="0"/>
          </p:cNvCxnSpPr>
          <p:nvPr/>
        </p:nvCxnSpPr>
        <p:spPr>
          <a:xfrm>
            <a:off x="2388149" y="3027553"/>
            <a:ext cx="1205322" cy="48749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3369180007"/>
              </p:ext>
            </p:extLst>
          </p:nvPr>
        </p:nvGraphicFramePr>
        <p:xfrm>
          <a:off x="5570318" y="2674819"/>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617865614"/>
              </p:ext>
            </p:extLst>
          </p:nvPr>
        </p:nvGraphicFramePr>
        <p:xfrm>
          <a:off x="4970243" y="3533151"/>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148874166"/>
              </p:ext>
            </p:extLst>
          </p:nvPr>
        </p:nvGraphicFramePr>
        <p:xfrm>
          <a:off x="4513043" y="4220033"/>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2554761697"/>
              </p:ext>
            </p:extLst>
          </p:nvPr>
        </p:nvGraphicFramePr>
        <p:xfrm>
          <a:off x="5827493" y="4239083"/>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56" name="Straight Arrow Connector 55"/>
          <p:cNvCxnSpPr>
            <a:stCxn id="48" idx="2"/>
            <a:endCxn id="50" idx="0"/>
          </p:cNvCxnSpPr>
          <p:nvPr/>
        </p:nvCxnSpPr>
        <p:spPr>
          <a:xfrm flipH="1">
            <a:off x="5565146" y="3045659"/>
            <a:ext cx="1194978" cy="48749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0" idx="2"/>
            <a:endCxn id="51" idx="0"/>
          </p:cNvCxnSpPr>
          <p:nvPr/>
        </p:nvCxnSpPr>
        <p:spPr>
          <a:xfrm flipH="1">
            <a:off x="4810494" y="3903991"/>
            <a:ext cx="754652" cy="3160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0" idx="2"/>
            <a:endCxn id="52" idx="0"/>
          </p:cNvCxnSpPr>
          <p:nvPr/>
        </p:nvCxnSpPr>
        <p:spPr>
          <a:xfrm>
            <a:off x="5565146" y="3903991"/>
            <a:ext cx="559798" cy="33509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9" name="Table 58"/>
          <p:cNvGraphicFramePr>
            <a:graphicFrameLocks noGrp="1"/>
          </p:cNvGraphicFramePr>
          <p:nvPr>
            <p:extLst>
              <p:ext uri="{D42A27DB-BD31-4B8C-83A1-F6EECF244321}">
                <p14:modId xmlns:p14="http://schemas.microsoft.com/office/powerpoint/2010/main" val="187888358"/>
              </p:ext>
            </p:extLst>
          </p:nvPr>
        </p:nvGraphicFramePr>
        <p:xfrm>
          <a:off x="7370543" y="3533151"/>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1057083969"/>
              </p:ext>
            </p:extLst>
          </p:nvPr>
        </p:nvGraphicFramePr>
        <p:xfrm>
          <a:off x="6913343" y="4220033"/>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1" name="Table 60"/>
          <p:cNvGraphicFramePr>
            <a:graphicFrameLocks noGrp="1"/>
          </p:cNvGraphicFramePr>
          <p:nvPr>
            <p:extLst>
              <p:ext uri="{D42A27DB-BD31-4B8C-83A1-F6EECF244321}">
                <p14:modId xmlns:p14="http://schemas.microsoft.com/office/powerpoint/2010/main" val="1424434875"/>
              </p:ext>
            </p:extLst>
          </p:nvPr>
        </p:nvGraphicFramePr>
        <p:xfrm>
          <a:off x="8227793" y="4239083"/>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65" name="Straight Arrow Connector 64"/>
          <p:cNvCxnSpPr>
            <a:stCxn id="59" idx="2"/>
            <a:endCxn id="60" idx="0"/>
          </p:cNvCxnSpPr>
          <p:nvPr/>
        </p:nvCxnSpPr>
        <p:spPr>
          <a:xfrm flipH="1">
            <a:off x="7210794" y="3903991"/>
            <a:ext cx="754652" cy="3160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9" idx="2"/>
            <a:endCxn id="61" idx="0"/>
          </p:cNvCxnSpPr>
          <p:nvPr/>
        </p:nvCxnSpPr>
        <p:spPr>
          <a:xfrm>
            <a:off x="7965446" y="3903991"/>
            <a:ext cx="559798" cy="33509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8" idx="2"/>
            <a:endCxn id="59" idx="0"/>
          </p:cNvCxnSpPr>
          <p:nvPr/>
        </p:nvCxnSpPr>
        <p:spPr>
          <a:xfrm>
            <a:off x="6760124" y="3045659"/>
            <a:ext cx="1205322" cy="48749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 idx="2"/>
            <a:endCxn id="48" idx="0"/>
          </p:cNvCxnSpPr>
          <p:nvPr/>
        </p:nvCxnSpPr>
        <p:spPr>
          <a:xfrm>
            <a:off x="4533002" y="2258523"/>
            <a:ext cx="2227122" cy="4162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512787" y="1863444"/>
            <a:ext cx="480292" cy="369332"/>
          </a:xfrm>
          <a:prstGeom prst="rect">
            <a:avLst/>
          </a:prstGeom>
          <a:noFill/>
        </p:spPr>
        <p:txBody>
          <a:bodyPr wrap="square" rtlCol="0">
            <a:spAutoFit/>
          </a:bodyPr>
          <a:lstStyle/>
          <a:p>
            <a:r>
              <a:rPr lang="en-US" dirty="0" smtClean="0"/>
              <a:t>L0</a:t>
            </a:r>
            <a:endParaRPr lang="en-US" dirty="0"/>
          </a:p>
        </p:txBody>
      </p:sp>
      <p:sp>
        <p:nvSpPr>
          <p:cNvPr id="71" name="TextBox 70"/>
          <p:cNvSpPr txBox="1"/>
          <p:nvPr/>
        </p:nvSpPr>
        <p:spPr>
          <a:xfrm>
            <a:off x="9531808" y="2684055"/>
            <a:ext cx="480292" cy="369332"/>
          </a:xfrm>
          <a:prstGeom prst="rect">
            <a:avLst/>
          </a:prstGeom>
          <a:noFill/>
        </p:spPr>
        <p:txBody>
          <a:bodyPr wrap="square" rtlCol="0">
            <a:spAutoFit/>
          </a:bodyPr>
          <a:lstStyle/>
          <a:p>
            <a:r>
              <a:rPr lang="en-US" dirty="0" smtClean="0"/>
              <a:t>L1</a:t>
            </a:r>
            <a:endParaRPr lang="en-US" dirty="0"/>
          </a:p>
        </p:txBody>
      </p:sp>
      <p:sp>
        <p:nvSpPr>
          <p:cNvPr id="72" name="TextBox 71"/>
          <p:cNvSpPr txBox="1"/>
          <p:nvPr/>
        </p:nvSpPr>
        <p:spPr>
          <a:xfrm>
            <a:off x="9531808" y="3566846"/>
            <a:ext cx="480292" cy="369332"/>
          </a:xfrm>
          <a:prstGeom prst="rect">
            <a:avLst/>
          </a:prstGeom>
          <a:noFill/>
        </p:spPr>
        <p:txBody>
          <a:bodyPr wrap="square" rtlCol="0">
            <a:spAutoFit/>
          </a:bodyPr>
          <a:lstStyle/>
          <a:p>
            <a:r>
              <a:rPr lang="en-US" dirty="0" smtClean="0"/>
              <a:t>L2</a:t>
            </a:r>
            <a:endParaRPr lang="en-US" dirty="0"/>
          </a:p>
        </p:txBody>
      </p:sp>
      <p:sp>
        <p:nvSpPr>
          <p:cNvPr id="73" name="TextBox 72"/>
          <p:cNvSpPr txBox="1"/>
          <p:nvPr/>
        </p:nvSpPr>
        <p:spPr>
          <a:xfrm>
            <a:off x="9530333" y="4356037"/>
            <a:ext cx="480292" cy="369332"/>
          </a:xfrm>
          <a:prstGeom prst="rect">
            <a:avLst/>
          </a:prstGeom>
          <a:noFill/>
        </p:spPr>
        <p:txBody>
          <a:bodyPr wrap="square" rtlCol="0">
            <a:spAutoFit/>
          </a:bodyPr>
          <a:lstStyle/>
          <a:p>
            <a:r>
              <a:rPr lang="en-US" dirty="0" smtClean="0"/>
              <a:t>L3</a:t>
            </a:r>
            <a:endParaRPr lang="en-US" dirty="0"/>
          </a:p>
        </p:txBody>
      </p:sp>
      <mc:AlternateContent xmlns:mc="http://schemas.openxmlformats.org/markup-compatibility/2006" xmlns:a14="http://schemas.microsoft.com/office/drawing/2010/main">
        <mc:Choice Requires="a14">
          <p:sp>
            <p:nvSpPr>
              <p:cNvPr id="76" name="Rectangle 75"/>
              <p:cNvSpPr/>
              <p:nvPr/>
            </p:nvSpPr>
            <p:spPr>
              <a:xfrm>
                <a:off x="10550694" y="2586272"/>
                <a:ext cx="671146" cy="5648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𝑛</m:t>
                          </m:r>
                        </m:num>
                        <m:den>
                          <m:r>
                            <a:rPr lang="en-US" i="1">
                              <a:latin typeface="Cambria Math" panose="02040503050406030204" pitchFamily="18" charset="0"/>
                            </a:rPr>
                            <m:t>2</m:t>
                          </m:r>
                        </m:den>
                      </m:f>
                    </m:oMath>
                  </m:oMathPara>
                </a14:m>
                <a:endParaRPr lang="en-US" dirty="0"/>
              </a:p>
            </p:txBody>
          </p:sp>
        </mc:Choice>
        <mc:Fallback xmlns="">
          <p:sp>
            <p:nvSpPr>
              <p:cNvPr id="76" name="Rectangle 75"/>
              <p:cNvSpPr>
                <a:spLocks noRot="1" noChangeAspect="1" noMove="1" noResize="1" noEditPoints="1" noAdjustHandles="1" noChangeArrowheads="1" noChangeShapeType="1" noTextEdit="1"/>
              </p:cNvSpPr>
              <p:nvPr/>
            </p:nvSpPr>
            <p:spPr>
              <a:xfrm>
                <a:off x="10550694" y="2586272"/>
                <a:ext cx="671146" cy="564898"/>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0807016" y="1863444"/>
                <a:ext cx="3745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𝑛</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0807016" y="1863444"/>
                <a:ext cx="374590"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10550694" y="3515045"/>
                <a:ext cx="671146" cy="5648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𝑛</m:t>
                          </m:r>
                        </m:num>
                        <m:den>
                          <m:r>
                            <a:rPr lang="en-US" b="0" i="1" smtClean="0">
                              <a:latin typeface="Cambria Math" panose="02040503050406030204" pitchFamily="18" charset="0"/>
                            </a:rPr>
                            <m:t>4</m:t>
                          </m:r>
                        </m:den>
                      </m:f>
                    </m:oMath>
                  </m:oMathPara>
                </a14:m>
                <a:endParaRPr lang="en-US" dirty="0"/>
              </a:p>
            </p:txBody>
          </p:sp>
        </mc:Choice>
        <mc:Fallback xmlns="">
          <p:sp>
            <p:nvSpPr>
              <p:cNvPr id="77" name="Rectangle 76"/>
              <p:cNvSpPr>
                <a:spLocks noRot="1" noChangeAspect="1" noMove="1" noResize="1" noEditPoints="1" noAdjustHandles="1" noChangeArrowheads="1" noChangeShapeType="1" noTextEdit="1"/>
              </p:cNvSpPr>
              <p:nvPr/>
            </p:nvSpPr>
            <p:spPr>
              <a:xfrm>
                <a:off x="10550694" y="3515045"/>
                <a:ext cx="671146" cy="564898"/>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10549219" y="4345671"/>
                <a:ext cx="6623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8</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78" name="Rectangle 77"/>
              <p:cNvSpPr>
                <a:spLocks noRot="1" noChangeAspect="1" noMove="1" noResize="1" noEditPoints="1" noAdjustHandles="1" noChangeArrowheads="1" noChangeShapeType="1" noTextEdit="1"/>
              </p:cNvSpPr>
              <p:nvPr/>
            </p:nvSpPr>
            <p:spPr>
              <a:xfrm>
                <a:off x="10549219" y="4345671"/>
                <a:ext cx="662361"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1752969" y="4870016"/>
                <a:ext cx="5725562" cy="5334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solidFill>
                          <a:latin typeface="Cambria Math" panose="02040503050406030204" pitchFamily="18" charset="0"/>
                        </a:rPr>
                        <m:t>𝑾𝒉𝒆𝒏</m:t>
                      </m:r>
                      <m:f>
                        <m:fPr>
                          <m:ctrlPr>
                            <a:rPr lang="pt-BR" sz="2000" b="1" i="1">
                              <a:solidFill>
                                <a:schemeClr val="tx1"/>
                              </a:solidFill>
                              <a:latin typeface="Cambria Math" panose="02040503050406030204" pitchFamily="18" charset="0"/>
                            </a:rPr>
                          </m:ctrlPr>
                        </m:fPr>
                        <m:num>
                          <m:r>
                            <a:rPr lang="pt-BR" sz="2000" b="1" i="1">
                              <a:solidFill>
                                <a:schemeClr val="tx1"/>
                              </a:solidFill>
                              <a:latin typeface="Cambria Math" panose="02040503050406030204" pitchFamily="18" charset="0"/>
                            </a:rPr>
                            <m:t>𝒏</m:t>
                          </m:r>
                        </m:num>
                        <m:den>
                          <m:sSup>
                            <m:sSupPr>
                              <m:ctrlPr>
                                <a:rPr lang="en-US" sz="2000" b="1" i="1">
                                  <a:solidFill>
                                    <a:schemeClr val="tx1"/>
                                  </a:solidFill>
                                  <a:latin typeface="Cambria Math" panose="02040503050406030204" pitchFamily="18" charset="0"/>
                                </a:rPr>
                              </m:ctrlPr>
                            </m:sSupPr>
                            <m:e>
                              <m:r>
                                <a:rPr lang="en-US" sz="2000" b="1" i="1">
                                  <a:solidFill>
                                    <a:schemeClr val="tx1"/>
                                  </a:solidFill>
                                  <a:latin typeface="Cambria Math" panose="02040503050406030204" pitchFamily="18" charset="0"/>
                                </a:rPr>
                                <m:t>𝟐</m:t>
                              </m:r>
                            </m:e>
                            <m:sup>
                              <m:r>
                                <a:rPr lang="en-US" sz="2000" b="1" i="1">
                                  <a:solidFill>
                                    <a:schemeClr val="tx1"/>
                                  </a:solidFill>
                                  <a:latin typeface="Cambria Math" panose="02040503050406030204" pitchFamily="18" charset="0"/>
                                </a:rPr>
                                <m:t>𝒌</m:t>
                              </m:r>
                            </m:sup>
                          </m:sSup>
                        </m:den>
                      </m:f>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𝟏</m:t>
                      </m:r>
                    </m:oMath>
                  </m:oMathPara>
                </a14:m>
                <a:endParaRPr lang="en-US" sz="2000" b="1" dirty="0">
                  <a:solidFill>
                    <a:schemeClr val="tx1"/>
                  </a:solidFill>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1752969" y="4870016"/>
                <a:ext cx="5725562" cy="533479"/>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1752969" y="5458367"/>
                <a:ext cx="5725562" cy="3194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solidFill>
                                <a:schemeClr val="tx1"/>
                              </a:solidFill>
                              <a:latin typeface="Cambria Math" panose="02040503050406030204" pitchFamily="18" charset="0"/>
                            </a:rPr>
                          </m:ctrlPr>
                        </m:sSupPr>
                        <m:e>
                          <m:r>
                            <a:rPr lang="en-US" sz="2000" b="1" i="1">
                              <a:solidFill>
                                <a:schemeClr val="tx1"/>
                              </a:solidFill>
                              <a:latin typeface="Cambria Math" panose="02040503050406030204" pitchFamily="18" charset="0"/>
                            </a:rPr>
                            <m:t>𝟐</m:t>
                          </m:r>
                        </m:e>
                        <m:sup>
                          <m:r>
                            <a:rPr lang="en-US" sz="2000" b="1" i="1">
                              <a:solidFill>
                                <a:schemeClr val="tx1"/>
                              </a:solidFill>
                              <a:latin typeface="Cambria Math" panose="02040503050406030204" pitchFamily="18" charset="0"/>
                            </a:rPr>
                            <m:t>𝒌</m:t>
                          </m:r>
                        </m:sup>
                      </m:sSup>
                      <m:r>
                        <a:rPr lang="en-US" sz="2000" b="1" i="1" smtClean="0">
                          <a:solidFill>
                            <a:schemeClr val="tx1"/>
                          </a:solidFill>
                          <a:latin typeface="Cambria Math" panose="02040503050406030204" pitchFamily="18" charset="0"/>
                        </a:rPr>
                        <m:t>=</m:t>
                      </m:r>
                      <m:r>
                        <a:rPr lang="en-US" sz="2000" b="1" i="1" smtClean="0">
                          <a:solidFill>
                            <a:schemeClr val="tx1"/>
                          </a:solidFill>
                          <a:latin typeface="Cambria Math" panose="02040503050406030204" pitchFamily="18" charset="0"/>
                        </a:rPr>
                        <m:t>𝒏</m:t>
                      </m:r>
                    </m:oMath>
                  </m:oMathPara>
                </a14:m>
                <a:endParaRPr lang="en-US" sz="2000" b="1" dirty="0">
                  <a:solidFill>
                    <a:schemeClr val="tx1"/>
                  </a:solidFill>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1752969" y="5458367"/>
                <a:ext cx="5725562" cy="319446"/>
              </a:xfrm>
              <a:prstGeom prst="rect">
                <a:avLst/>
              </a:prstGeom>
              <a:blipFill rotWithShape="0">
                <a:blip r:embed="rId8"/>
                <a:stretch>
                  <a:fillRect t="-5660"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1463763" y="5872451"/>
                <a:ext cx="772653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solidFill>
                          <a:latin typeface="Cambria Math" panose="02040503050406030204" pitchFamily="18" charset="0"/>
                        </a:rPr>
                        <m:t>𝒏𝒖𝒎𝒃𝒆𝒓</m:t>
                      </m:r>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𝒐𝒇</m:t>
                      </m:r>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𝒍𝒆𝒗𝒆𝒍𝒔</m:t>
                      </m:r>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𝒊𝒔</m:t>
                      </m:r>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𝒌</m:t>
                      </m:r>
                      <m:r>
                        <a:rPr lang="en-US" sz="2000" b="1" i="1" smtClean="0">
                          <a:solidFill>
                            <a:schemeClr val="tx1"/>
                          </a:solidFill>
                          <a:latin typeface="Cambria Math" panose="02040503050406030204" pitchFamily="18" charset="0"/>
                        </a:rPr>
                        <m:t>=</m:t>
                      </m:r>
                      <m:func>
                        <m:funcPr>
                          <m:ctrlPr>
                            <a:rPr lang="en-US" sz="2000" b="1" i="1" smtClean="0">
                              <a:solidFill>
                                <a:srgbClr val="FF0000"/>
                              </a:solidFill>
                              <a:latin typeface="Cambria Math" panose="02040503050406030204" pitchFamily="18" charset="0"/>
                            </a:rPr>
                          </m:ctrlPr>
                        </m:funcPr>
                        <m:fName>
                          <m:sSub>
                            <m:sSubPr>
                              <m:ctrlPr>
                                <a:rPr lang="en-US" sz="2000" b="1" i="1" smtClean="0">
                                  <a:solidFill>
                                    <a:srgbClr val="FF0000"/>
                                  </a:solidFill>
                                  <a:latin typeface="Cambria Math" panose="02040503050406030204" pitchFamily="18" charset="0"/>
                                </a:rPr>
                              </m:ctrlPr>
                            </m:sSubPr>
                            <m:e>
                              <m:r>
                                <a:rPr lang="en-US" sz="2000" b="1" i="0" smtClean="0">
                                  <a:solidFill>
                                    <a:srgbClr val="FF0000"/>
                                  </a:solidFill>
                                  <a:latin typeface="Cambria Math" panose="02040503050406030204" pitchFamily="18" charset="0"/>
                                </a:rPr>
                                <m:t>𝐥𝐨𝐠</m:t>
                              </m:r>
                            </m:e>
                            <m:sub>
                              <m:r>
                                <a:rPr lang="en-US" sz="2000" b="1" i="1" smtClean="0">
                                  <a:solidFill>
                                    <a:srgbClr val="FF0000"/>
                                  </a:solidFill>
                                  <a:latin typeface="Cambria Math" panose="02040503050406030204" pitchFamily="18" charset="0"/>
                                </a:rPr>
                                <m:t>𝟐</m:t>
                              </m:r>
                            </m:sub>
                          </m:sSub>
                        </m:fName>
                        <m:e>
                          <m:r>
                            <a:rPr lang="en-US" sz="2000" b="1" i="1" smtClean="0">
                              <a:solidFill>
                                <a:srgbClr val="FF0000"/>
                              </a:solidFill>
                              <a:latin typeface="Cambria Math" panose="02040503050406030204" pitchFamily="18" charset="0"/>
                            </a:rPr>
                            <m:t>𝒏</m:t>
                          </m:r>
                          <m:r>
                            <a:rPr lang="en-US" sz="2000" b="1" i="1" smtClean="0">
                              <a:solidFill>
                                <a:srgbClr val="FF0000"/>
                              </a:solidFill>
                              <a:latin typeface="Cambria Math" panose="02040503050406030204" pitchFamily="18" charset="0"/>
                            </a:rPr>
                            <m:t> (</m:t>
                          </m:r>
                          <m:r>
                            <a:rPr lang="en-US" sz="2000" b="1" i="1" smtClean="0">
                              <a:solidFill>
                                <a:schemeClr val="tx1"/>
                              </a:solidFill>
                              <a:latin typeface="Cambria Math" panose="02040503050406030204" pitchFamily="18" charset="0"/>
                            </a:rPr>
                            <m:t>𝒏</m:t>
                          </m:r>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𝒊𝒔</m:t>
                          </m:r>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𝒕𝒉𝒆</m:t>
                          </m:r>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𝒔𝒊𝒛𝒆</m:t>
                          </m:r>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𝒐𝒇</m:t>
                          </m:r>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𝒕𝒉𝒆</m:t>
                          </m:r>
                          <m:r>
                            <a:rPr lang="en-US" sz="2000" b="1" i="1" smtClean="0">
                              <a:solidFill>
                                <a:schemeClr val="tx1"/>
                              </a:solidFill>
                              <a:latin typeface="Cambria Math" panose="02040503050406030204" pitchFamily="18" charset="0"/>
                            </a:rPr>
                            <m:t> </m:t>
                          </m:r>
                          <m:r>
                            <a:rPr lang="en-US" sz="2000" b="1" i="1" smtClean="0">
                              <a:solidFill>
                                <a:schemeClr val="tx1"/>
                              </a:solidFill>
                              <a:latin typeface="Cambria Math" panose="02040503050406030204" pitchFamily="18" charset="0"/>
                            </a:rPr>
                            <m:t>𝒂𝒓𝒓𝒂𝒚</m:t>
                          </m:r>
                          <m:r>
                            <a:rPr lang="en-US" sz="2000" b="1" i="1" smtClean="0">
                              <a:solidFill>
                                <a:schemeClr val="tx1"/>
                              </a:solidFill>
                              <a:latin typeface="Cambria Math" panose="02040503050406030204" pitchFamily="18" charset="0"/>
                            </a:rPr>
                            <m:t>)</m:t>
                          </m:r>
                        </m:e>
                      </m:func>
                    </m:oMath>
                  </m:oMathPara>
                </a14:m>
                <a:endParaRPr lang="en-US" sz="2000" b="1" dirty="0">
                  <a:solidFill>
                    <a:schemeClr val="tx1"/>
                  </a:solidFill>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1463763" y="5872451"/>
                <a:ext cx="7726535" cy="307777"/>
              </a:xfrm>
              <a:prstGeom prst="rect">
                <a:avLst/>
              </a:prstGeom>
              <a:blipFill rotWithShape="0">
                <a:blip r:embed="rId9"/>
                <a:stretch>
                  <a:fillRect t="-1961" b="-33333"/>
                </a:stretch>
              </a:blipFill>
            </p:spPr>
            <p:txBody>
              <a:bodyPr/>
              <a:lstStyle/>
              <a:p>
                <a:r>
                  <a:rPr lang="en-US">
                    <a:noFill/>
                  </a:rPr>
                  <a:t> </a:t>
                </a:r>
              </a:p>
            </p:txBody>
          </p:sp>
        </mc:Fallback>
      </mc:AlternateContent>
    </p:spTree>
    <p:extLst>
      <p:ext uri="{BB962C8B-B14F-4D97-AF65-F5344CB8AC3E}">
        <p14:creationId xmlns:p14="http://schemas.microsoft.com/office/powerpoint/2010/main" val="2426632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fade">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500"/>
                                        <p:tgtEl>
                                          <p:spTgt spid="7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barn(inVertical)">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barn(inVertical)">
                                      <p:cBhvr>
                                        <p:cTn id="32" dur="500"/>
                                        <p:tgtEl>
                                          <p:spTgt spid="8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barn(inVertical)">
                                      <p:cBhvr>
                                        <p:cTn id="37" dur="500"/>
                                        <p:tgtEl>
                                          <p:spTgt spid="8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fade">
                                      <p:cBhvr>
                                        <p:cTn id="47" dur="500"/>
                                        <p:tgtEl>
                                          <p:spTgt spid="7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fade">
                                      <p:cBhvr>
                                        <p:cTn id="52" dur="500"/>
                                        <p:tgtEl>
                                          <p:spTgt spid="7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8"/>
                                        </p:tgtEl>
                                        <p:attrNameLst>
                                          <p:attrName>style.visibility</p:attrName>
                                        </p:attrNameLst>
                                      </p:cBhvr>
                                      <p:to>
                                        <p:strVal val="visible"/>
                                      </p:to>
                                    </p:set>
                                    <p:animEffect transition="in" filter="fade">
                                      <p:cBhvr>
                                        <p:cTn id="5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1" grpId="0"/>
      <p:bldP spid="72" grpId="0"/>
      <p:bldP spid="73" grpId="0"/>
      <p:bldP spid="76" grpId="0"/>
      <p:bldP spid="13" grpId="0"/>
      <p:bldP spid="77" grpId="0"/>
      <p:bldP spid="78" grpId="0"/>
      <p:bldP spid="79" grpId="0"/>
      <p:bldP spid="80" grpId="0"/>
      <p:bldP spid="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sorting?</a:t>
            </a:r>
            <a:endParaRPr lang="en-US" dirty="0"/>
          </a:p>
        </p:txBody>
      </p:sp>
      <p:sp>
        <p:nvSpPr>
          <p:cNvPr id="3" name="Content Placeholder 2"/>
          <p:cNvSpPr>
            <a:spLocks noGrp="1"/>
          </p:cNvSpPr>
          <p:nvPr>
            <p:ph idx="1"/>
          </p:nvPr>
        </p:nvSpPr>
        <p:spPr/>
        <p:txBody>
          <a:bodyPr/>
          <a:lstStyle/>
          <a:p>
            <a:r>
              <a:rPr lang="en-US" dirty="0"/>
              <a:t>S</a:t>
            </a:r>
            <a:r>
              <a:rPr lang="en-US" dirty="0" smtClean="0"/>
              <a:t>orting </a:t>
            </a:r>
            <a:r>
              <a:rPr lang="en-US" dirty="0"/>
              <a:t>is arranging the elements in a list or collection in increasing or decreasing order of some property</a:t>
            </a:r>
            <a:r>
              <a:rPr lang="en-US" dirty="0" smtClean="0"/>
              <a:t>.</a:t>
            </a:r>
          </a:p>
          <a:p>
            <a:pPr marL="0" indent="0">
              <a:buNone/>
            </a:pPr>
            <a:r>
              <a:rPr lang="en-US" dirty="0" smtClean="0"/>
              <a:t>	</a:t>
            </a:r>
            <a:r>
              <a:rPr lang="en-US" b="1" dirty="0" smtClean="0"/>
              <a:t>4, 2, 1, 6, 8, 5, 3, 7</a:t>
            </a:r>
            <a:endParaRPr lang="en-US" b="1" dirty="0"/>
          </a:p>
          <a:p>
            <a:pPr marL="457200" lvl="1" indent="0">
              <a:buNone/>
            </a:pPr>
            <a:r>
              <a:rPr lang="en-US" dirty="0" smtClean="0"/>
              <a:t>1, 2, 3, 4, 5, 6, 7, 8 (</a:t>
            </a:r>
            <a:r>
              <a:rPr lang="en-US" dirty="0"/>
              <a:t>in increasing </a:t>
            </a:r>
            <a:r>
              <a:rPr lang="en-US" dirty="0" smtClean="0"/>
              <a:t>order of value)</a:t>
            </a:r>
            <a:endParaRPr lang="en-US" dirty="0"/>
          </a:p>
          <a:p>
            <a:pPr marL="457200" lvl="1" indent="0">
              <a:buNone/>
            </a:pPr>
            <a:r>
              <a:rPr lang="en-US" dirty="0" smtClean="0"/>
              <a:t>8, 7, 6, 5, 4, 3, 2, 1 (in </a:t>
            </a:r>
            <a:r>
              <a:rPr lang="en-US" dirty="0"/>
              <a:t>decreasing </a:t>
            </a:r>
            <a:r>
              <a:rPr lang="en-US" dirty="0" smtClean="0"/>
              <a:t>order of value)</a:t>
            </a:r>
            <a:endParaRPr lang="en-US" dirty="0"/>
          </a:p>
        </p:txBody>
      </p:sp>
    </p:spTree>
    <p:extLst>
      <p:ext uri="{BB962C8B-B14F-4D97-AF65-F5344CB8AC3E}">
        <p14:creationId xmlns:p14="http://schemas.microsoft.com/office/powerpoint/2010/main" val="9315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p:txBody>
          <a:bodyPr/>
          <a:lstStyle/>
          <a:p>
            <a:r>
              <a:rPr lang="en-US" dirty="0" smtClean="0"/>
              <a:t>What you need to know</a:t>
            </a:r>
          </a:p>
          <a:p>
            <a:pPr lvl="1"/>
            <a:r>
              <a:rPr lang="en-US" dirty="0" smtClean="0"/>
              <a:t>Recursion</a:t>
            </a:r>
          </a:p>
          <a:p>
            <a:pPr lvl="1"/>
            <a:r>
              <a:rPr lang="en-US" dirty="0" smtClean="0"/>
              <a:t>Array</a:t>
            </a:r>
          </a:p>
          <a:p>
            <a:r>
              <a:rPr lang="en-US" dirty="0" smtClean="0"/>
              <a:t>Problem</a:t>
            </a:r>
          </a:p>
          <a:p>
            <a:pPr lvl="1"/>
            <a:r>
              <a:rPr lang="en-US" dirty="0" smtClean="0"/>
              <a:t>Sort a list of integers in the form of array in increasing order</a:t>
            </a:r>
          </a:p>
          <a:p>
            <a:pPr lvl="1"/>
            <a:endParaRPr lang="en-US" dirty="0"/>
          </a:p>
          <a:p>
            <a:pPr lvl="1"/>
            <a:endParaRPr lang="en-US" dirty="0"/>
          </a:p>
          <a:p>
            <a:pPr lvl="1"/>
            <a:endParaRPr lang="en-US" dirty="0"/>
          </a:p>
          <a:p>
            <a:pPr lvl="1"/>
            <a:endParaRPr lang="en-US" dirty="0" smtClean="0"/>
          </a:p>
        </p:txBody>
      </p:sp>
      <p:graphicFrame>
        <p:nvGraphicFramePr>
          <p:cNvPr id="4" name="表格 3"/>
          <p:cNvGraphicFramePr>
            <a:graphicFrameLocks noGrp="1"/>
          </p:cNvGraphicFramePr>
          <p:nvPr>
            <p:extLst>
              <p:ext uri="{D42A27DB-BD31-4B8C-83A1-F6EECF244321}">
                <p14:modId xmlns:p14="http://schemas.microsoft.com/office/powerpoint/2010/main" val="4163354188"/>
              </p:ext>
            </p:extLst>
          </p:nvPr>
        </p:nvGraphicFramePr>
        <p:xfrm>
          <a:off x="3241409" y="4353973"/>
          <a:ext cx="4759224" cy="370840"/>
        </p:xfrm>
        <a:graphic>
          <a:graphicData uri="http://schemas.openxmlformats.org/drawingml/2006/table">
            <a:tbl>
              <a:tblPr firstRow="1" bandRow="1">
                <a:tableStyleId>{5C22544A-7EE6-4342-B048-85BDC9FD1C3A}</a:tableStyleId>
              </a:tblPr>
              <a:tblGrid>
                <a:gridCol w="594903"/>
                <a:gridCol w="594903"/>
                <a:gridCol w="594903"/>
                <a:gridCol w="594903"/>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984777821"/>
              </p:ext>
            </p:extLst>
          </p:nvPr>
        </p:nvGraphicFramePr>
        <p:xfrm>
          <a:off x="3241409" y="4786021"/>
          <a:ext cx="4765600" cy="370840"/>
        </p:xfrm>
        <a:graphic>
          <a:graphicData uri="http://schemas.openxmlformats.org/drawingml/2006/table">
            <a:tbl>
              <a:tblPr firstRow="1" bandRow="1">
                <a:tableStyleId>{5C22544A-7EE6-4342-B048-85BDC9FD1C3A}</a:tableStyleId>
              </a:tblPr>
              <a:tblGrid>
                <a:gridCol w="595700"/>
                <a:gridCol w="595700"/>
                <a:gridCol w="595700"/>
                <a:gridCol w="595700"/>
                <a:gridCol w="595700"/>
                <a:gridCol w="595700"/>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2</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3</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4</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5</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6</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7</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6" name="TextBox 5"/>
          <p:cNvSpPr txBox="1"/>
          <p:nvPr/>
        </p:nvSpPr>
        <p:spPr>
          <a:xfrm>
            <a:off x="2453833" y="4340506"/>
            <a:ext cx="532435" cy="369332"/>
          </a:xfrm>
          <a:prstGeom prst="rect">
            <a:avLst/>
          </a:prstGeom>
          <a:noFill/>
        </p:spPr>
        <p:txBody>
          <a:bodyPr wrap="square" rtlCol="0">
            <a:spAutoFit/>
          </a:bodyPr>
          <a:lstStyle/>
          <a:p>
            <a:r>
              <a:rPr lang="en-US" dirty="0" smtClean="0"/>
              <a:t>A</a:t>
            </a:r>
            <a:endParaRPr lang="en-US" dirty="0"/>
          </a:p>
        </p:txBody>
      </p:sp>
      <p:graphicFrame>
        <p:nvGraphicFramePr>
          <p:cNvPr id="7" name="表格 3"/>
          <p:cNvGraphicFramePr>
            <a:graphicFrameLocks noGrp="1"/>
          </p:cNvGraphicFramePr>
          <p:nvPr>
            <p:extLst>
              <p:ext uri="{D42A27DB-BD31-4B8C-83A1-F6EECF244321}">
                <p14:modId xmlns:p14="http://schemas.microsoft.com/office/powerpoint/2010/main" val="3650414835"/>
              </p:ext>
            </p:extLst>
          </p:nvPr>
        </p:nvGraphicFramePr>
        <p:xfrm>
          <a:off x="3241409" y="5806123"/>
          <a:ext cx="4759224" cy="370840"/>
        </p:xfrm>
        <a:graphic>
          <a:graphicData uri="http://schemas.openxmlformats.org/drawingml/2006/table">
            <a:tbl>
              <a:tblPr firstRow="1" bandRow="1">
                <a:tableStyleId>{5C22544A-7EE6-4342-B048-85BDC9FD1C3A}</a:tableStyleId>
              </a:tblPr>
              <a:tblGrid>
                <a:gridCol w="594903"/>
                <a:gridCol w="594903"/>
                <a:gridCol w="594903"/>
                <a:gridCol w="594903"/>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 name="表格 4"/>
          <p:cNvGraphicFramePr>
            <a:graphicFrameLocks noGrp="1"/>
          </p:cNvGraphicFramePr>
          <p:nvPr>
            <p:extLst>
              <p:ext uri="{D42A27DB-BD31-4B8C-83A1-F6EECF244321}">
                <p14:modId xmlns:p14="http://schemas.microsoft.com/office/powerpoint/2010/main" val="2252538857"/>
              </p:ext>
            </p:extLst>
          </p:nvPr>
        </p:nvGraphicFramePr>
        <p:xfrm>
          <a:off x="3241409" y="6238171"/>
          <a:ext cx="4765600" cy="370840"/>
        </p:xfrm>
        <a:graphic>
          <a:graphicData uri="http://schemas.openxmlformats.org/drawingml/2006/table">
            <a:tbl>
              <a:tblPr firstRow="1" bandRow="1">
                <a:tableStyleId>{5C22544A-7EE6-4342-B048-85BDC9FD1C3A}</a:tableStyleId>
              </a:tblPr>
              <a:tblGrid>
                <a:gridCol w="595700"/>
                <a:gridCol w="595700"/>
                <a:gridCol w="595700"/>
                <a:gridCol w="595700"/>
                <a:gridCol w="595700"/>
                <a:gridCol w="595700"/>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2</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3</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4</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5</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6</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7</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9" name="TextBox 8"/>
          <p:cNvSpPr txBox="1"/>
          <p:nvPr/>
        </p:nvSpPr>
        <p:spPr>
          <a:xfrm>
            <a:off x="2453833" y="5792656"/>
            <a:ext cx="532435" cy="369332"/>
          </a:xfrm>
          <a:prstGeom prst="rect">
            <a:avLst/>
          </a:prstGeom>
          <a:noFill/>
        </p:spPr>
        <p:txBody>
          <a:bodyPr wrap="square" rtlCol="0">
            <a:spAutoFit/>
          </a:bodyPr>
          <a:lstStyle/>
          <a:p>
            <a:r>
              <a:rPr lang="en-US" dirty="0" smtClean="0"/>
              <a:t>A</a:t>
            </a:r>
            <a:endParaRPr lang="en-US" dirty="0"/>
          </a:p>
        </p:txBody>
      </p:sp>
      <p:sp>
        <p:nvSpPr>
          <p:cNvPr id="11" name="Rectangle 10"/>
          <p:cNvSpPr/>
          <p:nvPr/>
        </p:nvSpPr>
        <p:spPr>
          <a:xfrm>
            <a:off x="8308392" y="4143736"/>
            <a:ext cx="2791729" cy="707886"/>
          </a:xfrm>
          <a:prstGeom prst="rect">
            <a:avLst/>
          </a:prstGeom>
          <a:noFill/>
        </p:spPr>
        <p:txBody>
          <a:bodyPr wrap="square" lIns="91440" tIns="45720" rIns="91440" bIns="45720">
            <a:spAutoFit/>
          </a:bodyPr>
          <a:lstStyle/>
          <a:p>
            <a:pPr algn="ctr"/>
            <a:r>
              <a:rPr lang="en-US" sz="40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unsorted</a:t>
            </a:r>
            <a:endParaRPr lang="en-US" sz="4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12" name="Rectangle 11"/>
          <p:cNvSpPr/>
          <p:nvPr/>
        </p:nvSpPr>
        <p:spPr>
          <a:xfrm>
            <a:off x="8308391" y="5469077"/>
            <a:ext cx="2791729" cy="707886"/>
          </a:xfrm>
          <a:prstGeom prst="rect">
            <a:avLst/>
          </a:prstGeom>
          <a:noFill/>
        </p:spPr>
        <p:txBody>
          <a:bodyPr wrap="square" lIns="91440" tIns="45720" rIns="91440" bIns="45720">
            <a:spAutoFit/>
          </a:bodyPr>
          <a:lstStyle/>
          <a:p>
            <a:pPr algn="ctr"/>
            <a:r>
              <a:rPr lang="en-US" sz="40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sorted</a:t>
            </a:r>
            <a:endParaRPr lang="en-US" sz="4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13" name="Down Arrow 12"/>
          <p:cNvSpPr/>
          <p:nvPr/>
        </p:nvSpPr>
        <p:spPr>
          <a:xfrm>
            <a:off x="5301205" y="5185458"/>
            <a:ext cx="532436" cy="5092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885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5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randombar(horizontal)">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par>
                                <p:cTn id="55" presetID="10" presetClass="entr" presetSubtype="0" fill="hold"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P spid="11" grpId="0"/>
      <p:bldP spid="12" grpId="0"/>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 in action</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1195632941"/>
              </p:ext>
            </p:extLst>
          </p:nvPr>
        </p:nvGraphicFramePr>
        <p:xfrm>
          <a:off x="3646524" y="2177050"/>
          <a:ext cx="4759224" cy="370840"/>
        </p:xfrm>
        <a:graphic>
          <a:graphicData uri="http://schemas.openxmlformats.org/drawingml/2006/table">
            <a:tbl>
              <a:tblPr firstRow="1" bandRow="1">
                <a:tableStyleId>{5C22544A-7EE6-4342-B048-85BDC9FD1C3A}</a:tableStyleId>
              </a:tblPr>
              <a:tblGrid>
                <a:gridCol w="594903"/>
                <a:gridCol w="594903"/>
                <a:gridCol w="594903"/>
                <a:gridCol w="594903"/>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43005724"/>
              </p:ext>
            </p:extLst>
          </p:nvPr>
        </p:nvGraphicFramePr>
        <p:xfrm>
          <a:off x="2691477" y="4055036"/>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1" name="Straight Arrow Connector 20"/>
          <p:cNvCxnSpPr>
            <a:endCxn id="6" idx="0"/>
          </p:cNvCxnSpPr>
          <p:nvPr/>
        </p:nvCxnSpPr>
        <p:spPr>
          <a:xfrm flipH="1">
            <a:off x="3881283" y="2743200"/>
            <a:ext cx="953364" cy="13118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462819621"/>
              </p:ext>
            </p:extLst>
          </p:nvPr>
        </p:nvGraphicFramePr>
        <p:xfrm>
          <a:off x="7063452" y="4073142"/>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68" name="Straight Arrow Connector 67"/>
          <p:cNvCxnSpPr>
            <a:endCxn id="48" idx="0"/>
          </p:cNvCxnSpPr>
          <p:nvPr/>
        </p:nvCxnSpPr>
        <p:spPr>
          <a:xfrm>
            <a:off x="7217626" y="2743200"/>
            <a:ext cx="1035632" cy="13299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026136" y="1956122"/>
            <a:ext cx="0" cy="78707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110173" y="2178558"/>
            <a:ext cx="532435" cy="369332"/>
          </a:xfrm>
          <a:prstGeom prst="rect">
            <a:avLst/>
          </a:prstGeom>
          <a:noFill/>
        </p:spPr>
        <p:txBody>
          <a:bodyPr wrap="square" rtlCol="0">
            <a:spAutoFit/>
          </a:bodyPr>
          <a:lstStyle/>
          <a:p>
            <a:r>
              <a:rPr lang="en-US" dirty="0" smtClean="0"/>
              <a:t>A</a:t>
            </a:r>
            <a:endParaRPr lang="en-US" dirty="0"/>
          </a:p>
        </p:txBody>
      </p:sp>
      <p:sp>
        <p:nvSpPr>
          <p:cNvPr id="49" name="TextBox 48"/>
          <p:cNvSpPr txBox="1"/>
          <p:nvPr/>
        </p:nvSpPr>
        <p:spPr>
          <a:xfrm>
            <a:off x="2153869" y="4055036"/>
            <a:ext cx="532435" cy="369332"/>
          </a:xfrm>
          <a:prstGeom prst="rect">
            <a:avLst/>
          </a:prstGeom>
          <a:noFill/>
        </p:spPr>
        <p:txBody>
          <a:bodyPr wrap="square" rtlCol="0">
            <a:spAutoFit/>
          </a:bodyPr>
          <a:lstStyle/>
          <a:p>
            <a:r>
              <a:rPr lang="en-US" dirty="0" smtClean="0"/>
              <a:t>L</a:t>
            </a:r>
            <a:endParaRPr lang="en-US" dirty="0"/>
          </a:p>
        </p:txBody>
      </p:sp>
      <p:sp>
        <p:nvSpPr>
          <p:cNvPr id="53" name="TextBox 52"/>
          <p:cNvSpPr txBox="1"/>
          <p:nvPr/>
        </p:nvSpPr>
        <p:spPr>
          <a:xfrm>
            <a:off x="6607262" y="4079252"/>
            <a:ext cx="532435" cy="369332"/>
          </a:xfrm>
          <a:prstGeom prst="rect">
            <a:avLst/>
          </a:prstGeom>
          <a:noFill/>
        </p:spPr>
        <p:txBody>
          <a:bodyPr wrap="square" rtlCol="0">
            <a:spAutoFit/>
          </a:bodyPr>
          <a:lstStyle/>
          <a:p>
            <a:r>
              <a:rPr lang="en-US" dirty="0" smtClean="0"/>
              <a:t>R</a:t>
            </a:r>
            <a:endParaRPr lang="en-US" dirty="0"/>
          </a:p>
        </p:txBody>
      </p:sp>
      <p:sp>
        <p:nvSpPr>
          <p:cNvPr id="38" name="TextBox 37"/>
          <p:cNvSpPr txBox="1"/>
          <p:nvPr/>
        </p:nvSpPr>
        <p:spPr>
          <a:xfrm>
            <a:off x="3661985" y="3116797"/>
            <a:ext cx="1075384" cy="369332"/>
          </a:xfrm>
          <a:prstGeom prst="rect">
            <a:avLst/>
          </a:prstGeom>
          <a:noFill/>
        </p:spPr>
        <p:txBody>
          <a:bodyPr wrap="square" rtlCol="0">
            <a:spAutoFit/>
          </a:bodyPr>
          <a:lstStyle/>
          <a:p>
            <a:r>
              <a:rPr lang="en-US" dirty="0" smtClean="0"/>
              <a:t>Copy</a:t>
            </a:r>
            <a:endParaRPr lang="en-US" dirty="0"/>
          </a:p>
        </p:txBody>
      </p:sp>
      <p:sp>
        <p:nvSpPr>
          <p:cNvPr id="39" name="TextBox 38"/>
          <p:cNvSpPr txBox="1"/>
          <p:nvPr/>
        </p:nvSpPr>
        <p:spPr>
          <a:xfrm>
            <a:off x="7757718" y="3116797"/>
            <a:ext cx="1075384" cy="369332"/>
          </a:xfrm>
          <a:prstGeom prst="rect">
            <a:avLst/>
          </a:prstGeom>
          <a:noFill/>
        </p:spPr>
        <p:txBody>
          <a:bodyPr wrap="square" rtlCol="0">
            <a:spAutoFit/>
          </a:bodyPr>
          <a:lstStyle/>
          <a:p>
            <a:r>
              <a:rPr lang="en-US" dirty="0" smtClean="0"/>
              <a:t>Copy</a:t>
            </a:r>
            <a:endParaRPr lang="en-US" dirty="0"/>
          </a:p>
        </p:txBody>
      </p:sp>
    </p:spTree>
    <p:extLst>
      <p:ext uri="{BB962C8B-B14F-4D97-AF65-F5344CB8AC3E}">
        <p14:creationId xmlns:p14="http://schemas.microsoft.com/office/powerpoint/2010/main" val="144647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righ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left)">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3" grpId="0"/>
      <p:bldP spid="38" grpId="0"/>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 in action</a:t>
            </a:r>
            <a:endParaRPr lang="en-US" dirty="0"/>
          </a:p>
        </p:txBody>
      </p:sp>
      <p:graphicFrame>
        <p:nvGraphicFramePr>
          <p:cNvPr id="4" name="表格 3"/>
          <p:cNvGraphicFramePr>
            <a:graphicFrameLocks noGrp="1"/>
          </p:cNvGraphicFramePr>
          <p:nvPr>
            <p:extLst/>
          </p:nvPr>
        </p:nvGraphicFramePr>
        <p:xfrm>
          <a:off x="3646524" y="2177050"/>
          <a:ext cx="4759224" cy="370840"/>
        </p:xfrm>
        <a:graphic>
          <a:graphicData uri="http://schemas.openxmlformats.org/drawingml/2006/table">
            <a:tbl>
              <a:tblPr firstRow="1" bandRow="1">
                <a:tableStyleId>{5C22544A-7EE6-4342-B048-85BDC9FD1C3A}</a:tableStyleId>
              </a:tblPr>
              <a:tblGrid>
                <a:gridCol w="594903"/>
                <a:gridCol w="594903"/>
                <a:gridCol w="594903"/>
                <a:gridCol w="594903"/>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78904329"/>
              </p:ext>
            </p:extLst>
          </p:nvPr>
        </p:nvGraphicFramePr>
        <p:xfrm>
          <a:off x="2691477" y="4055036"/>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1" name="Straight Arrow Connector 20"/>
          <p:cNvCxnSpPr>
            <a:endCxn id="6" idx="0"/>
          </p:cNvCxnSpPr>
          <p:nvPr/>
        </p:nvCxnSpPr>
        <p:spPr>
          <a:xfrm flipH="1">
            <a:off x="3881283" y="2743200"/>
            <a:ext cx="953364" cy="13118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2129333492"/>
              </p:ext>
            </p:extLst>
          </p:nvPr>
        </p:nvGraphicFramePr>
        <p:xfrm>
          <a:off x="7063452" y="4073142"/>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68" name="Straight Arrow Connector 67"/>
          <p:cNvCxnSpPr>
            <a:endCxn id="48" idx="0"/>
          </p:cNvCxnSpPr>
          <p:nvPr/>
        </p:nvCxnSpPr>
        <p:spPr>
          <a:xfrm>
            <a:off x="7217626" y="2743200"/>
            <a:ext cx="1035632" cy="132994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026136" y="1956122"/>
            <a:ext cx="0" cy="78707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110173" y="2178558"/>
            <a:ext cx="532435" cy="369332"/>
          </a:xfrm>
          <a:prstGeom prst="rect">
            <a:avLst/>
          </a:prstGeom>
          <a:noFill/>
        </p:spPr>
        <p:txBody>
          <a:bodyPr wrap="square" rtlCol="0">
            <a:spAutoFit/>
          </a:bodyPr>
          <a:lstStyle/>
          <a:p>
            <a:r>
              <a:rPr lang="en-US" dirty="0" smtClean="0"/>
              <a:t>A</a:t>
            </a:r>
            <a:endParaRPr lang="en-US" dirty="0"/>
          </a:p>
        </p:txBody>
      </p:sp>
      <p:sp>
        <p:nvSpPr>
          <p:cNvPr id="49" name="TextBox 48"/>
          <p:cNvSpPr txBox="1"/>
          <p:nvPr/>
        </p:nvSpPr>
        <p:spPr>
          <a:xfrm>
            <a:off x="2153869" y="4055036"/>
            <a:ext cx="532435" cy="369332"/>
          </a:xfrm>
          <a:prstGeom prst="rect">
            <a:avLst/>
          </a:prstGeom>
          <a:noFill/>
        </p:spPr>
        <p:txBody>
          <a:bodyPr wrap="square" rtlCol="0">
            <a:spAutoFit/>
          </a:bodyPr>
          <a:lstStyle/>
          <a:p>
            <a:r>
              <a:rPr lang="en-US" dirty="0" smtClean="0"/>
              <a:t>L</a:t>
            </a:r>
            <a:endParaRPr lang="en-US" dirty="0"/>
          </a:p>
        </p:txBody>
      </p:sp>
      <p:sp>
        <p:nvSpPr>
          <p:cNvPr id="53" name="TextBox 52"/>
          <p:cNvSpPr txBox="1"/>
          <p:nvPr/>
        </p:nvSpPr>
        <p:spPr>
          <a:xfrm>
            <a:off x="6607262" y="4079252"/>
            <a:ext cx="532435" cy="369332"/>
          </a:xfrm>
          <a:prstGeom prst="rect">
            <a:avLst/>
          </a:prstGeom>
          <a:noFill/>
        </p:spPr>
        <p:txBody>
          <a:bodyPr wrap="square" rtlCol="0">
            <a:spAutoFit/>
          </a:bodyPr>
          <a:lstStyle/>
          <a:p>
            <a:r>
              <a:rPr lang="en-US" dirty="0" smtClean="0"/>
              <a:t>R</a:t>
            </a:r>
            <a:endParaRPr lang="en-US" dirty="0"/>
          </a:p>
        </p:txBody>
      </p:sp>
      <p:sp>
        <p:nvSpPr>
          <p:cNvPr id="14" name="TextBox 13"/>
          <p:cNvSpPr txBox="1"/>
          <p:nvPr/>
        </p:nvSpPr>
        <p:spPr>
          <a:xfrm>
            <a:off x="4666415" y="4727572"/>
            <a:ext cx="4414127" cy="369332"/>
          </a:xfrm>
          <a:prstGeom prst="rect">
            <a:avLst/>
          </a:prstGeom>
          <a:noFill/>
        </p:spPr>
        <p:txBody>
          <a:bodyPr wrap="square" rtlCol="0">
            <a:spAutoFit/>
          </a:bodyPr>
          <a:lstStyle/>
          <a:p>
            <a:r>
              <a:rPr lang="en-US" dirty="0" smtClean="0"/>
              <a:t>We sorted the two halves</a:t>
            </a:r>
            <a:endParaRPr lang="en-US" dirty="0"/>
          </a:p>
        </p:txBody>
      </p:sp>
      <p:cxnSp>
        <p:nvCxnSpPr>
          <p:cNvPr id="15" name="Straight Arrow Connector 14"/>
          <p:cNvCxnSpPr/>
          <p:nvPr/>
        </p:nvCxnSpPr>
        <p:spPr>
          <a:xfrm flipH="1">
            <a:off x="3888998" y="2750636"/>
            <a:ext cx="953364" cy="1311836"/>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225341" y="2750636"/>
            <a:ext cx="1035632" cy="1329942"/>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08408" y="3181388"/>
            <a:ext cx="1075384" cy="369332"/>
          </a:xfrm>
          <a:prstGeom prst="rect">
            <a:avLst/>
          </a:prstGeom>
          <a:noFill/>
        </p:spPr>
        <p:txBody>
          <a:bodyPr wrap="square" rtlCol="0">
            <a:spAutoFit/>
          </a:bodyPr>
          <a:lstStyle/>
          <a:p>
            <a:r>
              <a:rPr lang="en-US" dirty="0" smtClean="0"/>
              <a:t>merge</a:t>
            </a:r>
            <a:endParaRPr lang="en-US" dirty="0"/>
          </a:p>
        </p:txBody>
      </p:sp>
    </p:spTree>
    <p:extLst>
      <p:ext uri="{BB962C8B-B14F-4D97-AF65-F5344CB8AC3E}">
        <p14:creationId xmlns:p14="http://schemas.microsoft.com/office/powerpoint/2010/main" val="85826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8"/>
                                        </p:tgtEl>
                                      </p:cBhvr>
                                    </p:animEffect>
                                    <p:set>
                                      <p:cBhvr>
                                        <p:cTn id="10" dur="1" fill="hold">
                                          <p:stCondLst>
                                            <p:cond delay="499"/>
                                          </p:stCondLst>
                                        </p:cTn>
                                        <p:tgtEl>
                                          <p:spTgt spid="68"/>
                                        </p:tgtEl>
                                        <p:attrNameLst>
                                          <p:attrName>style.visibility</p:attrName>
                                        </p:attrNameLst>
                                      </p:cBhvr>
                                      <p:to>
                                        <p:strVal val="hidden"/>
                                      </p:to>
                                    </p:se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down)">
                                      <p:cBhvr>
                                        <p:cTn id="14" dur="500"/>
                                        <p:tgtEl>
                                          <p:spTgt spid="15"/>
                                        </p:tgtEl>
                                      </p:cBhvr>
                                    </p:animEffect>
                                  </p:childTnLst>
                                </p:cTn>
                              </p:par>
                              <p:par>
                                <p:cTn id="15" presetID="22" presetClass="entr" presetSubtype="4"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merge algorithm</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53989808"/>
              </p:ext>
            </p:extLst>
          </p:nvPr>
        </p:nvGraphicFramePr>
        <p:xfrm>
          <a:off x="617351" y="4055036"/>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8" name="Table 47"/>
          <p:cNvGraphicFramePr>
            <a:graphicFrameLocks noGrp="1"/>
          </p:cNvGraphicFramePr>
          <p:nvPr>
            <p:extLst>
              <p:ext uri="{D42A27DB-BD31-4B8C-83A1-F6EECF244321}">
                <p14:modId xmlns:p14="http://schemas.microsoft.com/office/powerpoint/2010/main" val="1051668815"/>
              </p:ext>
            </p:extLst>
          </p:nvPr>
        </p:nvGraphicFramePr>
        <p:xfrm>
          <a:off x="4989326" y="4073142"/>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7" name="TextBox 46"/>
          <p:cNvSpPr txBox="1"/>
          <p:nvPr/>
        </p:nvSpPr>
        <p:spPr>
          <a:xfrm>
            <a:off x="1036047" y="1966686"/>
            <a:ext cx="532435" cy="369332"/>
          </a:xfrm>
          <a:prstGeom prst="rect">
            <a:avLst/>
          </a:prstGeom>
          <a:noFill/>
        </p:spPr>
        <p:txBody>
          <a:bodyPr wrap="square" rtlCol="0">
            <a:spAutoFit/>
          </a:bodyPr>
          <a:lstStyle/>
          <a:p>
            <a:r>
              <a:rPr lang="en-US" dirty="0" smtClean="0"/>
              <a:t>A</a:t>
            </a:r>
            <a:endParaRPr lang="en-US" dirty="0"/>
          </a:p>
        </p:txBody>
      </p:sp>
      <p:sp>
        <p:nvSpPr>
          <p:cNvPr id="53" name="TextBox 52"/>
          <p:cNvSpPr txBox="1"/>
          <p:nvPr/>
        </p:nvSpPr>
        <p:spPr>
          <a:xfrm>
            <a:off x="4533136" y="4079252"/>
            <a:ext cx="532435" cy="369332"/>
          </a:xfrm>
          <a:prstGeom prst="rect">
            <a:avLst/>
          </a:prstGeom>
          <a:noFill/>
        </p:spPr>
        <p:txBody>
          <a:bodyPr wrap="square" rtlCol="0">
            <a:spAutoFit/>
          </a:bodyPr>
          <a:lstStyle/>
          <a:p>
            <a:r>
              <a:rPr lang="en-US" dirty="0" smtClean="0"/>
              <a:t>R</a:t>
            </a:r>
            <a:endParaRPr lang="en-US" dirty="0"/>
          </a:p>
        </p:txBody>
      </p:sp>
      <p:sp>
        <p:nvSpPr>
          <p:cNvPr id="14" name="TextBox 13"/>
          <p:cNvSpPr txBox="1"/>
          <p:nvPr/>
        </p:nvSpPr>
        <p:spPr>
          <a:xfrm>
            <a:off x="2592289" y="4727572"/>
            <a:ext cx="4414127" cy="369332"/>
          </a:xfrm>
          <a:prstGeom prst="rect">
            <a:avLst/>
          </a:prstGeom>
          <a:noFill/>
        </p:spPr>
        <p:txBody>
          <a:bodyPr wrap="square" rtlCol="0">
            <a:spAutoFit/>
          </a:bodyPr>
          <a:lstStyle/>
          <a:p>
            <a:r>
              <a:rPr lang="en-US" dirty="0" smtClean="0"/>
              <a:t>We sorted the two halves</a:t>
            </a:r>
            <a:endParaRPr lang="en-US" dirty="0"/>
          </a:p>
        </p:txBody>
      </p:sp>
      <p:cxnSp>
        <p:nvCxnSpPr>
          <p:cNvPr id="15" name="Straight Arrow Connector 14"/>
          <p:cNvCxnSpPr/>
          <p:nvPr/>
        </p:nvCxnSpPr>
        <p:spPr>
          <a:xfrm flipH="1">
            <a:off x="1767489" y="2591842"/>
            <a:ext cx="953364" cy="1311836"/>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50470" y="2593165"/>
            <a:ext cx="1035632" cy="1329942"/>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70921" y="2919561"/>
            <a:ext cx="1075384" cy="369332"/>
          </a:xfrm>
          <a:prstGeom prst="rect">
            <a:avLst/>
          </a:prstGeom>
          <a:noFill/>
        </p:spPr>
        <p:txBody>
          <a:bodyPr wrap="square" rtlCol="0">
            <a:spAutoFit/>
          </a:bodyPr>
          <a:lstStyle/>
          <a:p>
            <a:r>
              <a:rPr lang="en-US" dirty="0" smtClean="0"/>
              <a:t>merge</a:t>
            </a:r>
            <a:endParaRPr lang="en-US" dirty="0"/>
          </a:p>
        </p:txBody>
      </p:sp>
      <p:sp>
        <p:nvSpPr>
          <p:cNvPr id="18" name="Content Placeholder 2"/>
          <p:cNvSpPr>
            <a:spLocks noGrp="1"/>
          </p:cNvSpPr>
          <p:nvPr>
            <p:ph idx="1"/>
          </p:nvPr>
        </p:nvSpPr>
        <p:spPr>
          <a:xfrm>
            <a:off x="7869414" y="781932"/>
            <a:ext cx="4322586" cy="5832227"/>
          </a:xfrm>
        </p:spPr>
        <p:txBody>
          <a:bodyPr>
            <a:noAutofit/>
          </a:bodyPr>
          <a:lstStyle/>
          <a:p>
            <a:pPr marL="0" indent="0">
              <a:buNone/>
            </a:pPr>
            <a:r>
              <a:rPr lang="en-US" sz="1400" b="1" dirty="0" smtClean="0"/>
              <a:t>1 </a:t>
            </a:r>
            <a:r>
              <a:rPr lang="en-US" sz="1400" b="1" dirty="0" err="1" smtClean="0"/>
              <a:t>int</a:t>
            </a:r>
            <a:r>
              <a:rPr lang="en-US" sz="1400" b="1" dirty="0"/>
              <a:t>[] merge(</a:t>
            </a:r>
            <a:r>
              <a:rPr lang="en-US" sz="1400" b="1" dirty="0" err="1"/>
              <a:t>int</a:t>
            </a:r>
            <a:r>
              <a:rPr lang="en-US" sz="1400" b="1" dirty="0"/>
              <a:t>[] </a:t>
            </a:r>
            <a:r>
              <a:rPr lang="en-US" sz="1400" b="1" dirty="0" smtClean="0"/>
              <a:t>A, </a:t>
            </a:r>
            <a:r>
              <a:rPr lang="en-US" sz="1400" b="1" dirty="0" err="1"/>
              <a:t>int</a:t>
            </a:r>
            <a:r>
              <a:rPr lang="en-US" sz="1400" b="1" dirty="0"/>
              <a:t>[] </a:t>
            </a:r>
            <a:r>
              <a:rPr lang="en-US" sz="1400" b="1" dirty="0" smtClean="0"/>
              <a:t>L, </a:t>
            </a:r>
            <a:r>
              <a:rPr lang="en-US" sz="1400" b="1" dirty="0" err="1"/>
              <a:t>int</a:t>
            </a:r>
            <a:r>
              <a:rPr lang="en-US" sz="1400" b="1" dirty="0"/>
              <a:t>[] </a:t>
            </a:r>
            <a:r>
              <a:rPr lang="en-US" sz="1400" b="1" dirty="0" smtClean="0"/>
              <a:t>R) {</a:t>
            </a:r>
          </a:p>
          <a:p>
            <a:pPr marL="0" indent="0">
              <a:buNone/>
            </a:pPr>
            <a:r>
              <a:rPr lang="en-US" sz="1400" b="1" dirty="0" smtClean="0"/>
              <a:t>2          </a:t>
            </a:r>
            <a:r>
              <a:rPr lang="en-US" sz="1400" b="1" dirty="0" err="1" smtClean="0"/>
              <a:t>int</a:t>
            </a:r>
            <a:r>
              <a:rPr lang="en-US" sz="1400" b="1" dirty="0" smtClean="0"/>
              <a:t> </a:t>
            </a:r>
            <a:r>
              <a:rPr lang="en-US" sz="1400" b="1" dirty="0" err="1"/>
              <a:t>i</a:t>
            </a:r>
            <a:r>
              <a:rPr lang="en-US" sz="1400" b="1" dirty="0"/>
              <a:t> = 0, j = 0, k = 0</a:t>
            </a:r>
            <a:r>
              <a:rPr lang="en-US" sz="1400" b="1" dirty="0" smtClean="0"/>
              <a:t>;</a:t>
            </a:r>
            <a:endParaRPr lang="en-US" sz="1400" b="1" dirty="0"/>
          </a:p>
          <a:p>
            <a:pPr marL="0" indent="0">
              <a:buNone/>
            </a:pPr>
            <a:r>
              <a:rPr lang="en-US" sz="1400" b="1" dirty="0" smtClean="0"/>
              <a:t>3</a:t>
            </a:r>
            <a:r>
              <a:rPr lang="en-US" sz="1400" b="1" dirty="0"/>
              <a:t> </a:t>
            </a:r>
            <a:r>
              <a:rPr lang="en-US" sz="1400" b="1" dirty="0" smtClean="0"/>
              <a:t>         while </a:t>
            </a:r>
            <a:r>
              <a:rPr lang="en-US" sz="1400" b="1" dirty="0"/>
              <a:t>(</a:t>
            </a:r>
            <a:r>
              <a:rPr lang="en-US" sz="1400" b="1" dirty="0" err="1"/>
              <a:t>i</a:t>
            </a:r>
            <a:r>
              <a:rPr lang="en-US" sz="1400" b="1" dirty="0"/>
              <a:t> &lt; </a:t>
            </a:r>
            <a:r>
              <a:rPr lang="en-US" sz="1400" b="1" dirty="0" err="1"/>
              <a:t>L</a:t>
            </a:r>
            <a:r>
              <a:rPr lang="en-US" sz="1400" b="1" dirty="0" err="1" smtClean="0"/>
              <a:t>.length</a:t>
            </a:r>
            <a:r>
              <a:rPr lang="en-US" sz="1400" b="1" dirty="0" smtClean="0"/>
              <a:t> </a:t>
            </a:r>
            <a:r>
              <a:rPr lang="en-US" sz="1400" b="1" dirty="0"/>
              <a:t>&amp;&amp; j &lt; </a:t>
            </a:r>
            <a:r>
              <a:rPr lang="en-US" sz="1400" b="1" dirty="0" err="1"/>
              <a:t>R</a:t>
            </a:r>
            <a:r>
              <a:rPr lang="en-US" sz="1400" b="1" dirty="0" err="1" smtClean="0"/>
              <a:t>.length</a:t>
            </a:r>
            <a:r>
              <a:rPr lang="en-US" sz="1400" b="1" dirty="0" smtClean="0"/>
              <a:t>) </a:t>
            </a:r>
            <a:r>
              <a:rPr lang="en-US" sz="1400" b="1" dirty="0"/>
              <a:t>{</a:t>
            </a:r>
          </a:p>
          <a:p>
            <a:pPr marL="0" indent="0">
              <a:buNone/>
            </a:pPr>
            <a:r>
              <a:rPr lang="en-US" sz="1400" b="1" dirty="0" smtClean="0"/>
              <a:t>4                 if (</a:t>
            </a:r>
            <a:r>
              <a:rPr lang="en-US" sz="1400" b="1" dirty="0"/>
              <a:t>L</a:t>
            </a:r>
            <a:r>
              <a:rPr lang="en-US" sz="1400" b="1" dirty="0" smtClean="0"/>
              <a:t>[</a:t>
            </a:r>
            <a:r>
              <a:rPr lang="en-US" sz="1400" b="1" dirty="0" err="1" smtClean="0"/>
              <a:t>i</a:t>
            </a:r>
            <a:r>
              <a:rPr lang="en-US" sz="1400" b="1" dirty="0"/>
              <a:t>] &lt;= R</a:t>
            </a:r>
            <a:r>
              <a:rPr lang="en-US" sz="1400" b="1" dirty="0" smtClean="0"/>
              <a:t>[j</a:t>
            </a:r>
            <a:r>
              <a:rPr lang="en-US" sz="1400" b="1" dirty="0"/>
              <a:t>]) {</a:t>
            </a:r>
          </a:p>
          <a:p>
            <a:pPr marL="0" indent="0">
              <a:buNone/>
            </a:pPr>
            <a:r>
              <a:rPr lang="en-US" sz="1400" b="1" dirty="0" smtClean="0"/>
              <a:t>5                     A[k] </a:t>
            </a:r>
            <a:r>
              <a:rPr lang="en-US" sz="1400" b="1" dirty="0"/>
              <a:t>= L</a:t>
            </a:r>
            <a:r>
              <a:rPr lang="en-US" sz="1400" b="1" dirty="0" smtClean="0"/>
              <a:t>[</a:t>
            </a:r>
            <a:r>
              <a:rPr lang="en-US" sz="1400" b="1" dirty="0" err="1" smtClean="0"/>
              <a:t>i</a:t>
            </a:r>
            <a:r>
              <a:rPr lang="en-US" sz="1400" b="1" dirty="0" smtClean="0"/>
              <a:t>];    </a:t>
            </a:r>
            <a:r>
              <a:rPr lang="en-US" sz="1400" b="1" dirty="0" err="1" smtClean="0"/>
              <a:t>i</a:t>
            </a:r>
            <a:r>
              <a:rPr lang="en-US" sz="1400" b="1" dirty="0" smtClean="0"/>
              <a:t>++; k++</a:t>
            </a:r>
            <a:endParaRPr lang="en-US" sz="1400" b="1" dirty="0"/>
          </a:p>
          <a:p>
            <a:pPr marL="0" indent="0">
              <a:buNone/>
            </a:pPr>
            <a:r>
              <a:rPr lang="en-US" sz="1400" b="1" dirty="0" smtClean="0"/>
              <a:t>6                  } </a:t>
            </a:r>
            <a:r>
              <a:rPr lang="en-US" sz="1400" b="1" dirty="0"/>
              <a:t>else {</a:t>
            </a:r>
          </a:p>
          <a:p>
            <a:pPr marL="0" indent="0">
              <a:buNone/>
            </a:pPr>
            <a:r>
              <a:rPr lang="en-US" sz="1400" b="1" dirty="0" smtClean="0"/>
              <a:t>7                     A[k</a:t>
            </a:r>
            <a:r>
              <a:rPr lang="en-US" sz="1400" b="1" dirty="0"/>
              <a:t>] = R</a:t>
            </a:r>
            <a:r>
              <a:rPr lang="en-US" sz="1400" b="1" dirty="0" smtClean="0"/>
              <a:t>[j]; j++; k++</a:t>
            </a:r>
            <a:endParaRPr lang="en-US" sz="1400" b="1" dirty="0"/>
          </a:p>
          <a:p>
            <a:pPr marL="0" indent="0">
              <a:buNone/>
            </a:pPr>
            <a:r>
              <a:rPr lang="en-US" sz="1400" b="1" dirty="0" smtClean="0"/>
              <a:t>8                  }</a:t>
            </a:r>
            <a:endParaRPr lang="en-US" sz="1400" b="1" dirty="0"/>
          </a:p>
          <a:p>
            <a:pPr marL="0" indent="0">
              <a:buNone/>
            </a:pPr>
            <a:r>
              <a:rPr lang="en-US" sz="1400" b="1" dirty="0" smtClean="0"/>
              <a:t>9         }</a:t>
            </a:r>
            <a:endParaRPr lang="en-US" sz="1400" b="1" dirty="0"/>
          </a:p>
          <a:p>
            <a:pPr marL="0" indent="0">
              <a:buNone/>
            </a:pPr>
            <a:r>
              <a:rPr lang="en-US" sz="1400" b="1" dirty="0" smtClean="0"/>
              <a:t>10        while </a:t>
            </a:r>
            <a:r>
              <a:rPr lang="en-US" sz="1400" b="1" dirty="0"/>
              <a:t>(</a:t>
            </a:r>
            <a:r>
              <a:rPr lang="en-US" sz="1400" b="1" dirty="0" err="1"/>
              <a:t>i</a:t>
            </a:r>
            <a:r>
              <a:rPr lang="en-US" sz="1400" b="1" dirty="0"/>
              <a:t> &lt; </a:t>
            </a:r>
            <a:r>
              <a:rPr lang="en-US" sz="1400" b="1" dirty="0" err="1"/>
              <a:t>L</a:t>
            </a:r>
            <a:r>
              <a:rPr lang="en-US" sz="1400" b="1" dirty="0" err="1" smtClean="0"/>
              <a:t>.length</a:t>
            </a:r>
            <a:r>
              <a:rPr lang="en-US" sz="1400" b="1" dirty="0"/>
              <a:t>) {</a:t>
            </a:r>
          </a:p>
          <a:p>
            <a:pPr marL="0" indent="0">
              <a:buNone/>
            </a:pPr>
            <a:r>
              <a:rPr lang="en-US" sz="1400" b="1" dirty="0" smtClean="0"/>
              <a:t>11               A[k</a:t>
            </a:r>
            <a:r>
              <a:rPr lang="en-US" sz="1400" b="1" dirty="0"/>
              <a:t>] = L</a:t>
            </a:r>
            <a:r>
              <a:rPr lang="en-US" sz="1400" b="1" dirty="0" smtClean="0"/>
              <a:t>[</a:t>
            </a:r>
            <a:r>
              <a:rPr lang="en-US" sz="1400" b="1" dirty="0" err="1" smtClean="0"/>
              <a:t>i</a:t>
            </a:r>
            <a:r>
              <a:rPr lang="en-US" sz="1400" b="1" dirty="0"/>
              <a:t>];</a:t>
            </a:r>
          </a:p>
          <a:p>
            <a:pPr marL="0" indent="0">
              <a:buNone/>
            </a:pPr>
            <a:r>
              <a:rPr lang="en-US" sz="1400" b="1" dirty="0" smtClean="0"/>
              <a:t>12                </a:t>
            </a:r>
            <a:r>
              <a:rPr lang="en-US" sz="1400" b="1" dirty="0" err="1" smtClean="0"/>
              <a:t>i</a:t>
            </a:r>
            <a:r>
              <a:rPr lang="en-US" sz="1400" b="1" dirty="0" smtClean="0"/>
              <a:t>++; k++;}</a:t>
            </a:r>
            <a:endParaRPr lang="en-US" sz="1400" b="1" dirty="0"/>
          </a:p>
          <a:p>
            <a:pPr marL="0" indent="0">
              <a:buNone/>
            </a:pPr>
            <a:r>
              <a:rPr lang="en-US" sz="1400" b="1" dirty="0" smtClean="0"/>
              <a:t>13        while </a:t>
            </a:r>
            <a:r>
              <a:rPr lang="en-US" sz="1400" b="1" dirty="0"/>
              <a:t>(j &lt; </a:t>
            </a:r>
            <a:r>
              <a:rPr lang="en-US" sz="1400" b="1" dirty="0" err="1"/>
              <a:t>R</a:t>
            </a:r>
            <a:r>
              <a:rPr lang="en-US" sz="1400" b="1" dirty="0" err="1" smtClean="0"/>
              <a:t>.length</a:t>
            </a:r>
            <a:r>
              <a:rPr lang="en-US" sz="1400" b="1" dirty="0"/>
              <a:t>) {</a:t>
            </a:r>
          </a:p>
          <a:p>
            <a:pPr marL="0" indent="0">
              <a:buNone/>
            </a:pPr>
            <a:r>
              <a:rPr lang="en-US" sz="1400" b="1" dirty="0" smtClean="0"/>
              <a:t>14                A[k</a:t>
            </a:r>
            <a:r>
              <a:rPr lang="en-US" sz="1400" b="1" dirty="0"/>
              <a:t>] = </a:t>
            </a:r>
            <a:r>
              <a:rPr lang="en-US" sz="1400" b="1" dirty="0" smtClean="0"/>
              <a:t>R[j</a:t>
            </a:r>
            <a:r>
              <a:rPr lang="en-US" sz="1400" b="1" dirty="0"/>
              <a:t>];</a:t>
            </a:r>
          </a:p>
          <a:p>
            <a:pPr marL="0" indent="0">
              <a:buNone/>
            </a:pPr>
            <a:r>
              <a:rPr lang="en-US" sz="1400" b="1" dirty="0" smtClean="0"/>
              <a:t>15                j++; k++;}</a:t>
            </a:r>
            <a:endParaRPr lang="en-US" sz="1400" b="1" dirty="0"/>
          </a:p>
          <a:p>
            <a:pPr marL="0" indent="0">
              <a:buNone/>
            </a:pPr>
            <a:r>
              <a:rPr lang="en-US" sz="1400" b="1" dirty="0" smtClean="0"/>
              <a:t>16         return A;</a:t>
            </a:r>
            <a:endParaRPr lang="en-US" sz="1400" b="1" dirty="0"/>
          </a:p>
          <a:p>
            <a:pPr marL="0" indent="0">
              <a:buNone/>
            </a:pPr>
            <a:r>
              <a:rPr lang="en-US" sz="1400" b="1" dirty="0" smtClean="0"/>
              <a:t>17 }</a:t>
            </a:r>
            <a:endParaRPr lang="en-US" sz="1400" b="1" dirty="0"/>
          </a:p>
        </p:txBody>
      </p:sp>
      <p:graphicFrame>
        <p:nvGraphicFramePr>
          <p:cNvPr id="19" name="表格 4"/>
          <p:cNvGraphicFramePr>
            <a:graphicFrameLocks noGrp="1"/>
          </p:cNvGraphicFramePr>
          <p:nvPr>
            <p:extLst>
              <p:ext uri="{D42A27DB-BD31-4B8C-83A1-F6EECF244321}">
                <p14:modId xmlns:p14="http://schemas.microsoft.com/office/powerpoint/2010/main" val="888669838"/>
              </p:ext>
            </p:extLst>
          </p:nvPr>
        </p:nvGraphicFramePr>
        <p:xfrm>
          <a:off x="1568482" y="2345797"/>
          <a:ext cx="4765600" cy="370840"/>
        </p:xfrm>
        <a:graphic>
          <a:graphicData uri="http://schemas.openxmlformats.org/drawingml/2006/table">
            <a:tbl>
              <a:tblPr firstRow="1" bandRow="1">
                <a:tableStyleId>{5C22544A-7EE6-4342-B048-85BDC9FD1C3A}</a:tableStyleId>
              </a:tblPr>
              <a:tblGrid>
                <a:gridCol w="595700"/>
                <a:gridCol w="595700"/>
                <a:gridCol w="595700"/>
                <a:gridCol w="595700"/>
                <a:gridCol w="595700"/>
                <a:gridCol w="595700"/>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2</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3</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4</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5</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6</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7</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20" name="表格 4"/>
          <p:cNvGraphicFramePr>
            <a:graphicFrameLocks noGrp="1"/>
          </p:cNvGraphicFramePr>
          <p:nvPr>
            <p:extLst>
              <p:ext uri="{D42A27DB-BD31-4B8C-83A1-F6EECF244321}">
                <p14:modId xmlns:p14="http://schemas.microsoft.com/office/powerpoint/2010/main" val="2119448031"/>
              </p:ext>
            </p:extLst>
          </p:nvPr>
        </p:nvGraphicFramePr>
        <p:xfrm>
          <a:off x="612178" y="4448584"/>
          <a:ext cx="2382800" cy="370840"/>
        </p:xfrm>
        <a:graphic>
          <a:graphicData uri="http://schemas.openxmlformats.org/drawingml/2006/table">
            <a:tbl>
              <a:tblPr firstRow="1" bandRow="1">
                <a:tableStyleId>{5C22544A-7EE6-4342-B048-85BDC9FD1C3A}</a:tableStyleId>
              </a:tblPr>
              <a:tblGrid>
                <a:gridCol w="595700"/>
                <a:gridCol w="595700"/>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2</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3</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666109305"/>
              </p:ext>
            </p:extLst>
          </p:nvPr>
        </p:nvGraphicFramePr>
        <p:xfrm>
          <a:off x="4994599" y="4448584"/>
          <a:ext cx="2382800" cy="370840"/>
        </p:xfrm>
        <a:graphic>
          <a:graphicData uri="http://schemas.openxmlformats.org/drawingml/2006/table">
            <a:tbl>
              <a:tblPr firstRow="1" bandRow="1">
                <a:tableStyleId>{5C22544A-7EE6-4342-B048-85BDC9FD1C3A}</a:tableStyleId>
              </a:tblPr>
              <a:tblGrid>
                <a:gridCol w="595700"/>
                <a:gridCol w="595700"/>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2</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3</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7" name="Down Arrow 6"/>
          <p:cNvSpPr/>
          <p:nvPr/>
        </p:nvSpPr>
        <p:spPr>
          <a:xfrm>
            <a:off x="753536" y="3658225"/>
            <a:ext cx="321527" cy="374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a:t>
            </a:r>
            <a:endParaRPr lang="en-US" dirty="0"/>
          </a:p>
        </p:txBody>
      </p:sp>
      <p:sp>
        <p:nvSpPr>
          <p:cNvPr id="22" name="TextBox 21"/>
          <p:cNvSpPr txBox="1"/>
          <p:nvPr/>
        </p:nvSpPr>
        <p:spPr>
          <a:xfrm>
            <a:off x="232143" y="4207436"/>
            <a:ext cx="532435" cy="369332"/>
          </a:xfrm>
          <a:prstGeom prst="rect">
            <a:avLst/>
          </a:prstGeom>
          <a:noFill/>
        </p:spPr>
        <p:txBody>
          <a:bodyPr wrap="square" rtlCol="0">
            <a:spAutoFit/>
          </a:bodyPr>
          <a:lstStyle/>
          <a:p>
            <a:r>
              <a:rPr lang="en-US" dirty="0" smtClean="0"/>
              <a:t>L</a:t>
            </a:r>
            <a:endParaRPr lang="en-US" dirty="0"/>
          </a:p>
        </p:txBody>
      </p:sp>
      <p:graphicFrame>
        <p:nvGraphicFramePr>
          <p:cNvPr id="27" name="表格 3"/>
          <p:cNvGraphicFramePr>
            <a:graphicFrameLocks noGrp="1"/>
          </p:cNvGraphicFramePr>
          <p:nvPr>
            <p:extLst>
              <p:ext uri="{D42A27DB-BD31-4B8C-83A1-F6EECF244321}">
                <p14:modId xmlns:p14="http://schemas.microsoft.com/office/powerpoint/2010/main" val="2194671070"/>
              </p:ext>
            </p:extLst>
          </p:nvPr>
        </p:nvGraphicFramePr>
        <p:xfrm>
          <a:off x="2156654" y="1994497"/>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29" name="表格 3"/>
          <p:cNvGraphicFramePr>
            <a:graphicFrameLocks noGrp="1"/>
          </p:cNvGraphicFramePr>
          <p:nvPr>
            <p:extLst>
              <p:ext uri="{D42A27DB-BD31-4B8C-83A1-F6EECF244321}">
                <p14:modId xmlns:p14="http://schemas.microsoft.com/office/powerpoint/2010/main" val="1936808079"/>
              </p:ext>
            </p:extLst>
          </p:nvPr>
        </p:nvGraphicFramePr>
        <p:xfrm>
          <a:off x="2763153" y="1994497"/>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30" name="表格 3"/>
          <p:cNvGraphicFramePr>
            <a:graphicFrameLocks noGrp="1"/>
          </p:cNvGraphicFramePr>
          <p:nvPr>
            <p:extLst>
              <p:ext uri="{D42A27DB-BD31-4B8C-83A1-F6EECF244321}">
                <p14:modId xmlns:p14="http://schemas.microsoft.com/office/powerpoint/2010/main" val="397018969"/>
              </p:ext>
            </p:extLst>
          </p:nvPr>
        </p:nvGraphicFramePr>
        <p:xfrm>
          <a:off x="3353672" y="1994497"/>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31" name="表格 3"/>
          <p:cNvGraphicFramePr>
            <a:graphicFrameLocks noGrp="1"/>
          </p:cNvGraphicFramePr>
          <p:nvPr>
            <p:extLst>
              <p:ext uri="{D42A27DB-BD31-4B8C-83A1-F6EECF244321}">
                <p14:modId xmlns:p14="http://schemas.microsoft.com/office/powerpoint/2010/main" val="2310679796"/>
              </p:ext>
            </p:extLst>
          </p:nvPr>
        </p:nvGraphicFramePr>
        <p:xfrm>
          <a:off x="3948856" y="1994497"/>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32" name="表格 3"/>
          <p:cNvGraphicFramePr>
            <a:graphicFrameLocks noGrp="1"/>
          </p:cNvGraphicFramePr>
          <p:nvPr>
            <p:extLst>
              <p:ext uri="{D42A27DB-BD31-4B8C-83A1-F6EECF244321}">
                <p14:modId xmlns:p14="http://schemas.microsoft.com/office/powerpoint/2010/main" val="2111758682"/>
              </p:ext>
            </p:extLst>
          </p:nvPr>
        </p:nvGraphicFramePr>
        <p:xfrm>
          <a:off x="4545407" y="1993916"/>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33" name="表格 3"/>
          <p:cNvGraphicFramePr>
            <a:graphicFrameLocks noGrp="1"/>
          </p:cNvGraphicFramePr>
          <p:nvPr>
            <p:extLst>
              <p:ext uri="{D42A27DB-BD31-4B8C-83A1-F6EECF244321}">
                <p14:modId xmlns:p14="http://schemas.microsoft.com/office/powerpoint/2010/main" val="3704670051"/>
              </p:ext>
            </p:extLst>
          </p:nvPr>
        </p:nvGraphicFramePr>
        <p:xfrm>
          <a:off x="5140622" y="1994497"/>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34" name="表格 3"/>
          <p:cNvGraphicFramePr>
            <a:graphicFrameLocks noGrp="1"/>
          </p:cNvGraphicFramePr>
          <p:nvPr>
            <p:extLst>
              <p:ext uri="{D42A27DB-BD31-4B8C-83A1-F6EECF244321}">
                <p14:modId xmlns:p14="http://schemas.microsoft.com/office/powerpoint/2010/main" val="1998930772"/>
              </p:ext>
            </p:extLst>
          </p:nvPr>
        </p:nvGraphicFramePr>
        <p:xfrm>
          <a:off x="5739948" y="1994497"/>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28" name="表格 3"/>
          <p:cNvGraphicFramePr>
            <a:graphicFrameLocks noGrp="1"/>
          </p:cNvGraphicFramePr>
          <p:nvPr>
            <p:extLst>
              <p:ext uri="{D42A27DB-BD31-4B8C-83A1-F6EECF244321}">
                <p14:modId xmlns:p14="http://schemas.microsoft.com/office/powerpoint/2010/main" val="1315098875"/>
              </p:ext>
            </p:extLst>
          </p:nvPr>
        </p:nvGraphicFramePr>
        <p:xfrm>
          <a:off x="1562975" y="1993378"/>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35" name="表格 3"/>
          <p:cNvGraphicFramePr>
            <a:graphicFrameLocks noGrp="1"/>
          </p:cNvGraphicFramePr>
          <p:nvPr>
            <p:extLst>
              <p:ext uri="{D42A27DB-BD31-4B8C-83A1-F6EECF244321}">
                <p14:modId xmlns:p14="http://schemas.microsoft.com/office/powerpoint/2010/main" val="2628622044"/>
              </p:ext>
            </p:extLst>
          </p:nvPr>
        </p:nvGraphicFramePr>
        <p:xfrm>
          <a:off x="2162161" y="1998641"/>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6" name="表格 3"/>
          <p:cNvGraphicFramePr>
            <a:graphicFrameLocks noGrp="1"/>
          </p:cNvGraphicFramePr>
          <p:nvPr>
            <p:extLst>
              <p:ext uri="{D42A27DB-BD31-4B8C-83A1-F6EECF244321}">
                <p14:modId xmlns:p14="http://schemas.microsoft.com/office/powerpoint/2010/main" val="3040001798"/>
              </p:ext>
            </p:extLst>
          </p:nvPr>
        </p:nvGraphicFramePr>
        <p:xfrm>
          <a:off x="2768660" y="1998641"/>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7" name="表格 3"/>
          <p:cNvGraphicFramePr>
            <a:graphicFrameLocks noGrp="1"/>
          </p:cNvGraphicFramePr>
          <p:nvPr>
            <p:extLst>
              <p:ext uri="{D42A27DB-BD31-4B8C-83A1-F6EECF244321}">
                <p14:modId xmlns:p14="http://schemas.microsoft.com/office/powerpoint/2010/main" val="2965513411"/>
              </p:ext>
            </p:extLst>
          </p:nvPr>
        </p:nvGraphicFramePr>
        <p:xfrm>
          <a:off x="3359179" y="1998641"/>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8" name="表格 3"/>
          <p:cNvGraphicFramePr>
            <a:graphicFrameLocks noGrp="1"/>
          </p:cNvGraphicFramePr>
          <p:nvPr>
            <p:extLst>
              <p:ext uri="{D42A27DB-BD31-4B8C-83A1-F6EECF244321}">
                <p14:modId xmlns:p14="http://schemas.microsoft.com/office/powerpoint/2010/main" val="3522934251"/>
              </p:ext>
            </p:extLst>
          </p:nvPr>
        </p:nvGraphicFramePr>
        <p:xfrm>
          <a:off x="3954363" y="1998641"/>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9" name="表格 3"/>
          <p:cNvGraphicFramePr>
            <a:graphicFrameLocks noGrp="1"/>
          </p:cNvGraphicFramePr>
          <p:nvPr>
            <p:extLst>
              <p:ext uri="{D42A27DB-BD31-4B8C-83A1-F6EECF244321}">
                <p14:modId xmlns:p14="http://schemas.microsoft.com/office/powerpoint/2010/main" val="2454420878"/>
              </p:ext>
            </p:extLst>
          </p:nvPr>
        </p:nvGraphicFramePr>
        <p:xfrm>
          <a:off x="4550914" y="1998060"/>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0" name="表格 3"/>
          <p:cNvGraphicFramePr>
            <a:graphicFrameLocks noGrp="1"/>
          </p:cNvGraphicFramePr>
          <p:nvPr>
            <p:extLst>
              <p:ext uri="{D42A27DB-BD31-4B8C-83A1-F6EECF244321}">
                <p14:modId xmlns:p14="http://schemas.microsoft.com/office/powerpoint/2010/main" val="3804811862"/>
              </p:ext>
            </p:extLst>
          </p:nvPr>
        </p:nvGraphicFramePr>
        <p:xfrm>
          <a:off x="5146129" y="1998641"/>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1" name="表格 3"/>
          <p:cNvGraphicFramePr>
            <a:graphicFrameLocks noGrp="1"/>
          </p:cNvGraphicFramePr>
          <p:nvPr>
            <p:extLst>
              <p:ext uri="{D42A27DB-BD31-4B8C-83A1-F6EECF244321}">
                <p14:modId xmlns:p14="http://schemas.microsoft.com/office/powerpoint/2010/main" val="2926651222"/>
              </p:ext>
            </p:extLst>
          </p:nvPr>
        </p:nvGraphicFramePr>
        <p:xfrm>
          <a:off x="5745455" y="1998641"/>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2" name="表格 3"/>
          <p:cNvGraphicFramePr>
            <a:graphicFrameLocks noGrp="1"/>
          </p:cNvGraphicFramePr>
          <p:nvPr>
            <p:extLst>
              <p:ext uri="{D42A27DB-BD31-4B8C-83A1-F6EECF244321}">
                <p14:modId xmlns:p14="http://schemas.microsoft.com/office/powerpoint/2010/main" val="85414310"/>
              </p:ext>
            </p:extLst>
          </p:nvPr>
        </p:nvGraphicFramePr>
        <p:xfrm>
          <a:off x="1568482" y="1997522"/>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2" name="Down Arrow 51"/>
          <p:cNvSpPr/>
          <p:nvPr/>
        </p:nvSpPr>
        <p:spPr>
          <a:xfrm>
            <a:off x="5153819" y="3659557"/>
            <a:ext cx="321527" cy="374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t>
            </a:r>
            <a:endParaRPr lang="en-US" dirty="0"/>
          </a:p>
        </p:txBody>
      </p:sp>
      <p:sp>
        <p:nvSpPr>
          <p:cNvPr id="54" name="Down Arrow 53"/>
          <p:cNvSpPr/>
          <p:nvPr/>
        </p:nvSpPr>
        <p:spPr>
          <a:xfrm>
            <a:off x="1704585" y="1599865"/>
            <a:ext cx="321527" cy="374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
            </a:r>
            <a:endParaRPr lang="en-US" dirty="0"/>
          </a:p>
        </p:txBody>
      </p:sp>
      <p:sp>
        <p:nvSpPr>
          <p:cNvPr id="43" name="Rectangle 42"/>
          <p:cNvSpPr/>
          <p:nvPr/>
        </p:nvSpPr>
        <p:spPr>
          <a:xfrm>
            <a:off x="8354161" y="1132832"/>
            <a:ext cx="1808148" cy="238768"/>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354161" y="1411760"/>
            <a:ext cx="2743330" cy="278928"/>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8404397" y="1739071"/>
            <a:ext cx="1808148" cy="238768"/>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504843" y="2066356"/>
            <a:ext cx="1979584" cy="254160"/>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8615719" y="2696184"/>
            <a:ext cx="1979584" cy="254160"/>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8408066" y="3672703"/>
            <a:ext cx="1417623" cy="230975"/>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8413460" y="4612084"/>
            <a:ext cx="1417623" cy="230975"/>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8392636" y="4912238"/>
            <a:ext cx="1433053" cy="639227"/>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8413460" y="5573147"/>
            <a:ext cx="1417623" cy="230975"/>
          </a:xfrm>
          <a:prstGeom prst="rect">
            <a:avLst/>
          </a:prstGeom>
          <a:solidFill>
            <a:srgbClr val="FFFF0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394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3"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3"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grpId="7"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43"/>
                                        </p:tgtEl>
                                      </p:cBhvr>
                                    </p:animEffect>
                                    <p:set>
                                      <p:cBhvr>
                                        <p:cTn id="23" dur="1" fill="hold">
                                          <p:stCondLst>
                                            <p:cond delay="499"/>
                                          </p:stCondLst>
                                        </p:cTn>
                                        <p:tgtEl>
                                          <p:spTgt spid="4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44"/>
                                        </p:tgtEl>
                                      </p:cBhvr>
                                    </p:animEffect>
                                    <p:set>
                                      <p:cBhvr>
                                        <p:cTn id="33" dur="1" fill="hold">
                                          <p:stCondLst>
                                            <p:cond delay="499"/>
                                          </p:stCondLst>
                                        </p:cTn>
                                        <p:tgtEl>
                                          <p:spTgt spid="44"/>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500"/>
                                        <p:tgtEl>
                                          <p:spTgt spid="4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45"/>
                                        </p:tgtEl>
                                      </p:cBhvr>
                                    </p:animEffect>
                                    <p:set>
                                      <p:cBhvr>
                                        <p:cTn id="43" dur="1" fill="hold">
                                          <p:stCondLst>
                                            <p:cond delay="499"/>
                                          </p:stCondLst>
                                        </p:cTn>
                                        <p:tgtEl>
                                          <p:spTgt spid="45"/>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fade">
                                      <p:cBhvr>
                                        <p:cTn id="48" dur="500"/>
                                        <p:tgtEl>
                                          <p:spTgt spid="4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42"/>
                                        </p:tgtEl>
                                      </p:cBhvr>
                                    </p:animEffect>
                                    <p:set>
                                      <p:cBhvr>
                                        <p:cTn id="53" dur="1" fill="hold">
                                          <p:stCondLst>
                                            <p:cond delay="499"/>
                                          </p:stCondLst>
                                        </p:cTn>
                                        <p:tgtEl>
                                          <p:spTgt spid="42"/>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grpId="0" nodeType="clickEffect">
                                  <p:stCondLst>
                                    <p:cond delay="0"/>
                                  </p:stCondLst>
                                  <p:childTnLst>
                                    <p:animMotion origin="layout" path="M 1.38778E-17 1.85185E-6 L 0.04753 0.00046 " pathEditMode="relative" rAng="0" ptsTypes="AA">
                                      <p:cBhvr>
                                        <p:cTn id="60" dur="2000" fill="hold"/>
                                        <p:tgtEl>
                                          <p:spTgt spid="7"/>
                                        </p:tgtEl>
                                        <p:attrNameLst>
                                          <p:attrName>ppt_x</p:attrName>
                                          <p:attrName>ppt_y</p:attrName>
                                        </p:attrNameLst>
                                      </p:cBhvr>
                                      <p:rCtr x="2370" y="23"/>
                                    </p:animMotion>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grpId="0" nodeType="clickEffect">
                                  <p:stCondLst>
                                    <p:cond delay="0"/>
                                  </p:stCondLst>
                                  <p:childTnLst>
                                    <p:animMotion origin="layout" path="M -4.79167E-6 1.85185E-6 L 0.04753 0.00046 " pathEditMode="relative" rAng="0" ptsTypes="AA">
                                      <p:cBhvr>
                                        <p:cTn id="64" dur="2000" fill="hold"/>
                                        <p:tgtEl>
                                          <p:spTgt spid="54"/>
                                        </p:tgtEl>
                                        <p:attrNameLst>
                                          <p:attrName>ppt_x</p:attrName>
                                          <p:attrName>ppt_y</p:attrName>
                                        </p:attrNameLst>
                                      </p:cBhvr>
                                      <p:rCtr x="2370" y="23"/>
                                    </p:animMotion>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3" nodeType="clickEffect">
                                  <p:stCondLst>
                                    <p:cond delay="0"/>
                                  </p:stCondLst>
                                  <p:childTnLst>
                                    <p:animEffect transition="out" filter="fade">
                                      <p:cBhvr>
                                        <p:cTn id="68" dur="500"/>
                                        <p:tgtEl>
                                          <p:spTgt spid="46"/>
                                        </p:tgtEl>
                                      </p:cBhvr>
                                    </p:animEffect>
                                    <p:set>
                                      <p:cBhvr>
                                        <p:cTn id="69" dur="1" fill="hold">
                                          <p:stCondLst>
                                            <p:cond delay="499"/>
                                          </p:stCondLst>
                                        </p:cTn>
                                        <p:tgtEl>
                                          <p:spTgt spid="46"/>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2" nodeType="click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fade">
                                      <p:cBhvr>
                                        <p:cTn id="74" dur="500"/>
                                        <p:tgtEl>
                                          <p:spTgt spid="4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3" nodeType="clickEffect">
                                  <p:stCondLst>
                                    <p:cond delay="0"/>
                                  </p:stCondLst>
                                  <p:childTnLst>
                                    <p:animEffect transition="out" filter="fade">
                                      <p:cBhvr>
                                        <p:cTn id="78" dur="500"/>
                                        <p:tgtEl>
                                          <p:spTgt spid="44"/>
                                        </p:tgtEl>
                                      </p:cBhvr>
                                    </p:animEffect>
                                    <p:set>
                                      <p:cBhvr>
                                        <p:cTn id="79" dur="1" fill="hold">
                                          <p:stCondLst>
                                            <p:cond delay="499"/>
                                          </p:stCondLst>
                                        </p:cTn>
                                        <p:tgtEl>
                                          <p:spTgt spid="44"/>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2" nodeType="click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500"/>
                                        <p:tgtEl>
                                          <p:spTgt spid="45"/>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3" nodeType="clickEffect">
                                  <p:stCondLst>
                                    <p:cond delay="0"/>
                                  </p:stCondLst>
                                  <p:childTnLst>
                                    <p:animEffect transition="out" filter="fade">
                                      <p:cBhvr>
                                        <p:cTn id="88" dur="500"/>
                                        <p:tgtEl>
                                          <p:spTgt spid="45"/>
                                        </p:tgtEl>
                                      </p:cBhvr>
                                    </p:animEffect>
                                    <p:set>
                                      <p:cBhvr>
                                        <p:cTn id="89" dur="1" fill="hold">
                                          <p:stCondLst>
                                            <p:cond delay="499"/>
                                          </p:stCondLst>
                                        </p:cTn>
                                        <p:tgtEl>
                                          <p:spTgt spid="45"/>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2" nodeType="click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fade">
                                      <p:cBhvr>
                                        <p:cTn id="94" dur="500"/>
                                        <p:tgtEl>
                                          <p:spTgt spid="4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nodeType="clickEffect">
                                  <p:stCondLst>
                                    <p:cond delay="0"/>
                                  </p:stCondLst>
                                  <p:childTnLst>
                                    <p:animEffect transition="out" filter="fade">
                                      <p:cBhvr>
                                        <p:cTn id="98" dur="500"/>
                                        <p:tgtEl>
                                          <p:spTgt spid="35"/>
                                        </p:tgtEl>
                                      </p:cBhvr>
                                    </p:animEffect>
                                    <p:set>
                                      <p:cBhvr>
                                        <p:cTn id="99" dur="1" fill="hold">
                                          <p:stCondLst>
                                            <p:cond delay="499"/>
                                          </p:stCondLst>
                                        </p:cTn>
                                        <p:tgtEl>
                                          <p:spTgt spid="35"/>
                                        </p:tgtEl>
                                        <p:attrNameLst>
                                          <p:attrName>style.visibility</p:attrName>
                                        </p:attrNameLst>
                                      </p:cBhvr>
                                      <p:to>
                                        <p:strVal val="hidden"/>
                                      </p:to>
                                    </p:set>
                                  </p:childTnLst>
                                </p:cTn>
                              </p:par>
                              <p:par>
                                <p:cTn id="100" presetID="10" presetClass="entr" presetSubtype="0" fill="hold" nodeType="withEffect">
                                  <p:stCondLst>
                                    <p:cond delay="0"/>
                                  </p:stCondLst>
                                  <p:childTnLst>
                                    <p:set>
                                      <p:cBhvr>
                                        <p:cTn id="101" dur="1" fill="hold">
                                          <p:stCondLst>
                                            <p:cond delay="0"/>
                                          </p:stCondLst>
                                        </p:cTn>
                                        <p:tgtEl>
                                          <p:spTgt spid="27"/>
                                        </p:tgtEl>
                                        <p:attrNameLst>
                                          <p:attrName>style.visibility</p:attrName>
                                        </p:attrNameLst>
                                      </p:cBhvr>
                                      <p:to>
                                        <p:strVal val="visible"/>
                                      </p:to>
                                    </p:set>
                                    <p:animEffect transition="in" filter="fade">
                                      <p:cBhvr>
                                        <p:cTn id="102" dur="500"/>
                                        <p:tgtEl>
                                          <p:spTgt spid="27"/>
                                        </p:tgtEl>
                                      </p:cBhvr>
                                    </p:animEffect>
                                  </p:childTnLst>
                                </p:cTn>
                              </p:par>
                            </p:childTnLst>
                          </p:cTn>
                        </p:par>
                      </p:childTnLst>
                    </p:cTn>
                  </p:par>
                  <p:par>
                    <p:cTn id="103" fill="hold">
                      <p:stCondLst>
                        <p:cond delay="indefinite"/>
                      </p:stCondLst>
                      <p:childTnLst>
                        <p:par>
                          <p:cTn id="104" fill="hold">
                            <p:stCondLst>
                              <p:cond delay="0"/>
                            </p:stCondLst>
                            <p:childTnLst>
                              <p:par>
                                <p:cTn id="105" presetID="63" presetClass="path" presetSubtype="0" accel="50000" decel="50000" fill="hold" grpId="1" nodeType="clickEffect">
                                  <p:stCondLst>
                                    <p:cond delay="0"/>
                                  </p:stCondLst>
                                  <p:childTnLst>
                                    <p:animMotion origin="layout" path="M 0.04752 0.00046 L 0.09779 0.00046 " pathEditMode="relative" rAng="0" ptsTypes="AA">
                                      <p:cBhvr>
                                        <p:cTn id="106" dur="2000" fill="hold"/>
                                        <p:tgtEl>
                                          <p:spTgt spid="7"/>
                                        </p:tgtEl>
                                        <p:attrNameLst>
                                          <p:attrName>ppt_x</p:attrName>
                                          <p:attrName>ppt_y</p:attrName>
                                        </p:attrNameLst>
                                      </p:cBhvr>
                                      <p:rCtr x="2617" y="-69"/>
                                    </p:animMotion>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grpId="1" nodeType="clickEffect">
                                  <p:stCondLst>
                                    <p:cond delay="0"/>
                                  </p:stCondLst>
                                  <p:childTnLst>
                                    <p:animMotion origin="layout" path="M 0.04753 0.00046 L 0.09779 0.00046 " pathEditMode="relative" rAng="0" ptsTypes="AA">
                                      <p:cBhvr>
                                        <p:cTn id="110" dur="2000" fill="hold"/>
                                        <p:tgtEl>
                                          <p:spTgt spid="54"/>
                                        </p:tgtEl>
                                        <p:attrNameLst>
                                          <p:attrName>ppt_x</p:attrName>
                                          <p:attrName>ppt_y</p:attrName>
                                        </p:attrNameLst>
                                      </p:cBhvr>
                                      <p:rCtr x="2513" y="0"/>
                                    </p:animMotion>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grpId="1" nodeType="clickEffect">
                                  <p:stCondLst>
                                    <p:cond delay="0"/>
                                  </p:stCondLst>
                                  <p:childTnLst>
                                    <p:animEffect transition="out" filter="fade">
                                      <p:cBhvr>
                                        <p:cTn id="114" dur="500"/>
                                        <p:tgtEl>
                                          <p:spTgt spid="46"/>
                                        </p:tgtEl>
                                      </p:cBhvr>
                                    </p:animEffect>
                                    <p:set>
                                      <p:cBhvr>
                                        <p:cTn id="115" dur="1" fill="hold">
                                          <p:stCondLst>
                                            <p:cond delay="499"/>
                                          </p:stCondLst>
                                        </p:cTn>
                                        <p:tgtEl>
                                          <p:spTgt spid="46"/>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4" nodeType="click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fade">
                                      <p:cBhvr>
                                        <p:cTn id="120" dur="500"/>
                                        <p:tgtEl>
                                          <p:spTgt spid="44"/>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xit" presetSubtype="0" fill="hold" grpId="5" nodeType="clickEffect">
                                  <p:stCondLst>
                                    <p:cond delay="0"/>
                                  </p:stCondLst>
                                  <p:childTnLst>
                                    <p:animEffect transition="out" filter="fade">
                                      <p:cBhvr>
                                        <p:cTn id="124" dur="500"/>
                                        <p:tgtEl>
                                          <p:spTgt spid="44"/>
                                        </p:tgtEl>
                                      </p:cBhvr>
                                    </p:animEffect>
                                    <p:set>
                                      <p:cBhvr>
                                        <p:cTn id="125" dur="1" fill="hold">
                                          <p:stCondLst>
                                            <p:cond delay="499"/>
                                          </p:stCondLst>
                                        </p:cTn>
                                        <p:tgtEl>
                                          <p:spTgt spid="44"/>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4" nodeType="clickEffect">
                                  <p:stCondLst>
                                    <p:cond delay="0"/>
                                  </p:stCondLst>
                                  <p:childTnLst>
                                    <p:set>
                                      <p:cBhvr>
                                        <p:cTn id="129" dur="1" fill="hold">
                                          <p:stCondLst>
                                            <p:cond delay="0"/>
                                          </p:stCondLst>
                                        </p:cTn>
                                        <p:tgtEl>
                                          <p:spTgt spid="45"/>
                                        </p:tgtEl>
                                        <p:attrNameLst>
                                          <p:attrName>style.visibility</p:attrName>
                                        </p:attrNameLst>
                                      </p:cBhvr>
                                      <p:to>
                                        <p:strVal val="visible"/>
                                      </p:to>
                                    </p:set>
                                    <p:animEffect transition="in" filter="fade">
                                      <p:cBhvr>
                                        <p:cTn id="130" dur="500"/>
                                        <p:tgtEl>
                                          <p:spTgt spid="45"/>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grpId="5" nodeType="clickEffect">
                                  <p:stCondLst>
                                    <p:cond delay="0"/>
                                  </p:stCondLst>
                                  <p:childTnLst>
                                    <p:animEffect transition="out" filter="fade">
                                      <p:cBhvr>
                                        <p:cTn id="134" dur="500"/>
                                        <p:tgtEl>
                                          <p:spTgt spid="45"/>
                                        </p:tgtEl>
                                      </p:cBhvr>
                                    </p:animEffect>
                                    <p:set>
                                      <p:cBhvr>
                                        <p:cTn id="135" dur="1" fill="hold">
                                          <p:stCondLst>
                                            <p:cond delay="499"/>
                                          </p:stCondLst>
                                        </p:cTn>
                                        <p:tgtEl>
                                          <p:spTgt spid="45"/>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9"/>
                                        </p:tgtEl>
                                        <p:attrNameLst>
                                          <p:attrName>style.visibility</p:attrName>
                                        </p:attrNameLst>
                                      </p:cBhvr>
                                      <p:to>
                                        <p:strVal val="visible"/>
                                      </p:to>
                                    </p:set>
                                    <p:animEffect transition="in" filter="fade">
                                      <p:cBhvr>
                                        <p:cTn id="140" dur="500"/>
                                        <p:tgtEl>
                                          <p:spTgt spid="49"/>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xit" presetSubtype="0" fill="hold" nodeType="clickEffect">
                                  <p:stCondLst>
                                    <p:cond delay="0"/>
                                  </p:stCondLst>
                                  <p:childTnLst>
                                    <p:animEffect transition="out" filter="fade">
                                      <p:cBhvr>
                                        <p:cTn id="144" dur="500"/>
                                        <p:tgtEl>
                                          <p:spTgt spid="36"/>
                                        </p:tgtEl>
                                      </p:cBhvr>
                                    </p:animEffect>
                                    <p:set>
                                      <p:cBhvr>
                                        <p:cTn id="145" dur="1" fill="hold">
                                          <p:stCondLst>
                                            <p:cond delay="499"/>
                                          </p:stCondLst>
                                        </p:cTn>
                                        <p:tgtEl>
                                          <p:spTgt spid="36"/>
                                        </p:tgtEl>
                                        <p:attrNameLst>
                                          <p:attrName>style.visibility</p:attrName>
                                        </p:attrNameLst>
                                      </p:cBhvr>
                                      <p:to>
                                        <p:strVal val="hidden"/>
                                      </p:to>
                                    </p:set>
                                  </p:childTnLst>
                                </p:cTn>
                              </p:par>
                              <p:par>
                                <p:cTn id="146" presetID="10" presetClass="entr" presetSubtype="0" fill="hold" nodeType="withEffect">
                                  <p:stCondLst>
                                    <p:cond delay="0"/>
                                  </p:stCondLst>
                                  <p:childTnLst>
                                    <p:set>
                                      <p:cBhvr>
                                        <p:cTn id="147" dur="1" fill="hold">
                                          <p:stCondLst>
                                            <p:cond delay="0"/>
                                          </p:stCondLst>
                                        </p:cTn>
                                        <p:tgtEl>
                                          <p:spTgt spid="29"/>
                                        </p:tgtEl>
                                        <p:attrNameLst>
                                          <p:attrName>style.visibility</p:attrName>
                                        </p:attrNameLst>
                                      </p:cBhvr>
                                      <p:to>
                                        <p:strVal val="visible"/>
                                      </p:to>
                                    </p:set>
                                    <p:animEffect transition="in" filter="fade">
                                      <p:cBhvr>
                                        <p:cTn id="148" dur="500"/>
                                        <p:tgtEl>
                                          <p:spTgt spid="29"/>
                                        </p:tgtEl>
                                      </p:cBhvr>
                                    </p:animEffect>
                                  </p:childTnLst>
                                </p:cTn>
                              </p:par>
                            </p:childTnLst>
                          </p:cTn>
                        </p:par>
                      </p:childTnLst>
                    </p:cTn>
                  </p:par>
                  <p:par>
                    <p:cTn id="149" fill="hold">
                      <p:stCondLst>
                        <p:cond delay="indefinite"/>
                      </p:stCondLst>
                      <p:childTnLst>
                        <p:par>
                          <p:cTn id="150" fill="hold">
                            <p:stCondLst>
                              <p:cond delay="0"/>
                            </p:stCondLst>
                            <p:childTnLst>
                              <p:par>
                                <p:cTn id="151" presetID="63" presetClass="path" presetSubtype="0" accel="50000" decel="50000" fill="hold" grpId="0" nodeType="clickEffect">
                                  <p:stCondLst>
                                    <p:cond delay="0"/>
                                  </p:stCondLst>
                                  <p:childTnLst>
                                    <p:animMotion origin="layout" path="M 2.5E-6 3.7037E-7 L 0.04752 0.00046 " pathEditMode="relative" rAng="0" ptsTypes="AA">
                                      <p:cBhvr>
                                        <p:cTn id="152" dur="2000" fill="hold"/>
                                        <p:tgtEl>
                                          <p:spTgt spid="52"/>
                                        </p:tgtEl>
                                        <p:attrNameLst>
                                          <p:attrName>ppt_x</p:attrName>
                                          <p:attrName>ppt_y</p:attrName>
                                        </p:attrNameLst>
                                      </p:cBhvr>
                                      <p:rCtr x="2370" y="23"/>
                                    </p:animMotion>
                                  </p:childTnLst>
                                </p:cTn>
                              </p:par>
                            </p:childTnLst>
                          </p:cTn>
                        </p:par>
                      </p:childTnLst>
                    </p:cTn>
                  </p:par>
                  <p:par>
                    <p:cTn id="153" fill="hold">
                      <p:stCondLst>
                        <p:cond delay="indefinite"/>
                      </p:stCondLst>
                      <p:childTnLst>
                        <p:par>
                          <p:cTn id="154" fill="hold">
                            <p:stCondLst>
                              <p:cond delay="0"/>
                            </p:stCondLst>
                            <p:childTnLst>
                              <p:par>
                                <p:cTn id="155" presetID="63" presetClass="path" presetSubtype="0" accel="50000" decel="50000" fill="hold" grpId="2" nodeType="clickEffect">
                                  <p:stCondLst>
                                    <p:cond delay="0"/>
                                  </p:stCondLst>
                                  <p:childTnLst>
                                    <p:animMotion origin="layout" path="M 0.09779 0.00046 L 0.14714 1.85185E-6 " pathEditMode="relative" rAng="0" ptsTypes="AA">
                                      <p:cBhvr>
                                        <p:cTn id="156" dur="2000" fill="hold"/>
                                        <p:tgtEl>
                                          <p:spTgt spid="54"/>
                                        </p:tgtEl>
                                        <p:attrNameLst>
                                          <p:attrName>ppt_x</p:attrName>
                                          <p:attrName>ppt_y</p:attrName>
                                        </p:attrNameLst>
                                      </p:cBhvr>
                                      <p:rCtr x="2461" y="-23"/>
                                    </p:animMotion>
                                  </p:childTnLst>
                                </p:cTn>
                              </p:par>
                            </p:childTnLst>
                          </p:cTn>
                        </p:par>
                      </p:childTnLst>
                    </p:cTn>
                  </p:par>
                  <p:par>
                    <p:cTn id="157" fill="hold">
                      <p:stCondLst>
                        <p:cond delay="indefinite"/>
                      </p:stCondLst>
                      <p:childTnLst>
                        <p:par>
                          <p:cTn id="158" fill="hold">
                            <p:stCondLst>
                              <p:cond delay="0"/>
                            </p:stCondLst>
                            <p:childTnLst>
                              <p:par>
                                <p:cTn id="159" presetID="10" presetClass="exit" presetSubtype="0" fill="hold" grpId="3" nodeType="clickEffect">
                                  <p:stCondLst>
                                    <p:cond delay="0"/>
                                  </p:stCondLst>
                                  <p:childTnLst>
                                    <p:animEffect transition="out" filter="fade">
                                      <p:cBhvr>
                                        <p:cTn id="160" dur="500"/>
                                        <p:tgtEl>
                                          <p:spTgt spid="49"/>
                                        </p:tgtEl>
                                      </p:cBhvr>
                                    </p:animEffect>
                                    <p:set>
                                      <p:cBhvr>
                                        <p:cTn id="161" dur="1" fill="hold">
                                          <p:stCondLst>
                                            <p:cond delay="499"/>
                                          </p:stCondLst>
                                        </p:cTn>
                                        <p:tgtEl>
                                          <p:spTgt spid="49"/>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6" nodeType="clickEffect">
                                  <p:stCondLst>
                                    <p:cond delay="0"/>
                                  </p:stCondLst>
                                  <p:childTnLst>
                                    <p:set>
                                      <p:cBhvr>
                                        <p:cTn id="165" dur="1" fill="hold">
                                          <p:stCondLst>
                                            <p:cond delay="0"/>
                                          </p:stCondLst>
                                        </p:cTn>
                                        <p:tgtEl>
                                          <p:spTgt spid="44"/>
                                        </p:tgtEl>
                                        <p:attrNameLst>
                                          <p:attrName>style.visibility</p:attrName>
                                        </p:attrNameLst>
                                      </p:cBhvr>
                                      <p:to>
                                        <p:strVal val="visible"/>
                                      </p:to>
                                    </p:set>
                                    <p:animEffect transition="in" filter="fade">
                                      <p:cBhvr>
                                        <p:cTn id="166" dur="500"/>
                                        <p:tgtEl>
                                          <p:spTgt spid="44"/>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xit" presetSubtype="0" fill="hold" grpId="7" nodeType="clickEffect">
                                  <p:stCondLst>
                                    <p:cond delay="0"/>
                                  </p:stCondLst>
                                  <p:childTnLst>
                                    <p:animEffect transition="out" filter="fade">
                                      <p:cBhvr>
                                        <p:cTn id="170" dur="500"/>
                                        <p:tgtEl>
                                          <p:spTgt spid="44"/>
                                        </p:tgtEl>
                                      </p:cBhvr>
                                    </p:animEffect>
                                    <p:set>
                                      <p:cBhvr>
                                        <p:cTn id="171" dur="1" fill="hold">
                                          <p:stCondLst>
                                            <p:cond delay="499"/>
                                          </p:stCondLst>
                                        </p:cTn>
                                        <p:tgtEl>
                                          <p:spTgt spid="44"/>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6" nodeType="clickEffect">
                                  <p:stCondLst>
                                    <p:cond delay="0"/>
                                  </p:stCondLst>
                                  <p:childTnLst>
                                    <p:set>
                                      <p:cBhvr>
                                        <p:cTn id="175" dur="1" fill="hold">
                                          <p:stCondLst>
                                            <p:cond delay="0"/>
                                          </p:stCondLst>
                                        </p:cTn>
                                        <p:tgtEl>
                                          <p:spTgt spid="45"/>
                                        </p:tgtEl>
                                        <p:attrNameLst>
                                          <p:attrName>style.visibility</p:attrName>
                                        </p:attrNameLst>
                                      </p:cBhvr>
                                      <p:to>
                                        <p:strVal val="visible"/>
                                      </p:to>
                                    </p:set>
                                    <p:animEffect transition="in" filter="fade">
                                      <p:cBhvr>
                                        <p:cTn id="176" dur="500"/>
                                        <p:tgtEl>
                                          <p:spTgt spid="45"/>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xit" presetSubtype="0" fill="hold" grpId="7" nodeType="clickEffect">
                                  <p:stCondLst>
                                    <p:cond delay="0"/>
                                  </p:stCondLst>
                                  <p:childTnLst>
                                    <p:animEffect transition="out" filter="fade">
                                      <p:cBhvr>
                                        <p:cTn id="180" dur="500"/>
                                        <p:tgtEl>
                                          <p:spTgt spid="45"/>
                                        </p:tgtEl>
                                      </p:cBhvr>
                                    </p:animEffect>
                                    <p:set>
                                      <p:cBhvr>
                                        <p:cTn id="181" dur="1" fill="hold">
                                          <p:stCondLst>
                                            <p:cond delay="499"/>
                                          </p:stCondLst>
                                        </p:cTn>
                                        <p:tgtEl>
                                          <p:spTgt spid="45"/>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grpId="4" nodeType="clickEffect">
                                  <p:stCondLst>
                                    <p:cond delay="0"/>
                                  </p:stCondLst>
                                  <p:childTnLst>
                                    <p:set>
                                      <p:cBhvr>
                                        <p:cTn id="185" dur="1" fill="hold">
                                          <p:stCondLst>
                                            <p:cond delay="0"/>
                                          </p:stCondLst>
                                        </p:cTn>
                                        <p:tgtEl>
                                          <p:spTgt spid="46"/>
                                        </p:tgtEl>
                                        <p:attrNameLst>
                                          <p:attrName>style.visibility</p:attrName>
                                        </p:attrNameLst>
                                      </p:cBhvr>
                                      <p:to>
                                        <p:strVal val="visible"/>
                                      </p:to>
                                    </p:set>
                                    <p:animEffect transition="in" filter="fade">
                                      <p:cBhvr>
                                        <p:cTn id="186" dur="500"/>
                                        <p:tgtEl>
                                          <p:spTgt spid="46"/>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xit" presetSubtype="0" fill="hold" nodeType="clickEffect">
                                  <p:stCondLst>
                                    <p:cond delay="0"/>
                                  </p:stCondLst>
                                  <p:childTnLst>
                                    <p:animEffect transition="out" filter="fade">
                                      <p:cBhvr>
                                        <p:cTn id="190" dur="500"/>
                                        <p:tgtEl>
                                          <p:spTgt spid="37"/>
                                        </p:tgtEl>
                                      </p:cBhvr>
                                    </p:animEffect>
                                    <p:set>
                                      <p:cBhvr>
                                        <p:cTn id="191" dur="1" fill="hold">
                                          <p:stCondLst>
                                            <p:cond delay="499"/>
                                          </p:stCondLst>
                                        </p:cTn>
                                        <p:tgtEl>
                                          <p:spTgt spid="37"/>
                                        </p:tgtEl>
                                        <p:attrNameLst>
                                          <p:attrName>style.visibility</p:attrName>
                                        </p:attrNameLst>
                                      </p:cBhvr>
                                      <p:to>
                                        <p:strVal val="hidden"/>
                                      </p:to>
                                    </p:set>
                                  </p:childTnLst>
                                </p:cTn>
                              </p:par>
                              <p:par>
                                <p:cTn id="192" presetID="10" presetClass="entr" presetSubtype="0" fill="hold" nodeType="withEffect">
                                  <p:stCondLst>
                                    <p:cond delay="0"/>
                                  </p:stCondLst>
                                  <p:childTnLst>
                                    <p:set>
                                      <p:cBhvr>
                                        <p:cTn id="193" dur="1" fill="hold">
                                          <p:stCondLst>
                                            <p:cond delay="0"/>
                                          </p:stCondLst>
                                        </p:cTn>
                                        <p:tgtEl>
                                          <p:spTgt spid="30"/>
                                        </p:tgtEl>
                                        <p:attrNameLst>
                                          <p:attrName>style.visibility</p:attrName>
                                        </p:attrNameLst>
                                      </p:cBhvr>
                                      <p:to>
                                        <p:strVal val="visible"/>
                                      </p:to>
                                    </p:set>
                                    <p:animEffect transition="in" filter="fade">
                                      <p:cBhvr>
                                        <p:cTn id="194" dur="500"/>
                                        <p:tgtEl>
                                          <p:spTgt spid="30"/>
                                        </p:tgtEl>
                                      </p:cBhvr>
                                    </p:animEffect>
                                  </p:childTnLst>
                                </p:cTn>
                              </p:par>
                            </p:childTnLst>
                          </p:cTn>
                        </p:par>
                      </p:childTnLst>
                    </p:cTn>
                  </p:par>
                  <p:par>
                    <p:cTn id="195" fill="hold">
                      <p:stCondLst>
                        <p:cond delay="indefinite"/>
                      </p:stCondLst>
                      <p:childTnLst>
                        <p:par>
                          <p:cTn id="196" fill="hold">
                            <p:stCondLst>
                              <p:cond delay="0"/>
                            </p:stCondLst>
                            <p:childTnLst>
                              <p:par>
                                <p:cTn id="197" presetID="63" presetClass="path" presetSubtype="0" accel="50000" decel="50000" fill="hold" grpId="2" nodeType="clickEffect">
                                  <p:stCondLst>
                                    <p:cond delay="0"/>
                                  </p:stCondLst>
                                  <p:childTnLst>
                                    <p:animMotion origin="layout" path="M 0.09778 0.00046 L 0.14714 1.85185E-6 " pathEditMode="relative" rAng="0" ptsTypes="AA">
                                      <p:cBhvr>
                                        <p:cTn id="198" dur="2000" fill="hold"/>
                                        <p:tgtEl>
                                          <p:spTgt spid="7"/>
                                        </p:tgtEl>
                                        <p:attrNameLst>
                                          <p:attrName>ppt_x</p:attrName>
                                          <p:attrName>ppt_y</p:attrName>
                                        </p:attrNameLst>
                                      </p:cBhvr>
                                      <p:rCtr x="2539" y="-46"/>
                                    </p:animMotion>
                                  </p:childTnLst>
                                </p:cTn>
                              </p:par>
                            </p:childTnLst>
                          </p:cTn>
                        </p:par>
                      </p:childTnLst>
                    </p:cTn>
                  </p:par>
                  <p:par>
                    <p:cTn id="199" fill="hold">
                      <p:stCondLst>
                        <p:cond delay="indefinite"/>
                      </p:stCondLst>
                      <p:childTnLst>
                        <p:par>
                          <p:cTn id="200" fill="hold">
                            <p:stCondLst>
                              <p:cond delay="0"/>
                            </p:stCondLst>
                            <p:childTnLst>
                              <p:par>
                                <p:cTn id="201" presetID="63" presetClass="path" presetSubtype="0" accel="50000" decel="50000" fill="hold" grpId="3" nodeType="clickEffect">
                                  <p:stCondLst>
                                    <p:cond delay="0"/>
                                  </p:stCondLst>
                                  <p:childTnLst>
                                    <p:animMotion origin="layout" path="M 0.14714 1.85185E-6 L 0.19493 1.85185E-6 " pathEditMode="relative" rAng="0" ptsTypes="AA">
                                      <p:cBhvr>
                                        <p:cTn id="202" dur="2000" fill="hold"/>
                                        <p:tgtEl>
                                          <p:spTgt spid="54"/>
                                        </p:tgtEl>
                                        <p:attrNameLst>
                                          <p:attrName>ppt_x</p:attrName>
                                          <p:attrName>ppt_y</p:attrName>
                                        </p:attrNameLst>
                                      </p:cBhvr>
                                      <p:rCtr x="2383" y="0"/>
                                    </p:animMotion>
                                  </p:childTnLst>
                                </p:cTn>
                              </p:par>
                            </p:childTnLst>
                          </p:cTn>
                        </p:par>
                      </p:childTnLst>
                    </p:cTn>
                  </p:par>
                  <p:par>
                    <p:cTn id="203" fill="hold">
                      <p:stCondLst>
                        <p:cond delay="indefinite"/>
                      </p:stCondLst>
                      <p:childTnLst>
                        <p:par>
                          <p:cTn id="204" fill="hold">
                            <p:stCondLst>
                              <p:cond delay="0"/>
                            </p:stCondLst>
                            <p:childTnLst>
                              <p:par>
                                <p:cTn id="205" presetID="10" presetClass="exit" presetSubtype="0" fill="hold" grpId="5" nodeType="clickEffect">
                                  <p:stCondLst>
                                    <p:cond delay="0"/>
                                  </p:stCondLst>
                                  <p:childTnLst>
                                    <p:animEffect transition="out" filter="fade">
                                      <p:cBhvr>
                                        <p:cTn id="206" dur="500"/>
                                        <p:tgtEl>
                                          <p:spTgt spid="46"/>
                                        </p:tgtEl>
                                      </p:cBhvr>
                                    </p:animEffect>
                                    <p:set>
                                      <p:cBhvr>
                                        <p:cTn id="207" dur="1" fill="hold">
                                          <p:stCondLst>
                                            <p:cond delay="499"/>
                                          </p:stCondLst>
                                        </p:cTn>
                                        <p:tgtEl>
                                          <p:spTgt spid="46"/>
                                        </p:tgtEl>
                                        <p:attrNameLst>
                                          <p:attrName>style.visibility</p:attrName>
                                        </p:attrNameLst>
                                      </p:cBhvr>
                                      <p:to>
                                        <p:strVal val="hidden"/>
                                      </p:to>
                                    </p:se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grpId="8" nodeType="clickEffect">
                                  <p:stCondLst>
                                    <p:cond delay="0"/>
                                  </p:stCondLst>
                                  <p:childTnLst>
                                    <p:set>
                                      <p:cBhvr>
                                        <p:cTn id="211" dur="1" fill="hold">
                                          <p:stCondLst>
                                            <p:cond delay="0"/>
                                          </p:stCondLst>
                                        </p:cTn>
                                        <p:tgtEl>
                                          <p:spTgt spid="44"/>
                                        </p:tgtEl>
                                        <p:attrNameLst>
                                          <p:attrName>style.visibility</p:attrName>
                                        </p:attrNameLst>
                                      </p:cBhvr>
                                      <p:to>
                                        <p:strVal val="visible"/>
                                      </p:to>
                                    </p:set>
                                    <p:animEffect transition="in" filter="fade">
                                      <p:cBhvr>
                                        <p:cTn id="212" dur="500"/>
                                        <p:tgtEl>
                                          <p:spTgt spid="44"/>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xit" presetSubtype="0" fill="hold" grpId="9" nodeType="clickEffect">
                                  <p:stCondLst>
                                    <p:cond delay="0"/>
                                  </p:stCondLst>
                                  <p:childTnLst>
                                    <p:animEffect transition="out" filter="fade">
                                      <p:cBhvr>
                                        <p:cTn id="216" dur="500"/>
                                        <p:tgtEl>
                                          <p:spTgt spid="44"/>
                                        </p:tgtEl>
                                      </p:cBhvr>
                                    </p:animEffect>
                                    <p:set>
                                      <p:cBhvr>
                                        <p:cTn id="217" dur="1" fill="hold">
                                          <p:stCondLst>
                                            <p:cond delay="499"/>
                                          </p:stCondLst>
                                        </p:cTn>
                                        <p:tgtEl>
                                          <p:spTgt spid="44"/>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grpId="8" nodeType="clickEffect">
                                  <p:stCondLst>
                                    <p:cond delay="0"/>
                                  </p:stCondLst>
                                  <p:childTnLst>
                                    <p:set>
                                      <p:cBhvr>
                                        <p:cTn id="221" dur="1" fill="hold">
                                          <p:stCondLst>
                                            <p:cond delay="0"/>
                                          </p:stCondLst>
                                        </p:cTn>
                                        <p:tgtEl>
                                          <p:spTgt spid="45"/>
                                        </p:tgtEl>
                                        <p:attrNameLst>
                                          <p:attrName>style.visibility</p:attrName>
                                        </p:attrNameLst>
                                      </p:cBhvr>
                                      <p:to>
                                        <p:strVal val="visible"/>
                                      </p:to>
                                    </p:set>
                                    <p:animEffect transition="in" filter="fade">
                                      <p:cBhvr>
                                        <p:cTn id="222" dur="500"/>
                                        <p:tgtEl>
                                          <p:spTgt spid="45"/>
                                        </p:tgtEl>
                                      </p:cBhvr>
                                    </p:animEffect>
                                  </p:childTnLst>
                                </p:cTn>
                              </p:par>
                            </p:childTnLst>
                          </p:cTn>
                        </p:par>
                      </p:childTnLst>
                    </p:cTn>
                  </p:par>
                  <p:par>
                    <p:cTn id="223" fill="hold">
                      <p:stCondLst>
                        <p:cond delay="indefinite"/>
                      </p:stCondLst>
                      <p:childTnLst>
                        <p:par>
                          <p:cTn id="224" fill="hold">
                            <p:stCondLst>
                              <p:cond delay="0"/>
                            </p:stCondLst>
                            <p:childTnLst>
                              <p:par>
                                <p:cTn id="225" presetID="10" presetClass="exit" presetSubtype="0" fill="hold" grpId="9" nodeType="clickEffect">
                                  <p:stCondLst>
                                    <p:cond delay="0"/>
                                  </p:stCondLst>
                                  <p:childTnLst>
                                    <p:animEffect transition="out" filter="fade">
                                      <p:cBhvr>
                                        <p:cTn id="226" dur="500"/>
                                        <p:tgtEl>
                                          <p:spTgt spid="45"/>
                                        </p:tgtEl>
                                      </p:cBhvr>
                                    </p:animEffect>
                                    <p:set>
                                      <p:cBhvr>
                                        <p:cTn id="227" dur="1" fill="hold">
                                          <p:stCondLst>
                                            <p:cond delay="499"/>
                                          </p:stCondLst>
                                        </p:cTn>
                                        <p:tgtEl>
                                          <p:spTgt spid="45"/>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grpId="4" nodeType="clickEffect">
                                  <p:stCondLst>
                                    <p:cond delay="0"/>
                                  </p:stCondLst>
                                  <p:childTnLst>
                                    <p:set>
                                      <p:cBhvr>
                                        <p:cTn id="231" dur="1" fill="hold">
                                          <p:stCondLst>
                                            <p:cond delay="0"/>
                                          </p:stCondLst>
                                        </p:cTn>
                                        <p:tgtEl>
                                          <p:spTgt spid="49"/>
                                        </p:tgtEl>
                                        <p:attrNameLst>
                                          <p:attrName>style.visibility</p:attrName>
                                        </p:attrNameLst>
                                      </p:cBhvr>
                                      <p:to>
                                        <p:strVal val="visible"/>
                                      </p:to>
                                    </p:set>
                                    <p:animEffect transition="in" filter="fade">
                                      <p:cBhvr>
                                        <p:cTn id="232" dur="500"/>
                                        <p:tgtEl>
                                          <p:spTgt spid="49"/>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xit" presetSubtype="0" fill="hold" nodeType="clickEffect">
                                  <p:stCondLst>
                                    <p:cond delay="0"/>
                                  </p:stCondLst>
                                  <p:childTnLst>
                                    <p:animEffect transition="out" filter="fade">
                                      <p:cBhvr>
                                        <p:cTn id="236" dur="500"/>
                                        <p:tgtEl>
                                          <p:spTgt spid="38"/>
                                        </p:tgtEl>
                                      </p:cBhvr>
                                    </p:animEffect>
                                    <p:set>
                                      <p:cBhvr>
                                        <p:cTn id="237" dur="1" fill="hold">
                                          <p:stCondLst>
                                            <p:cond delay="499"/>
                                          </p:stCondLst>
                                        </p:cTn>
                                        <p:tgtEl>
                                          <p:spTgt spid="38"/>
                                        </p:tgtEl>
                                        <p:attrNameLst>
                                          <p:attrName>style.visibility</p:attrName>
                                        </p:attrNameLst>
                                      </p:cBhvr>
                                      <p:to>
                                        <p:strVal val="hidden"/>
                                      </p:to>
                                    </p:set>
                                  </p:childTnLst>
                                </p:cTn>
                              </p:par>
                              <p:par>
                                <p:cTn id="238" presetID="10" presetClass="entr" presetSubtype="0" fill="hold" nodeType="withEffect">
                                  <p:stCondLst>
                                    <p:cond delay="0"/>
                                  </p:stCondLst>
                                  <p:childTnLst>
                                    <p:set>
                                      <p:cBhvr>
                                        <p:cTn id="239" dur="1" fill="hold">
                                          <p:stCondLst>
                                            <p:cond delay="0"/>
                                          </p:stCondLst>
                                        </p:cTn>
                                        <p:tgtEl>
                                          <p:spTgt spid="31"/>
                                        </p:tgtEl>
                                        <p:attrNameLst>
                                          <p:attrName>style.visibility</p:attrName>
                                        </p:attrNameLst>
                                      </p:cBhvr>
                                      <p:to>
                                        <p:strVal val="visible"/>
                                      </p:to>
                                    </p:set>
                                    <p:animEffect transition="in" filter="fade">
                                      <p:cBhvr>
                                        <p:cTn id="240" dur="500"/>
                                        <p:tgtEl>
                                          <p:spTgt spid="31"/>
                                        </p:tgtEl>
                                      </p:cBhvr>
                                    </p:animEffect>
                                  </p:childTnLst>
                                </p:cTn>
                              </p:par>
                            </p:childTnLst>
                          </p:cTn>
                        </p:par>
                      </p:childTnLst>
                    </p:cTn>
                  </p:par>
                  <p:par>
                    <p:cTn id="241" fill="hold">
                      <p:stCondLst>
                        <p:cond delay="indefinite"/>
                      </p:stCondLst>
                      <p:childTnLst>
                        <p:par>
                          <p:cTn id="242" fill="hold">
                            <p:stCondLst>
                              <p:cond delay="0"/>
                            </p:stCondLst>
                            <p:childTnLst>
                              <p:par>
                                <p:cTn id="243" presetID="63" presetClass="path" presetSubtype="0" accel="50000" decel="50000" fill="hold" grpId="1" nodeType="clickEffect">
                                  <p:stCondLst>
                                    <p:cond delay="0"/>
                                  </p:stCondLst>
                                  <p:childTnLst>
                                    <p:animMotion origin="layout" path="M 0.04752 0.00046 L 0.09778 0.00046 " pathEditMode="relative" rAng="0" ptsTypes="AA">
                                      <p:cBhvr>
                                        <p:cTn id="244" dur="2000" fill="hold"/>
                                        <p:tgtEl>
                                          <p:spTgt spid="52"/>
                                        </p:tgtEl>
                                        <p:attrNameLst>
                                          <p:attrName>ppt_x</p:attrName>
                                          <p:attrName>ppt_y</p:attrName>
                                        </p:attrNameLst>
                                      </p:cBhvr>
                                      <p:rCtr x="2513" y="0"/>
                                    </p:animMotion>
                                  </p:childTnLst>
                                </p:cTn>
                              </p:par>
                            </p:childTnLst>
                          </p:cTn>
                        </p:par>
                      </p:childTnLst>
                    </p:cTn>
                  </p:par>
                  <p:par>
                    <p:cTn id="245" fill="hold">
                      <p:stCondLst>
                        <p:cond delay="indefinite"/>
                      </p:stCondLst>
                      <p:childTnLst>
                        <p:par>
                          <p:cTn id="246" fill="hold">
                            <p:stCondLst>
                              <p:cond delay="0"/>
                            </p:stCondLst>
                            <p:childTnLst>
                              <p:par>
                                <p:cTn id="247" presetID="63" presetClass="path" presetSubtype="0" accel="50000" decel="50000" fill="hold" grpId="4" nodeType="clickEffect">
                                  <p:stCondLst>
                                    <p:cond delay="0"/>
                                  </p:stCondLst>
                                  <p:childTnLst>
                                    <p:animMotion origin="layout" path="M 0.19492 1.85185E-6 L 0.25 1.85185E-6 " pathEditMode="relative" rAng="0" ptsTypes="AA">
                                      <p:cBhvr>
                                        <p:cTn id="248" dur="2000" fill="hold"/>
                                        <p:tgtEl>
                                          <p:spTgt spid="54"/>
                                        </p:tgtEl>
                                        <p:attrNameLst>
                                          <p:attrName>ppt_x</p:attrName>
                                          <p:attrName>ppt_y</p:attrName>
                                        </p:attrNameLst>
                                      </p:cBhvr>
                                      <p:rCtr x="2839" y="0"/>
                                    </p:animMotion>
                                  </p:childTnLst>
                                </p:cTn>
                              </p:par>
                            </p:childTnLst>
                          </p:cTn>
                        </p:par>
                      </p:childTnLst>
                    </p:cTn>
                  </p:par>
                  <p:par>
                    <p:cTn id="249" fill="hold">
                      <p:stCondLst>
                        <p:cond delay="indefinite"/>
                      </p:stCondLst>
                      <p:childTnLst>
                        <p:par>
                          <p:cTn id="250" fill="hold">
                            <p:stCondLst>
                              <p:cond delay="0"/>
                            </p:stCondLst>
                            <p:childTnLst>
                              <p:par>
                                <p:cTn id="251" presetID="10" presetClass="exit" presetSubtype="0" fill="hold" grpId="5" nodeType="clickEffect">
                                  <p:stCondLst>
                                    <p:cond delay="0"/>
                                  </p:stCondLst>
                                  <p:childTnLst>
                                    <p:animEffect transition="out" filter="fade">
                                      <p:cBhvr>
                                        <p:cTn id="252" dur="500"/>
                                        <p:tgtEl>
                                          <p:spTgt spid="49"/>
                                        </p:tgtEl>
                                      </p:cBhvr>
                                    </p:animEffect>
                                    <p:set>
                                      <p:cBhvr>
                                        <p:cTn id="253" dur="1" fill="hold">
                                          <p:stCondLst>
                                            <p:cond delay="499"/>
                                          </p:stCondLst>
                                        </p:cTn>
                                        <p:tgtEl>
                                          <p:spTgt spid="49"/>
                                        </p:tgtEl>
                                        <p:attrNameLst>
                                          <p:attrName>style.visibility</p:attrName>
                                        </p:attrNameLst>
                                      </p:cBhvr>
                                      <p:to>
                                        <p:strVal val="hidden"/>
                                      </p:to>
                                    </p:set>
                                  </p:childTnLst>
                                </p:cTn>
                              </p:par>
                            </p:childTnLst>
                          </p:cTn>
                        </p:par>
                      </p:childTnLst>
                    </p:cTn>
                  </p:par>
                  <p:par>
                    <p:cTn id="254" fill="hold">
                      <p:stCondLst>
                        <p:cond delay="indefinite"/>
                      </p:stCondLst>
                      <p:childTnLst>
                        <p:par>
                          <p:cTn id="255" fill="hold">
                            <p:stCondLst>
                              <p:cond delay="0"/>
                            </p:stCondLst>
                            <p:childTnLst>
                              <p:par>
                                <p:cTn id="256" presetID="10" presetClass="entr" presetSubtype="0" fill="hold" grpId="10" nodeType="clickEffect">
                                  <p:stCondLst>
                                    <p:cond delay="0"/>
                                  </p:stCondLst>
                                  <p:childTnLst>
                                    <p:set>
                                      <p:cBhvr>
                                        <p:cTn id="257" dur="1" fill="hold">
                                          <p:stCondLst>
                                            <p:cond delay="0"/>
                                          </p:stCondLst>
                                        </p:cTn>
                                        <p:tgtEl>
                                          <p:spTgt spid="44"/>
                                        </p:tgtEl>
                                        <p:attrNameLst>
                                          <p:attrName>style.visibility</p:attrName>
                                        </p:attrNameLst>
                                      </p:cBhvr>
                                      <p:to>
                                        <p:strVal val="visible"/>
                                      </p:to>
                                    </p:set>
                                    <p:animEffect transition="in" filter="fade">
                                      <p:cBhvr>
                                        <p:cTn id="258" dur="500"/>
                                        <p:tgtEl>
                                          <p:spTgt spid="44"/>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xit" presetSubtype="0" fill="hold" grpId="11" nodeType="clickEffect">
                                  <p:stCondLst>
                                    <p:cond delay="0"/>
                                  </p:stCondLst>
                                  <p:childTnLst>
                                    <p:animEffect transition="out" filter="fade">
                                      <p:cBhvr>
                                        <p:cTn id="262" dur="500"/>
                                        <p:tgtEl>
                                          <p:spTgt spid="44"/>
                                        </p:tgtEl>
                                      </p:cBhvr>
                                    </p:animEffect>
                                    <p:set>
                                      <p:cBhvr>
                                        <p:cTn id="263" dur="1" fill="hold">
                                          <p:stCondLst>
                                            <p:cond delay="499"/>
                                          </p:stCondLst>
                                        </p:cTn>
                                        <p:tgtEl>
                                          <p:spTgt spid="44"/>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10" presetClass="entr" presetSubtype="0" fill="hold" grpId="10" nodeType="clickEffect">
                                  <p:stCondLst>
                                    <p:cond delay="0"/>
                                  </p:stCondLst>
                                  <p:childTnLst>
                                    <p:set>
                                      <p:cBhvr>
                                        <p:cTn id="267" dur="1" fill="hold">
                                          <p:stCondLst>
                                            <p:cond delay="0"/>
                                          </p:stCondLst>
                                        </p:cTn>
                                        <p:tgtEl>
                                          <p:spTgt spid="45"/>
                                        </p:tgtEl>
                                        <p:attrNameLst>
                                          <p:attrName>style.visibility</p:attrName>
                                        </p:attrNameLst>
                                      </p:cBhvr>
                                      <p:to>
                                        <p:strVal val="visible"/>
                                      </p:to>
                                    </p:set>
                                    <p:animEffect transition="in" filter="fade">
                                      <p:cBhvr>
                                        <p:cTn id="268" dur="500"/>
                                        <p:tgtEl>
                                          <p:spTgt spid="45"/>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xit" presetSubtype="0" fill="hold" grpId="11" nodeType="clickEffect">
                                  <p:stCondLst>
                                    <p:cond delay="0"/>
                                  </p:stCondLst>
                                  <p:childTnLst>
                                    <p:animEffect transition="out" filter="fade">
                                      <p:cBhvr>
                                        <p:cTn id="272" dur="500"/>
                                        <p:tgtEl>
                                          <p:spTgt spid="45"/>
                                        </p:tgtEl>
                                      </p:cBhvr>
                                    </p:animEffect>
                                    <p:set>
                                      <p:cBhvr>
                                        <p:cTn id="273" dur="1" fill="hold">
                                          <p:stCondLst>
                                            <p:cond delay="499"/>
                                          </p:stCondLst>
                                        </p:cTn>
                                        <p:tgtEl>
                                          <p:spTgt spid="45"/>
                                        </p:tgtEl>
                                        <p:attrNameLst>
                                          <p:attrName>style.visibility</p:attrName>
                                        </p:attrNameLst>
                                      </p:cBhvr>
                                      <p:to>
                                        <p:strVal val="hidden"/>
                                      </p:to>
                                    </p:set>
                                  </p:childTnLst>
                                </p:cTn>
                              </p:par>
                            </p:childTnLst>
                          </p:cTn>
                        </p:par>
                      </p:childTnLst>
                    </p:cTn>
                  </p:par>
                  <p:par>
                    <p:cTn id="274" fill="hold">
                      <p:stCondLst>
                        <p:cond delay="indefinite"/>
                      </p:stCondLst>
                      <p:childTnLst>
                        <p:par>
                          <p:cTn id="275" fill="hold">
                            <p:stCondLst>
                              <p:cond delay="0"/>
                            </p:stCondLst>
                            <p:childTnLst>
                              <p:par>
                                <p:cTn id="276" presetID="10" presetClass="entr" presetSubtype="0" fill="hold" grpId="6" nodeType="clickEffect">
                                  <p:stCondLst>
                                    <p:cond delay="0"/>
                                  </p:stCondLst>
                                  <p:childTnLst>
                                    <p:set>
                                      <p:cBhvr>
                                        <p:cTn id="277" dur="1" fill="hold">
                                          <p:stCondLst>
                                            <p:cond delay="0"/>
                                          </p:stCondLst>
                                        </p:cTn>
                                        <p:tgtEl>
                                          <p:spTgt spid="46"/>
                                        </p:tgtEl>
                                        <p:attrNameLst>
                                          <p:attrName>style.visibility</p:attrName>
                                        </p:attrNameLst>
                                      </p:cBhvr>
                                      <p:to>
                                        <p:strVal val="visible"/>
                                      </p:to>
                                    </p:set>
                                    <p:animEffect transition="in" filter="fade">
                                      <p:cBhvr>
                                        <p:cTn id="278" dur="500"/>
                                        <p:tgtEl>
                                          <p:spTgt spid="46"/>
                                        </p:tgtEl>
                                      </p:cBhvr>
                                    </p:animEffect>
                                  </p:childTnLst>
                                </p:cTn>
                              </p:par>
                            </p:childTnLst>
                          </p:cTn>
                        </p:par>
                      </p:childTnLst>
                    </p:cTn>
                  </p:par>
                  <p:par>
                    <p:cTn id="279" fill="hold">
                      <p:stCondLst>
                        <p:cond delay="indefinite"/>
                      </p:stCondLst>
                      <p:childTnLst>
                        <p:par>
                          <p:cTn id="280" fill="hold">
                            <p:stCondLst>
                              <p:cond delay="0"/>
                            </p:stCondLst>
                            <p:childTnLst>
                              <p:par>
                                <p:cTn id="281" presetID="10" presetClass="exit" presetSubtype="0" fill="hold" nodeType="clickEffect">
                                  <p:stCondLst>
                                    <p:cond delay="0"/>
                                  </p:stCondLst>
                                  <p:childTnLst>
                                    <p:animEffect transition="out" filter="fade">
                                      <p:cBhvr>
                                        <p:cTn id="282" dur="500"/>
                                        <p:tgtEl>
                                          <p:spTgt spid="39"/>
                                        </p:tgtEl>
                                      </p:cBhvr>
                                    </p:animEffect>
                                    <p:set>
                                      <p:cBhvr>
                                        <p:cTn id="283" dur="1" fill="hold">
                                          <p:stCondLst>
                                            <p:cond delay="499"/>
                                          </p:stCondLst>
                                        </p:cTn>
                                        <p:tgtEl>
                                          <p:spTgt spid="39"/>
                                        </p:tgtEl>
                                        <p:attrNameLst>
                                          <p:attrName>style.visibility</p:attrName>
                                        </p:attrNameLst>
                                      </p:cBhvr>
                                      <p:to>
                                        <p:strVal val="hidden"/>
                                      </p:to>
                                    </p:set>
                                  </p:childTnLst>
                                </p:cTn>
                              </p:par>
                              <p:par>
                                <p:cTn id="284" presetID="10" presetClass="entr" presetSubtype="0" fill="hold" nodeType="withEffect">
                                  <p:stCondLst>
                                    <p:cond delay="0"/>
                                  </p:stCondLst>
                                  <p:childTnLst>
                                    <p:set>
                                      <p:cBhvr>
                                        <p:cTn id="285" dur="1" fill="hold">
                                          <p:stCondLst>
                                            <p:cond delay="0"/>
                                          </p:stCondLst>
                                        </p:cTn>
                                        <p:tgtEl>
                                          <p:spTgt spid="32"/>
                                        </p:tgtEl>
                                        <p:attrNameLst>
                                          <p:attrName>style.visibility</p:attrName>
                                        </p:attrNameLst>
                                      </p:cBhvr>
                                      <p:to>
                                        <p:strVal val="visible"/>
                                      </p:to>
                                    </p:set>
                                    <p:animEffect transition="in" filter="fade">
                                      <p:cBhvr>
                                        <p:cTn id="286" dur="500"/>
                                        <p:tgtEl>
                                          <p:spTgt spid="32"/>
                                        </p:tgtEl>
                                      </p:cBhvr>
                                    </p:animEffect>
                                  </p:childTnLst>
                                </p:cTn>
                              </p:par>
                            </p:childTnLst>
                          </p:cTn>
                        </p:par>
                      </p:childTnLst>
                    </p:cTn>
                  </p:par>
                  <p:par>
                    <p:cTn id="287" fill="hold">
                      <p:stCondLst>
                        <p:cond delay="indefinite"/>
                      </p:stCondLst>
                      <p:childTnLst>
                        <p:par>
                          <p:cTn id="288" fill="hold">
                            <p:stCondLst>
                              <p:cond delay="0"/>
                            </p:stCondLst>
                            <p:childTnLst>
                              <p:par>
                                <p:cTn id="289" presetID="63" presetClass="path" presetSubtype="0" accel="50000" decel="50000" fill="hold" grpId="4" nodeType="clickEffect">
                                  <p:stCondLst>
                                    <p:cond delay="0"/>
                                  </p:stCondLst>
                                  <p:childTnLst>
                                    <p:animMotion origin="layout" path="M 0.14714 1.85185E-6 L 0.19128 -0.00116 " pathEditMode="relative" rAng="0" ptsTypes="AA">
                                      <p:cBhvr>
                                        <p:cTn id="290" dur="2000" fill="hold"/>
                                        <p:tgtEl>
                                          <p:spTgt spid="7"/>
                                        </p:tgtEl>
                                        <p:attrNameLst>
                                          <p:attrName>ppt_x</p:attrName>
                                          <p:attrName>ppt_y</p:attrName>
                                        </p:attrNameLst>
                                      </p:cBhvr>
                                      <p:rCtr x="2148" y="-69"/>
                                    </p:animMotion>
                                  </p:childTnLst>
                                </p:cTn>
                              </p:par>
                            </p:childTnLst>
                          </p:cTn>
                        </p:par>
                      </p:childTnLst>
                    </p:cTn>
                  </p:par>
                  <p:par>
                    <p:cTn id="291" fill="hold">
                      <p:stCondLst>
                        <p:cond delay="indefinite"/>
                      </p:stCondLst>
                      <p:childTnLst>
                        <p:par>
                          <p:cTn id="292" fill="hold">
                            <p:stCondLst>
                              <p:cond delay="0"/>
                            </p:stCondLst>
                            <p:childTnLst>
                              <p:par>
                                <p:cTn id="293" presetID="63" presetClass="path" presetSubtype="0" accel="50000" decel="50000" fill="hold" grpId="5" nodeType="clickEffect">
                                  <p:stCondLst>
                                    <p:cond delay="0"/>
                                  </p:stCondLst>
                                  <p:childTnLst>
                                    <p:animMotion origin="layout" path="M 0.25 3.7037E-7 L 0.29284 1.85185E-6 " pathEditMode="relative" rAng="0" ptsTypes="AA">
                                      <p:cBhvr>
                                        <p:cTn id="294" dur="2000" fill="hold"/>
                                        <p:tgtEl>
                                          <p:spTgt spid="54"/>
                                        </p:tgtEl>
                                        <p:attrNameLst>
                                          <p:attrName>ppt_x</p:attrName>
                                          <p:attrName>ppt_y</p:attrName>
                                        </p:attrNameLst>
                                      </p:cBhvr>
                                      <p:rCtr x="2435" y="-23"/>
                                    </p:animMotion>
                                  </p:childTnLst>
                                </p:cTn>
                              </p:par>
                            </p:childTnLst>
                          </p:cTn>
                        </p:par>
                      </p:childTnLst>
                    </p:cTn>
                  </p:par>
                  <p:par>
                    <p:cTn id="295" fill="hold">
                      <p:stCondLst>
                        <p:cond delay="indefinite"/>
                      </p:stCondLst>
                      <p:childTnLst>
                        <p:par>
                          <p:cTn id="296" fill="hold">
                            <p:stCondLst>
                              <p:cond delay="0"/>
                            </p:stCondLst>
                            <p:childTnLst>
                              <p:par>
                                <p:cTn id="297" presetID="10" presetClass="exit" presetSubtype="0" fill="hold" grpId="7" nodeType="clickEffect">
                                  <p:stCondLst>
                                    <p:cond delay="0"/>
                                  </p:stCondLst>
                                  <p:childTnLst>
                                    <p:animEffect transition="out" filter="fade">
                                      <p:cBhvr>
                                        <p:cTn id="298" dur="500"/>
                                        <p:tgtEl>
                                          <p:spTgt spid="46"/>
                                        </p:tgtEl>
                                      </p:cBhvr>
                                    </p:animEffect>
                                    <p:set>
                                      <p:cBhvr>
                                        <p:cTn id="299" dur="1" fill="hold">
                                          <p:stCondLst>
                                            <p:cond delay="499"/>
                                          </p:stCondLst>
                                        </p:cTn>
                                        <p:tgtEl>
                                          <p:spTgt spid="46"/>
                                        </p:tgtEl>
                                        <p:attrNameLst>
                                          <p:attrName>style.visibility</p:attrName>
                                        </p:attrNameLst>
                                      </p:cBhvr>
                                      <p:to>
                                        <p:strVal val="hidden"/>
                                      </p:to>
                                    </p:set>
                                  </p:childTnLst>
                                </p:cTn>
                              </p:par>
                            </p:childTnLst>
                          </p:cTn>
                        </p:par>
                      </p:childTnLst>
                    </p:cTn>
                  </p:par>
                  <p:par>
                    <p:cTn id="300" fill="hold">
                      <p:stCondLst>
                        <p:cond delay="indefinite"/>
                      </p:stCondLst>
                      <p:childTnLst>
                        <p:par>
                          <p:cTn id="301" fill="hold">
                            <p:stCondLst>
                              <p:cond delay="0"/>
                            </p:stCondLst>
                            <p:childTnLst>
                              <p:par>
                                <p:cTn id="302" presetID="10" presetClass="entr" presetSubtype="0" fill="hold" grpId="12" nodeType="clickEffect">
                                  <p:stCondLst>
                                    <p:cond delay="0"/>
                                  </p:stCondLst>
                                  <p:childTnLst>
                                    <p:set>
                                      <p:cBhvr>
                                        <p:cTn id="303" dur="1" fill="hold">
                                          <p:stCondLst>
                                            <p:cond delay="0"/>
                                          </p:stCondLst>
                                        </p:cTn>
                                        <p:tgtEl>
                                          <p:spTgt spid="44"/>
                                        </p:tgtEl>
                                        <p:attrNameLst>
                                          <p:attrName>style.visibility</p:attrName>
                                        </p:attrNameLst>
                                      </p:cBhvr>
                                      <p:to>
                                        <p:strVal val="visible"/>
                                      </p:to>
                                    </p:set>
                                    <p:animEffect transition="in" filter="fade">
                                      <p:cBhvr>
                                        <p:cTn id="304" dur="500"/>
                                        <p:tgtEl>
                                          <p:spTgt spid="44"/>
                                        </p:tgtEl>
                                      </p:cBhvr>
                                    </p:animEffect>
                                  </p:childTnLst>
                                </p:cTn>
                              </p:par>
                            </p:childTnLst>
                          </p:cTn>
                        </p:par>
                      </p:childTnLst>
                    </p:cTn>
                  </p:par>
                  <p:par>
                    <p:cTn id="305" fill="hold">
                      <p:stCondLst>
                        <p:cond delay="indefinite"/>
                      </p:stCondLst>
                      <p:childTnLst>
                        <p:par>
                          <p:cTn id="306" fill="hold">
                            <p:stCondLst>
                              <p:cond delay="0"/>
                            </p:stCondLst>
                            <p:childTnLst>
                              <p:par>
                                <p:cTn id="307" presetID="10" presetClass="exit" presetSubtype="0" fill="hold" grpId="13" nodeType="clickEffect">
                                  <p:stCondLst>
                                    <p:cond delay="0"/>
                                  </p:stCondLst>
                                  <p:childTnLst>
                                    <p:animEffect transition="out" filter="fade">
                                      <p:cBhvr>
                                        <p:cTn id="308" dur="500"/>
                                        <p:tgtEl>
                                          <p:spTgt spid="44"/>
                                        </p:tgtEl>
                                      </p:cBhvr>
                                    </p:animEffect>
                                    <p:set>
                                      <p:cBhvr>
                                        <p:cTn id="309" dur="1" fill="hold">
                                          <p:stCondLst>
                                            <p:cond delay="499"/>
                                          </p:stCondLst>
                                        </p:cTn>
                                        <p:tgtEl>
                                          <p:spTgt spid="44"/>
                                        </p:tgtEl>
                                        <p:attrNameLst>
                                          <p:attrName>style.visibility</p:attrName>
                                        </p:attrNameLst>
                                      </p:cBhvr>
                                      <p:to>
                                        <p:strVal val="hidden"/>
                                      </p:to>
                                    </p:set>
                                  </p:childTnLst>
                                </p:cTn>
                              </p:par>
                            </p:childTnLst>
                          </p:cTn>
                        </p:par>
                      </p:childTnLst>
                    </p:cTn>
                  </p:par>
                  <p:par>
                    <p:cTn id="310" fill="hold">
                      <p:stCondLst>
                        <p:cond delay="indefinite"/>
                      </p:stCondLst>
                      <p:childTnLst>
                        <p:par>
                          <p:cTn id="311" fill="hold">
                            <p:stCondLst>
                              <p:cond delay="0"/>
                            </p:stCondLst>
                            <p:childTnLst>
                              <p:par>
                                <p:cTn id="312" presetID="10" presetClass="entr" presetSubtype="0" fill="hold" grpId="0" nodeType="clickEffect">
                                  <p:stCondLst>
                                    <p:cond delay="0"/>
                                  </p:stCondLst>
                                  <p:childTnLst>
                                    <p:set>
                                      <p:cBhvr>
                                        <p:cTn id="313" dur="1" fill="hold">
                                          <p:stCondLst>
                                            <p:cond delay="0"/>
                                          </p:stCondLst>
                                        </p:cTn>
                                        <p:tgtEl>
                                          <p:spTgt spid="50"/>
                                        </p:tgtEl>
                                        <p:attrNameLst>
                                          <p:attrName>style.visibility</p:attrName>
                                        </p:attrNameLst>
                                      </p:cBhvr>
                                      <p:to>
                                        <p:strVal val="visible"/>
                                      </p:to>
                                    </p:set>
                                    <p:animEffect transition="in" filter="fade">
                                      <p:cBhvr>
                                        <p:cTn id="314" dur="500"/>
                                        <p:tgtEl>
                                          <p:spTgt spid="50"/>
                                        </p:tgtEl>
                                      </p:cBhvr>
                                    </p:animEffect>
                                  </p:childTnLst>
                                </p:cTn>
                              </p:par>
                            </p:childTnLst>
                          </p:cTn>
                        </p:par>
                      </p:childTnLst>
                    </p:cTn>
                  </p:par>
                  <p:par>
                    <p:cTn id="315" fill="hold">
                      <p:stCondLst>
                        <p:cond delay="indefinite"/>
                      </p:stCondLst>
                      <p:childTnLst>
                        <p:par>
                          <p:cTn id="316" fill="hold">
                            <p:stCondLst>
                              <p:cond delay="0"/>
                            </p:stCondLst>
                            <p:childTnLst>
                              <p:par>
                                <p:cTn id="317" presetID="10" presetClass="exit" presetSubtype="0" fill="hold" grpId="1" nodeType="clickEffect">
                                  <p:stCondLst>
                                    <p:cond delay="0"/>
                                  </p:stCondLst>
                                  <p:childTnLst>
                                    <p:animEffect transition="out" filter="fade">
                                      <p:cBhvr>
                                        <p:cTn id="318" dur="500"/>
                                        <p:tgtEl>
                                          <p:spTgt spid="50"/>
                                        </p:tgtEl>
                                      </p:cBhvr>
                                    </p:animEffect>
                                    <p:set>
                                      <p:cBhvr>
                                        <p:cTn id="319" dur="1" fill="hold">
                                          <p:stCondLst>
                                            <p:cond delay="499"/>
                                          </p:stCondLst>
                                        </p:cTn>
                                        <p:tgtEl>
                                          <p:spTgt spid="50"/>
                                        </p:tgtEl>
                                        <p:attrNameLst>
                                          <p:attrName>style.visibility</p:attrName>
                                        </p:attrNameLst>
                                      </p:cBhvr>
                                      <p:to>
                                        <p:strVal val="hidden"/>
                                      </p:to>
                                    </p:set>
                                  </p:childTnLst>
                                </p:cTn>
                              </p:par>
                            </p:childTnLst>
                          </p:cTn>
                        </p:par>
                      </p:childTnLst>
                    </p:cTn>
                  </p:par>
                  <p:par>
                    <p:cTn id="320" fill="hold">
                      <p:stCondLst>
                        <p:cond delay="indefinite"/>
                      </p:stCondLst>
                      <p:childTnLst>
                        <p:par>
                          <p:cTn id="321" fill="hold">
                            <p:stCondLst>
                              <p:cond delay="0"/>
                            </p:stCondLst>
                            <p:childTnLst>
                              <p:par>
                                <p:cTn id="322" presetID="10" presetClass="entr" presetSubtype="0" fill="hold" grpId="0" nodeType="clickEffect">
                                  <p:stCondLst>
                                    <p:cond delay="0"/>
                                  </p:stCondLst>
                                  <p:childTnLst>
                                    <p:set>
                                      <p:cBhvr>
                                        <p:cTn id="323" dur="1" fill="hold">
                                          <p:stCondLst>
                                            <p:cond delay="0"/>
                                          </p:stCondLst>
                                        </p:cTn>
                                        <p:tgtEl>
                                          <p:spTgt spid="51"/>
                                        </p:tgtEl>
                                        <p:attrNameLst>
                                          <p:attrName>style.visibility</p:attrName>
                                        </p:attrNameLst>
                                      </p:cBhvr>
                                      <p:to>
                                        <p:strVal val="visible"/>
                                      </p:to>
                                    </p:set>
                                    <p:animEffect transition="in" filter="fade">
                                      <p:cBhvr>
                                        <p:cTn id="324" dur="500"/>
                                        <p:tgtEl>
                                          <p:spTgt spid="51"/>
                                        </p:tgtEl>
                                      </p:cBhvr>
                                    </p:animEffect>
                                  </p:childTnLst>
                                </p:cTn>
                              </p:par>
                            </p:childTnLst>
                          </p:cTn>
                        </p:par>
                      </p:childTnLst>
                    </p:cTn>
                  </p:par>
                  <p:par>
                    <p:cTn id="325" fill="hold">
                      <p:stCondLst>
                        <p:cond delay="indefinite"/>
                      </p:stCondLst>
                      <p:childTnLst>
                        <p:par>
                          <p:cTn id="326" fill="hold">
                            <p:stCondLst>
                              <p:cond delay="0"/>
                            </p:stCondLst>
                            <p:childTnLst>
                              <p:par>
                                <p:cTn id="327" presetID="10" presetClass="exit" presetSubtype="0" fill="hold" grpId="1" nodeType="clickEffect">
                                  <p:stCondLst>
                                    <p:cond delay="0"/>
                                  </p:stCondLst>
                                  <p:childTnLst>
                                    <p:animEffect transition="out" filter="fade">
                                      <p:cBhvr>
                                        <p:cTn id="328" dur="500"/>
                                        <p:tgtEl>
                                          <p:spTgt spid="51"/>
                                        </p:tgtEl>
                                      </p:cBhvr>
                                    </p:animEffect>
                                    <p:set>
                                      <p:cBhvr>
                                        <p:cTn id="329" dur="1" fill="hold">
                                          <p:stCondLst>
                                            <p:cond delay="499"/>
                                          </p:stCondLst>
                                        </p:cTn>
                                        <p:tgtEl>
                                          <p:spTgt spid="51"/>
                                        </p:tgtEl>
                                        <p:attrNameLst>
                                          <p:attrName>style.visibility</p:attrName>
                                        </p:attrNameLst>
                                      </p:cBhvr>
                                      <p:to>
                                        <p:strVal val="hidden"/>
                                      </p:to>
                                    </p:set>
                                  </p:childTnLst>
                                </p:cTn>
                              </p:par>
                            </p:childTnLst>
                          </p:cTn>
                        </p:par>
                      </p:childTnLst>
                    </p:cTn>
                  </p:par>
                  <p:par>
                    <p:cTn id="330" fill="hold">
                      <p:stCondLst>
                        <p:cond delay="indefinite"/>
                      </p:stCondLst>
                      <p:childTnLst>
                        <p:par>
                          <p:cTn id="331" fill="hold">
                            <p:stCondLst>
                              <p:cond delay="0"/>
                            </p:stCondLst>
                            <p:childTnLst>
                              <p:par>
                                <p:cTn id="332" presetID="10" presetClass="entr" presetSubtype="0" fill="hold" grpId="0" nodeType="clickEffect">
                                  <p:stCondLst>
                                    <p:cond delay="0"/>
                                  </p:stCondLst>
                                  <p:childTnLst>
                                    <p:set>
                                      <p:cBhvr>
                                        <p:cTn id="333" dur="1" fill="hold">
                                          <p:stCondLst>
                                            <p:cond delay="0"/>
                                          </p:stCondLst>
                                        </p:cTn>
                                        <p:tgtEl>
                                          <p:spTgt spid="55"/>
                                        </p:tgtEl>
                                        <p:attrNameLst>
                                          <p:attrName>style.visibility</p:attrName>
                                        </p:attrNameLst>
                                      </p:cBhvr>
                                      <p:to>
                                        <p:strVal val="visible"/>
                                      </p:to>
                                    </p:set>
                                    <p:animEffect transition="in" filter="fade">
                                      <p:cBhvr>
                                        <p:cTn id="334" dur="500"/>
                                        <p:tgtEl>
                                          <p:spTgt spid="55"/>
                                        </p:tgtEl>
                                      </p:cBhvr>
                                    </p:animEffect>
                                  </p:childTnLst>
                                </p:cTn>
                              </p:par>
                            </p:childTnLst>
                          </p:cTn>
                        </p:par>
                      </p:childTnLst>
                    </p:cTn>
                  </p:par>
                  <p:par>
                    <p:cTn id="335" fill="hold">
                      <p:stCondLst>
                        <p:cond delay="indefinite"/>
                      </p:stCondLst>
                      <p:childTnLst>
                        <p:par>
                          <p:cTn id="336" fill="hold">
                            <p:stCondLst>
                              <p:cond delay="0"/>
                            </p:stCondLst>
                            <p:childTnLst>
                              <p:par>
                                <p:cTn id="337" presetID="10" presetClass="exit" presetSubtype="0" fill="hold" nodeType="clickEffect">
                                  <p:stCondLst>
                                    <p:cond delay="0"/>
                                  </p:stCondLst>
                                  <p:childTnLst>
                                    <p:animEffect transition="out" filter="fade">
                                      <p:cBhvr>
                                        <p:cTn id="338" dur="500"/>
                                        <p:tgtEl>
                                          <p:spTgt spid="40"/>
                                        </p:tgtEl>
                                      </p:cBhvr>
                                    </p:animEffect>
                                    <p:set>
                                      <p:cBhvr>
                                        <p:cTn id="339" dur="1" fill="hold">
                                          <p:stCondLst>
                                            <p:cond delay="499"/>
                                          </p:stCondLst>
                                        </p:cTn>
                                        <p:tgtEl>
                                          <p:spTgt spid="40"/>
                                        </p:tgtEl>
                                        <p:attrNameLst>
                                          <p:attrName>style.visibility</p:attrName>
                                        </p:attrNameLst>
                                      </p:cBhvr>
                                      <p:to>
                                        <p:strVal val="hidden"/>
                                      </p:to>
                                    </p:set>
                                  </p:childTnLst>
                                </p:cTn>
                              </p:par>
                              <p:par>
                                <p:cTn id="340" presetID="10" presetClass="entr" presetSubtype="0" fill="hold" nodeType="withEffect">
                                  <p:stCondLst>
                                    <p:cond delay="0"/>
                                  </p:stCondLst>
                                  <p:childTnLst>
                                    <p:set>
                                      <p:cBhvr>
                                        <p:cTn id="341" dur="1" fill="hold">
                                          <p:stCondLst>
                                            <p:cond delay="0"/>
                                          </p:stCondLst>
                                        </p:cTn>
                                        <p:tgtEl>
                                          <p:spTgt spid="33"/>
                                        </p:tgtEl>
                                        <p:attrNameLst>
                                          <p:attrName>style.visibility</p:attrName>
                                        </p:attrNameLst>
                                      </p:cBhvr>
                                      <p:to>
                                        <p:strVal val="visible"/>
                                      </p:to>
                                    </p:set>
                                    <p:animEffect transition="in" filter="fade">
                                      <p:cBhvr>
                                        <p:cTn id="342" dur="500"/>
                                        <p:tgtEl>
                                          <p:spTgt spid="33"/>
                                        </p:tgtEl>
                                      </p:cBhvr>
                                    </p:animEffect>
                                  </p:childTnLst>
                                </p:cTn>
                              </p:par>
                            </p:childTnLst>
                          </p:cTn>
                        </p:par>
                      </p:childTnLst>
                    </p:cTn>
                  </p:par>
                  <p:par>
                    <p:cTn id="343" fill="hold">
                      <p:stCondLst>
                        <p:cond delay="indefinite"/>
                      </p:stCondLst>
                      <p:childTnLst>
                        <p:par>
                          <p:cTn id="344" fill="hold">
                            <p:stCondLst>
                              <p:cond delay="0"/>
                            </p:stCondLst>
                            <p:childTnLst>
                              <p:par>
                                <p:cTn id="345" presetID="63" presetClass="path" presetSubtype="0" accel="50000" decel="50000" fill="hold" grpId="2" nodeType="clickEffect">
                                  <p:stCondLst>
                                    <p:cond delay="0"/>
                                  </p:stCondLst>
                                  <p:childTnLst>
                                    <p:animMotion origin="layout" path="M 0.09778 0.00046 L 0.14713 3.7037E-7 " pathEditMode="relative" rAng="0" ptsTypes="AA">
                                      <p:cBhvr>
                                        <p:cTn id="346" dur="2000" fill="hold"/>
                                        <p:tgtEl>
                                          <p:spTgt spid="52"/>
                                        </p:tgtEl>
                                        <p:attrNameLst>
                                          <p:attrName>ppt_x</p:attrName>
                                          <p:attrName>ppt_y</p:attrName>
                                        </p:attrNameLst>
                                      </p:cBhvr>
                                      <p:rCtr x="2461" y="-23"/>
                                    </p:animMotion>
                                  </p:childTnLst>
                                </p:cTn>
                              </p:par>
                            </p:childTnLst>
                          </p:cTn>
                        </p:par>
                      </p:childTnLst>
                    </p:cTn>
                  </p:par>
                  <p:par>
                    <p:cTn id="347" fill="hold">
                      <p:stCondLst>
                        <p:cond delay="indefinite"/>
                      </p:stCondLst>
                      <p:childTnLst>
                        <p:par>
                          <p:cTn id="348" fill="hold">
                            <p:stCondLst>
                              <p:cond delay="0"/>
                            </p:stCondLst>
                            <p:childTnLst>
                              <p:par>
                                <p:cTn id="349" presetID="63" presetClass="path" presetSubtype="0" accel="50000" decel="50000" fill="hold" grpId="6" nodeType="clickEffect">
                                  <p:stCondLst>
                                    <p:cond delay="0"/>
                                  </p:stCondLst>
                                  <p:childTnLst>
                                    <p:animMotion origin="layout" path="M 0.29284 3.7037E-7 L 0.34154 1.85185E-6 " pathEditMode="relative" rAng="0" ptsTypes="AA">
                                      <p:cBhvr>
                                        <p:cTn id="350" dur="2000" fill="hold"/>
                                        <p:tgtEl>
                                          <p:spTgt spid="54"/>
                                        </p:tgtEl>
                                        <p:attrNameLst>
                                          <p:attrName>ppt_x</p:attrName>
                                          <p:attrName>ppt_y</p:attrName>
                                        </p:attrNameLst>
                                      </p:cBhvr>
                                      <p:rCtr x="2539" y="-23"/>
                                    </p:animMotion>
                                  </p:childTnLst>
                                </p:cTn>
                              </p:par>
                            </p:childTnLst>
                          </p:cTn>
                        </p:par>
                      </p:childTnLst>
                    </p:cTn>
                  </p:par>
                  <p:par>
                    <p:cTn id="351" fill="hold">
                      <p:stCondLst>
                        <p:cond delay="indefinite"/>
                      </p:stCondLst>
                      <p:childTnLst>
                        <p:par>
                          <p:cTn id="352" fill="hold">
                            <p:stCondLst>
                              <p:cond delay="0"/>
                            </p:stCondLst>
                            <p:childTnLst>
                              <p:par>
                                <p:cTn id="353" presetID="10" presetClass="exit" presetSubtype="0" fill="hold" grpId="1" nodeType="clickEffect">
                                  <p:stCondLst>
                                    <p:cond delay="0"/>
                                  </p:stCondLst>
                                  <p:childTnLst>
                                    <p:animEffect transition="out" filter="fade">
                                      <p:cBhvr>
                                        <p:cTn id="354" dur="500"/>
                                        <p:tgtEl>
                                          <p:spTgt spid="55"/>
                                        </p:tgtEl>
                                      </p:cBhvr>
                                    </p:animEffect>
                                    <p:set>
                                      <p:cBhvr>
                                        <p:cTn id="355" dur="1" fill="hold">
                                          <p:stCondLst>
                                            <p:cond delay="499"/>
                                          </p:stCondLst>
                                        </p:cTn>
                                        <p:tgtEl>
                                          <p:spTgt spid="55"/>
                                        </p:tgtEl>
                                        <p:attrNameLst>
                                          <p:attrName>style.visibility</p:attrName>
                                        </p:attrNameLst>
                                      </p:cBhvr>
                                      <p:to>
                                        <p:strVal val="hidden"/>
                                      </p:to>
                                    </p:set>
                                  </p:childTnLst>
                                </p:cTn>
                              </p:par>
                            </p:childTnLst>
                          </p:cTn>
                        </p:par>
                      </p:childTnLst>
                    </p:cTn>
                  </p:par>
                  <p:par>
                    <p:cTn id="356" fill="hold">
                      <p:stCondLst>
                        <p:cond delay="indefinite"/>
                      </p:stCondLst>
                      <p:childTnLst>
                        <p:par>
                          <p:cTn id="357" fill="hold">
                            <p:stCondLst>
                              <p:cond delay="0"/>
                            </p:stCondLst>
                            <p:childTnLst>
                              <p:par>
                                <p:cTn id="358" presetID="10" presetClass="entr" presetSubtype="0" fill="hold" grpId="2" nodeType="clickEffect">
                                  <p:stCondLst>
                                    <p:cond delay="0"/>
                                  </p:stCondLst>
                                  <p:childTnLst>
                                    <p:set>
                                      <p:cBhvr>
                                        <p:cTn id="359" dur="1" fill="hold">
                                          <p:stCondLst>
                                            <p:cond delay="0"/>
                                          </p:stCondLst>
                                        </p:cTn>
                                        <p:tgtEl>
                                          <p:spTgt spid="51"/>
                                        </p:tgtEl>
                                        <p:attrNameLst>
                                          <p:attrName>style.visibility</p:attrName>
                                        </p:attrNameLst>
                                      </p:cBhvr>
                                      <p:to>
                                        <p:strVal val="visible"/>
                                      </p:to>
                                    </p:set>
                                    <p:animEffect transition="in" filter="fade">
                                      <p:cBhvr>
                                        <p:cTn id="360" dur="500"/>
                                        <p:tgtEl>
                                          <p:spTgt spid="51"/>
                                        </p:tgtEl>
                                      </p:cBhvr>
                                    </p:animEffect>
                                  </p:childTnLst>
                                </p:cTn>
                              </p:par>
                            </p:childTnLst>
                          </p:cTn>
                        </p:par>
                      </p:childTnLst>
                    </p:cTn>
                  </p:par>
                  <p:par>
                    <p:cTn id="361" fill="hold">
                      <p:stCondLst>
                        <p:cond delay="indefinite"/>
                      </p:stCondLst>
                      <p:childTnLst>
                        <p:par>
                          <p:cTn id="362" fill="hold">
                            <p:stCondLst>
                              <p:cond delay="0"/>
                            </p:stCondLst>
                            <p:childTnLst>
                              <p:par>
                                <p:cTn id="363" presetID="10" presetClass="exit" presetSubtype="0" fill="hold" grpId="3" nodeType="clickEffect">
                                  <p:stCondLst>
                                    <p:cond delay="0"/>
                                  </p:stCondLst>
                                  <p:childTnLst>
                                    <p:animEffect transition="out" filter="fade">
                                      <p:cBhvr>
                                        <p:cTn id="364" dur="500"/>
                                        <p:tgtEl>
                                          <p:spTgt spid="51"/>
                                        </p:tgtEl>
                                      </p:cBhvr>
                                    </p:animEffect>
                                    <p:set>
                                      <p:cBhvr>
                                        <p:cTn id="365" dur="1" fill="hold">
                                          <p:stCondLst>
                                            <p:cond delay="499"/>
                                          </p:stCondLst>
                                        </p:cTn>
                                        <p:tgtEl>
                                          <p:spTgt spid="51"/>
                                        </p:tgtEl>
                                        <p:attrNameLst>
                                          <p:attrName>style.visibility</p:attrName>
                                        </p:attrNameLst>
                                      </p:cBhvr>
                                      <p:to>
                                        <p:strVal val="hidden"/>
                                      </p:to>
                                    </p:set>
                                  </p:childTnLst>
                                </p:cTn>
                              </p:par>
                            </p:childTnLst>
                          </p:cTn>
                        </p:par>
                      </p:childTnLst>
                    </p:cTn>
                  </p:par>
                  <p:par>
                    <p:cTn id="366" fill="hold">
                      <p:stCondLst>
                        <p:cond delay="indefinite"/>
                      </p:stCondLst>
                      <p:childTnLst>
                        <p:par>
                          <p:cTn id="367" fill="hold">
                            <p:stCondLst>
                              <p:cond delay="0"/>
                            </p:stCondLst>
                            <p:childTnLst>
                              <p:par>
                                <p:cTn id="368" presetID="10" presetClass="entr" presetSubtype="0" fill="hold" grpId="2" nodeType="clickEffect">
                                  <p:stCondLst>
                                    <p:cond delay="0"/>
                                  </p:stCondLst>
                                  <p:childTnLst>
                                    <p:set>
                                      <p:cBhvr>
                                        <p:cTn id="369" dur="1" fill="hold">
                                          <p:stCondLst>
                                            <p:cond delay="0"/>
                                          </p:stCondLst>
                                        </p:cTn>
                                        <p:tgtEl>
                                          <p:spTgt spid="55"/>
                                        </p:tgtEl>
                                        <p:attrNameLst>
                                          <p:attrName>style.visibility</p:attrName>
                                        </p:attrNameLst>
                                      </p:cBhvr>
                                      <p:to>
                                        <p:strVal val="visible"/>
                                      </p:to>
                                    </p:set>
                                    <p:animEffect transition="in" filter="fade">
                                      <p:cBhvr>
                                        <p:cTn id="370" dur="500"/>
                                        <p:tgtEl>
                                          <p:spTgt spid="55"/>
                                        </p:tgtEl>
                                      </p:cBhvr>
                                    </p:animEffect>
                                  </p:childTnLst>
                                </p:cTn>
                              </p:par>
                            </p:childTnLst>
                          </p:cTn>
                        </p:par>
                      </p:childTnLst>
                    </p:cTn>
                  </p:par>
                  <p:par>
                    <p:cTn id="371" fill="hold">
                      <p:stCondLst>
                        <p:cond delay="indefinite"/>
                      </p:stCondLst>
                      <p:childTnLst>
                        <p:par>
                          <p:cTn id="372" fill="hold">
                            <p:stCondLst>
                              <p:cond delay="0"/>
                            </p:stCondLst>
                            <p:childTnLst>
                              <p:par>
                                <p:cTn id="373" presetID="10" presetClass="exit" presetSubtype="0" fill="hold" nodeType="clickEffect">
                                  <p:stCondLst>
                                    <p:cond delay="0"/>
                                  </p:stCondLst>
                                  <p:childTnLst>
                                    <p:animEffect transition="out" filter="fade">
                                      <p:cBhvr>
                                        <p:cTn id="374" dur="500"/>
                                        <p:tgtEl>
                                          <p:spTgt spid="41"/>
                                        </p:tgtEl>
                                      </p:cBhvr>
                                    </p:animEffect>
                                    <p:set>
                                      <p:cBhvr>
                                        <p:cTn id="375" dur="1" fill="hold">
                                          <p:stCondLst>
                                            <p:cond delay="499"/>
                                          </p:stCondLst>
                                        </p:cTn>
                                        <p:tgtEl>
                                          <p:spTgt spid="41"/>
                                        </p:tgtEl>
                                        <p:attrNameLst>
                                          <p:attrName>style.visibility</p:attrName>
                                        </p:attrNameLst>
                                      </p:cBhvr>
                                      <p:to>
                                        <p:strVal val="hidden"/>
                                      </p:to>
                                    </p:set>
                                  </p:childTnLst>
                                </p:cTn>
                              </p:par>
                              <p:par>
                                <p:cTn id="376" presetID="10" presetClass="entr" presetSubtype="0" fill="hold" nodeType="withEffect">
                                  <p:stCondLst>
                                    <p:cond delay="0"/>
                                  </p:stCondLst>
                                  <p:childTnLst>
                                    <p:set>
                                      <p:cBhvr>
                                        <p:cTn id="377" dur="1" fill="hold">
                                          <p:stCondLst>
                                            <p:cond delay="0"/>
                                          </p:stCondLst>
                                        </p:cTn>
                                        <p:tgtEl>
                                          <p:spTgt spid="34"/>
                                        </p:tgtEl>
                                        <p:attrNameLst>
                                          <p:attrName>style.visibility</p:attrName>
                                        </p:attrNameLst>
                                      </p:cBhvr>
                                      <p:to>
                                        <p:strVal val="visible"/>
                                      </p:to>
                                    </p:set>
                                    <p:animEffect transition="in" filter="fade">
                                      <p:cBhvr>
                                        <p:cTn id="378" dur="500"/>
                                        <p:tgtEl>
                                          <p:spTgt spid="34"/>
                                        </p:tgtEl>
                                      </p:cBhvr>
                                    </p:animEffect>
                                  </p:childTnLst>
                                </p:cTn>
                              </p:par>
                            </p:childTnLst>
                          </p:cTn>
                        </p:par>
                      </p:childTnLst>
                    </p:cTn>
                  </p:par>
                  <p:par>
                    <p:cTn id="379" fill="hold">
                      <p:stCondLst>
                        <p:cond delay="indefinite"/>
                      </p:stCondLst>
                      <p:childTnLst>
                        <p:par>
                          <p:cTn id="380" fill="hold">
                            <p:stCondLst>
                              <p:cond delay="0"/>
                            </p:stCondLst>
                            <p:childTnLst>
                              <p:par>
                                <p:cTn id="381" presetID="63" presetClass="path" presetSubtype="0" accel="50000" decel="50000" fill="hold" grpId="4" nodeType="clickEffect">
                                  <p:stCondLst>
                                    <p:cond delay="0"/>
                                  </p:stCondLst>
                                  <p:childTnLst>
                                    <p:animMotion origin="layout" path="M 0.14713 4.44444E-6 L 0.19674 0.00093 " pathEditMode="relative" rAng="0" ptsTypes="AA">
                                      <p:cBhvr>
                                        <p:cTn id="382" dur="2000" fill="hold"/>
                                        <p:tgtEl>
                                          <p:spTgt spid="52"/>
                                        </p:tgtEl>
                                        <p:attrNameLst>
                                          <p:attrName>ppt_x</p:attrName>
                                          <p:attrName>ppt_y</p:attrName>
                                        </p:attrNameLst>
                                      </p:cBhvr>
                                      <p:rCtr x="2461" y="0"/>
                                    </p:animMotion>
                                  </p:childTnLst>
                                </p:cTn>
                              </p:par>
                            </p:childTnLst>
                          </p:cTn>
                        </p:par>
                      </p:childTnLst>
                    </p:cTn>
                  </p:par>
                  <p:par>
                    <p:cTn id="383" fill="hold">
                      <p:stCondLst>
                        <p:cond delay="indefinite"/>
                      </p:stCondLst>
                      <p:childTnLst>
                        <p:par>
                          <p:cTn id="384" fill="hold">
                            <p:stCondLst>
                              <p:cond delay="0"/>
                            </p:stCondLst>
                            <p:childTnLst>
                              <p:par>
                                <p:cTn id="385" presetID="63" presetClass="path" presetSubtype="0" accel="50000" decel="50000" fill="hold" grpId="8" nodeType="clickEffect">
                                  <p:stCondLst>
                                    <p:cond delay="0"/>
                                  </p:stCondLst>
                                  <p:childTnLst>
                                    <p:animMotion origin="layout" path="M 0.34153 3.7037E-7 L 0.39389 1.85185E-6 " pathEditMode="relative" rAng="0" ptsTypes="AA">
                                      <p:cBhvr>
                                        <p:cTn id="386" dur="2000" fill="hold"/>
                                        <p:tgtEl>
                                          <p:spTgt spid="54"/>
                                        </p:tgtEl>
                                        <p:attrNameLst>
                                          <p:attrName>ppt_x</p:attrName>
                                          <p:attrName>ppt_y</p:attrName>
                                        </p:attrNameLst>
                                      </p:cBhvr>
                                      <p:rCtr x="2539" y="-23"/>
                                    </p:animMotion>
                                  </p:childTnLst>
                                </p:cTn>
                              </p:par>
                            </p:childTnLst>
                          </p:cTn>
                        </p:par>
                      </p:childTnLst>
                    </p:cTn>
                  </p:par>
                  <p:par>
                    <p:cTn id="387" fill="hold">
                      <p:stCondLst>
                        <p:cond delay="indefinite"/>
                      </p:stCondLst>
                      <p:childTnLst>
                        <p:par>
                          <p:cTn id="388" fill="hold">
                            <p:stCondLst>
                              <p:cond delay="0"/>
                            </p:stCondLst>
                            <p:childTnLst>
                              <p:par>
                                <p:cTn id="389" presetID="10" presetClass="exit" presetSubtype="0" fill="hold" grpId="3" nodeType="clickEffect">
                                  <p:stCondLst>
                                    <p:cond delay="0"/>
                                  </p:stCondLst>
                                  <p:childTnLst>
                                    <p:animEffect transition="out" filter="fade">
                                      <p:cBhvr>
                                        <p:cTn id="390" dur="500"/>
                                        <p:tgtEl>
                                          <p:spTgt spid="55"/>
                                        </p:tgtEl>
                                      </p:cBhvr>
                                    </p:animEffect>
                                    <p:set>
                                      <p:cBhvr>
                                        <p:cTn id="391" dur="1" fill="hold">
                                          <p:stCondLst>
                                            <p:cond delay="499"/>
                                          </p:stCondLst>
                                        </p:cTn>
                                        <p:tgtEl>
                                          <p:spTgt spid="55"/>
                                        </p:tgtEl>
                                        <p:attrNameLst>
                                          <p:attrName>style.visibility</p:attrName>
                                        </p:attrNameLst>
                                      </p:cBhvr>
                                      <p:to>
                                        <p:strVal val="hidden"/>
                                      </p:to>
                                    </p:set>
                                  </p:childTnLst>
                                </p:cTn>
                              </p:par>
                            </p:childTnLst>
                          </p:cTn>
                        </p:par>
                      </p:childTnLst>
                    </p:cTn>
                  </p:par>
                  <p:par>
                    <p:cTn id="392" fill="hold">
                      <p:stCondLst>
                        <p:cond delay="indefinite"/>
                      </p:stCondLst>
                      <p:childTnLst>
                        <p:par>
                          <p:cTn id="393" fill="hold">
                            <p:stCondLst>
                              <p:cond delay="0"/>
                            </p:stCondLst>
                            <p:childTnLst>
                              <p:par>
                                <p:cTn id="394" presetID="10" presetClass="entr" presetSubtype="0" fill="hold" grpId="0" nodeType="clickEffect">
                                  <p:stCondLst>
                                    <p:cond delay="0"/>
                                  </p:stCondLst>
                                  <p:childTnLst>
                                    <p:set>
                                      <p:cBhvr>
                                        <p:cTn id="395" dur="1" fill="hold">
                                          <p:stCondLst>
                                            <p:cond delay="0"/>
                                          </p:stCondLst>
                                        </p:cTn>
                                        <p:tgtEl>
                                          <p:spTgt spid="56"/>
                                        </p:tgtEl>
                                        <p:attrNameLst>
                                          <p:attrName>style.visibility</p:attrName>
                                        </p:attrNameLst>
                                      </p:cBhvr>
                                      <p:to>
                                        <p:strVal val="visible"/>
                                      </p:to>
                                    </p:set>
                                    <p:animEffect transition="in" filter="fade">
                                      <p:cBhvr>
                                        <p:cTn id="39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52" grpId="0" animBg="1"/>
      <p:bldP spid="52" grpId="1" animBg="1"/>
      <p:bldP spid="52" grpId="2" animBg="1"/>
      <p:bldP spid="52" grpId="3" animBg="1"/>
      <p:bldP spid="52" grpId="4" animBg="1"/>
      <p:bldP spid="54" grpId="0" animBg="1"/>
      <p:bldP spid="54" grpId="1" animBg="1"/>
      <p:bldP spid="54" grpId="2" animBg="1"/>
      <p:bldP spid="54" grpId="3" animBg="1"/>
      <p:bldP spid="54" grpId="4" animBg="1"/>
      <p:bldP spid="54" grpId="5" animBg="1"/>
      <p:bldP spid="54" grpId="6" animBg="1"/>
      <p:bldP spid="54" grpId="7" animBg="1"/>
      <p:bldP spid="54" grpId="8" animBg="1"/>
      <p:bldP spid="43" grpId="0" animBg="1"/>
      <p:bldP spid="43" grpId="1" animBg="1"/>
      <p:bldP spid="44" grpId="0" animBg="1"/>
      <p:bldP spid="44" grpId="1" animBg="1"/>
      <p:bldP spid="44" grpId="2" animBg="1"/>
      <p:bldP spid="44" grpId="3" animBg="1"/>
      <p:bldP spid="44" grpId="4" animBg="1"/>
      <p:bldP spid="44" grpId="5" animBg="1"/>
      <p:bldP spid="44" grpId="6" animBg="1"/>
      <p:bldP spid="44" grpId="7" animBg="1"/>
      <p:bldP spid="44" grpId="8" animBg="1"/>
      <p:bldP spid="44" grpId="9" animBg="1"/>
      <p:bldP spid="44" grpId="10" animBg="1"/>
      <p:bldP spid="44" grpId="11" animBg="1"/>
      <p:bldP spid="44" grpId="12" animBg="1"/>
      <p:bldP spid="44" grpId="13" animBg="1"/>
      <p:bldP spid="45" grpId="0" animBg="1"/>
      <p:bldP spid="45" grpId="1" animBg="1"/>
      <p:bldP spid="45" grpId="2" animBg="1"/>
      <p:bldP spid="45" grpId="3" animBg="1"/>
      <p:bldP spid="45" grpId="4" animBg="1"/>
      <p:bldP spid="45" grpId="5" animBg="1"/>
      <p:bldP spid="45" grpId="6" animBg="1"/>
      <p:bldP spid="45" grpId="7" animBg="1"/>
      <p:bldP spid="45" grpId="8" animBg="1"/>
      <p:bldP spid="45" grpId="9" animBg="1"/>
      <p:bldP spid="45" grpId="10" animBg="1"/>
      <p:bldP spid="45" grpId="11" animBg="1"/>
      <p:bldP spid="46" grpId="0" animBg="1"/>
      <p:bldP spid="46" grpId="1" animBg="1"/>
      <p:bldP spid="46" grpId="2" animBg="1"/>
      <p:bldP spid="46" grpId="3" animBg="1"/>
      <p:bldP spid="46" grpId="4" animBg="1"/>
      <p:bldP spid="46" grpId="5" animBg="1"/>
      <p:bldP spid="46" grpId="6" animBg="1"/>
      <p:bldP spid="46" grpId="7" animBg="1"/>
      <p:bldP spid="49" grpId="0" animBg="1"/>
      <p:bldP spid="49" grpId="3" animBg="1"/>
      <p:bldP spid="49" grpId="4" animBg="1"/>
      <p:bldP spid="49" grpId="5" animBg="1"/>
      <p:bldP spid="50" grpId="0" animBg="1"/>
      <p:bldP spid="50" grpId="1" animBg="1"/>
      <p:bldP spid="51" grpId="0" animBg="1"/>
      <p:bldP spid="51" grpId="1" animBg="1"/>
      <p:bldP spid="51" grpId="2" animBg="1"/>
      <p:bldP spid="51" grpId="3" animBg="1"/>
      <p:bldP spid="55" grpId="0" animBg="1"/>
      <p:bldP spid="55" grpId="1" animBg="1"/>
      <p:bldP spid="55" grpId="2" animBg="1"/>
      <p:bldP spid="55" grpId="3" animBg="1"/>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 in action</a:t>
            </a:r>
          </a:p>
        </p:txBody>
      </p:sp>
      <p:graphicFrame>
        <p:nvGraphicFramePr>
          <p:cNvPr id="4" name="表格 3"/>
          <p:cNvGraphicFramePr>
            <a:graphicFrameLocks noGrp="1"/>
          </p:cNvGraphicFramePr>
          <p:nvPr>
            <p:extLst/>
          </p:nvPr>
        </p:nvGraphicFramePr>
        <p:xfrm>
          <a:off x="3669672" y="1761244"/>
          <a:ext cx="4759224" cy="370840"/>
        </p:xfrm>
        <a:graphic>
          <a:graphicData uri="http://schemas.openxmlformats.org/drawingml/2006/table">
            <a:tbl>
              <a:tblPr firstRow="1" bandRow="1">
                <a:tableStyleId>{5C22544A-7EE6-4342-B048-85BDC9FD1C3A}</a:tableStyleId>
              </a:tblPr>
              <a:tblGrid>
                <a:gridCol w="594903"/>
                <a:gridCol w="594903"/>
                <a:gridCol w="594903"/>
                <a:gridCol w="594903"/>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表格 4"/>
          <p:cNvGraphicFramePr>
            <a:graphicFrameLocks noGrp="1"/>
          </p:cNvGraphicFramePr>
          <p:nvPr>
            <p:extLst/>
          </p:nvPr>
        </p:nvGraphicFramePr>
        <p:xfrm>
          <a:off x="3669672" y="2193292"/>
          <a:ext cx="4765600" cy="370840"/>
        </p:xfrm>
        <a:graphic>
          <a:graphicData uri="http://schemas.openxmlformats.org/drawingml/2006/table">
            <a:tbl>
              <a:tblPr firstRow="1" bandRow="1">
                <a:tableStyleId>{5C22544A-7EE6-4342-B048-85BDC9FD1C3A}</a:tableStyleId>
              </a:tblPr>
              <a:tblGrid>
                <a:gridCol w="595700"/>
                <a:gridCol w="595700"/>
                <a:gridCol w="595700"/>
                <a:gridCol w="595700"/>
                <a:gridCol w="595700"/>
                <a:gridCol w="595700"/>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2</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3</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4</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5</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6</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7</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6" name="Table 5"/>
          <p:cNvGraphicFramePr>
            <a:graphicFrameLocks noGrp="1"/>
          </p:cNvGraphicFramePr>
          <p:nvPr>
            <p:extLst/>
          </p:nvPr>
        </p:nvGraphicFramePr>
        <p:xfrm>
          <a:off x="2714625" y="3073400"/>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Table 6"/>
          <p:cNvGraphicFramePr>
            <a:graphicFrameLocks noGrp="1"/>
          </p:cNvGraphicFramePr>
          <p:nvPr>
            <p:extLst/>
          </p:nvPr>
        </p:nvGraphicFramePr>
        <p:xfrm>
          <a:off x="2714625" y="3473450"/>
          <a:ext cx="2382800" cy="370840"/>
        </p:xfrm>
        <a:graphic>
          <a:graphicData uri="http://schemas.openxmlformats.org/drawingml/2006/table">
            <a:tbl>
              <a:tblPr firstRow="1" bandRow="1">
                <a:tableStyleId>{5C22544A-7EE6-4342-B048-85BDC9FD1C3A}</a:tableStyleId>
              </a:tblPr>
              <a:tblGrid>
                <a:gridCol w="595700"/>
                <a:gridCol w="595700"/>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2</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3</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8" name="Table 7"/>
          <p:cNvGraphicFramePr>
            <a:graphicFrameLocks noGrp="1"/>
          </p:cNvGraphicFramePr>
          <p:nvPr>
            <p:extLst/>
          </p:nvPr>
        </p:nvGraphicFramePr>
        <p:xfrm>
          <a:off x="2114550" y="4302125"/>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Table 10"/>
          <p:cNvGraphicFramePr>
            <a:graphicFrameLocks noGrp="1"/>
          </p:cNvGraphicFramePr>
          <p:nvPr>
            <p:extLst/>
          </p:nvPr>
        </p:nvGraphicFramePr>
        <p:xfrm>
          <a:off x="1657350" y="5359400"/>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Table 11"/>
          <p:cNvGraphicFramePr>
            <a:graphicFrameLocks noGrp="1"/>
          </p:cNvGraphicFramePr>
          <p:nvPr>
            <p:extLst/>
          </p:nvPr>
        </p:nvGraphicFramePr>
        <p:xfrm>
          <a:off x="2971800" y="5378450"/>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7" name="Table 16"/>
          <p:cNvGraphicFramePr>
            <a:graphicFrameLocks noGrp="1"/>
          </p:cNvGraphicFramePr>
          <p:nvPr>
            <p:extLst/>
          </p:nvPr>
        </p:nvGraphicFramePr>
        <p:xfrm>
          <a:off x="2085975" y="4664075"/>
          <a:ext cx="1191400" cy="370840"/>
        </p:xfrm>
        <a:graphic>
          <a:graphicData uri="http://schemas.openxmlformats.org/drawingml/2006/table">
            <a:tbl>
              <a:tblPr firstRow="1" bandRow="1">
                <a:tableStyleId>{5C22544A-7EE6-4342-B048-85BDC9FD1C3A}</a:tableStyleId>
              </a:tblPr>
              <a:tblGrid>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8" name="Table 17"/>
          <p:cNvGraphicFramePr>
            <a:graphicFrameLocks noGrp="1"/>
          </p:cNvGraphicFramePr>
          <p:nvPr>
            <p:extLst/>
          </p:nvPr>
        </p:nvGraphicFramePr>
        <p:xfrm>
          <a:off x="1647825" y="5749925"/>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9" name="Table 18"/>
          <p:cNvGraphicFramePr>
            <a:graphicFrameLocks noGrp="1"/>
          </p:cNvGraphicFramePr>
          <p:nvPr>
            <p:extLst/>
          </p:nvPr>
        </p:nvGraphicFramePr>
        <p:xfrm>
          <a:off x="2952750" y="5749925"/>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21" name="Straight Arrow Connector 20"/>
          <p:cNvCxnSpPr>
            <a:endCxn id="6" idx="0"/>
          </p:cNvCxnSpPr>
          <p:nvPr/>
        </p:nvCxnSpPr>
        <p:spPr>
          <a:xfrm flipH="1">
            <a:off x="3904431" y="2489200"/>
            <a:ext cx="982529" cy="584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8" idx="0"/>
          </p:cNvCxnSpPr>
          <p:nvPr/>
        </p:nvCxnSpPr>
        <p:spPr>
          <a:xfrm flipH="1">
            <a:off x="2709453" y="3759200"/>
            <a:ext cx="559798" cy="5429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0"/>
          </p:cNvCxnSpPr>
          <p:nvPr/>
        </p:nvCxnSpPr>
        <p:spPr>
          <a:xfrm flipH="1">
            <a:off x="1954801" y="4988560"/>
            <a:ext cx="321039" cy="3708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2" idx="0"/>
          </p:cNvCxnSpPr>
          <p:nvPr/>
        </p:nvCxnSpPr>
        <p:spPr>
          <a:xfrm>
            <a:off x="3027680" y="4988560"/>
            <a:ext cx="241571" cy="3898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nvPr>
        </p:nvGraphicFramePr>
        <p:xfrm>
          <a:off x="4514850" y="4302125"/>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0" name="Table 29"/>
          <p:cNvGraphicFramePr>
            <a:graphicFrameLocks noGrp="1"/>
          </p:cNvGraphicFramePr>
          <p:nvPr>
            <p:extLst/>
          </p:nvPr>
        </p:nvGraphicFramePr>
        <p:xfrm>
          <a:off x="4057650" y="5359400"/>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1" name="Table 30"/>
          <p:cNvGraphicFramePr>
            <a:graphicFrameLocks noGrp="1"/>
          </p:cNvGraphicFramePr>
          <p:nvPr>
            <p:extLst/>
          </p:nvPr>
        </p:nvGraphicFramePr>
        <p:xfrm>
          <a:off x="5372100" y="5378450"/>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2" name="Table 31"/>
          <p:cNvGraphicFramePr>
            <a:graphicFrameLocks noGrp="1"/>
          </p:cNvGraphicFramePr>
          <p:nvPr>
            <p:extLst/>
          </p:nvPr>
        </p:nvGraphicFramePr>
        <p:xfrm>
          <a:off x="4486275" y="4664075"/>
          <a:ext cx="1191400" cy="370840"/>
        </p:xfrm>
        <a:graphic>
          <a:graphicData uri="http://schemas.openxmlformats.org/drawingml/2006/table">
            <a:tbl>
              <a:tblPr firstRow="1" bandRow="1">
                <a:tableStyleId>{5C22544A-7EE6-4342-B048-85BDC9FD1C3A}</a:tableStyleId>
              </a:tblPr>
              <a:tblGrid>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33" name="Table 32"/>
          <p:cNvGraphicFramePr>
            <a:graphicFrameLocks noGrp="1"/>
          </p:cNvGraphicFramePr>
          <p:nvPr>
            <p:extLst/>
          </p:nvPr>
        </p:nvGraphicFramePr>
        <p:xfrm>
          <a:off x="4048125" y="5749925"/>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34" name="Table 33"/>
          <p:cNvGraphicFramePr>
            <a:graphicFrameLocks noGrp="1"/>
          </p:cNvGraphicFramePr>
          <p:nvPr>
            <p:extLst/>
          </p:nvPr>
        </p:nvGraphicFramePr>
        <p:xfrm>
          <a:off x="5353050" y="5749925"/>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35" name="Straight Arrow Connector 34"/>
          <p:cNvCxnSpPr>
            <a:endCxn id="30" idx="0"/>
          </p:cNvCxnSpPr>
          <p:nvPr/>
        </p:nvCxnSpPr>
        <p:spPr>
          <a:xfrm flipH="1">
            <a:off x="4355101" y="5059680"/>
            <a:ext cx="348979" cy="2997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31" idx="0"/>
          </p:cNvCxnSpPr>
          <p:nvPr/>
        </p:nvCxnSpPr>
        <p:spPr>
          <a:xfrm>
            <a:off x="5445760" y="5059680"/>
            <a:ext cx="223791" cy="31877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9" idx="0"/>
          </p:cNvCxnSpPr>
          <p:nvPr/>
        </p:nvCxnSpPr>
        <p:spPr>
          <a:xfrm>
            <a:off x="4450080" y="3759200"/>
            <a:ext cx="659673" cy="5429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8" name="Table 47"/>
          <p:cNvGraphicFramePr>
            <a:graphicFrameLocks noGrp="1"/>
          </p:cNvGraphicFramePr>
          <p:nvPr>
            <p:extLst/>
          </p:nvPr>
        </p:nvGraphicFramePr>
        <p:xfrm>
          <a:off x="7086600" y="3091506"/>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9" name="Table 48"/>
          <p:cNvGraphicFramePr>
            <a:graphicFrameLocks noGrp="1"/>
          </p:cNvGraphicFramePr>
          <p:nvPr>
            <p:extLst/>
          </p:nvPr>
        </p:nvGraphicFramePr>
        <p:xfrm>
          <a:off x="7086600" y="3491556"/>
          <a:ext cx="2382800" cy="370840"/>
        </p:xfrm>
        <a:graphic>
          <a:graphicData uri="http://schemas.openxmlformats.org/drawingml/2006/table">
            <a:tbl>
              <a:tblPr firstRow="1" bandRow="1">
                <a:tableStyleId>{5C22544A-7EE6-4342-B048-85BDC9FD1C3A}</a:tableStyleId>
              </a:tblPr>
              <a:tblGrid>
                <a:gridCol w="595700"/>
                <a:gridCol w="595700"/>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2</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3</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50" name="Table 49"/>
          <p:cNvGraphicFramePr>
            <a:graphicFrameLocks noGrp="1"/>
          </p:cNvGraphicFramePr>
          <p:nvPr>
            <p:extLst/>
          </p:nvPr>
        </p:nvGraphicFramePr>
        <p:xfrm>
          <a:off x="6486525" y="4320231"/>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1" name="Table 50"/>
          <p:cNvGraphicFramePr>
            <a:graphicFrameLocks noGrp="1"/>
          </p:cNvGraphicFramePr>
          <p:nvPr>
            <p:extLst/>
          </p:nvPr>
        </p:nvGraphicFramePr>
        <p:xfrm>
          <a:off x="6029325" y="5377506"/>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2" name="Table 51"/>
          <p:cNvGraphicFramePr>
            <a:graphicFrameLocks noGrp="1"/>
          </p:cNvGraphicFramePr>
          <p:nvPr>
            <p:extLst/>
          </p:nvPr>
        </p:nvGraphicFramePr>
        <p:xfrm>
          <a:off x="7343775" y="5396556"/>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3" name="Table 52"/>
          <p:cNvGraphicFramePr>
            <a:graphicFrameLocks noGrp="1"/>
          </p:cNvGraphicFramePr>
          <p:nvPr>
            <p:extLst/>
          </p:nvPr>
        </p:nvGraphicFramePr>
        <p:xfrm>
          <a:off x="6457950" y="4682181"/>
          <a:ext cx="1191400" cy="370840"/>
        </p:xfrm>
        <a:graphic>
          <a:graphicData uri="http://schemas.openxmlformats.org/drawingml/2006/table">
            <a:tbl>
              <a:tblPr firstRow="1" bandRow="1">
                <a:tableStyleId>{5C22544A-7EE6-4342-B048-85BDC9FD1C3A}</a:tableStyleId>
              </a:tblPr>
              <a:tblGrid>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54" name="Table 53"/>
          <p:cNvGraphicFramePr>
            <a:graphicFrameLocks noGrp="1"/>
          </p:cNvGraphicFramePr>
          <p:nvPr>
            <p:extLst/>
          </p:nvPr>
        </p:nvGraphicFramePr>
        <p:xfrm>
          <a:off x="6019800" y="5768031"/>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55" name="Table 54"/>
          <p:cNvGraphicFramePr>
            <a:graphicFrameLocks noGrp="1"/>
          </p:cNvGraphicFramePr>
          <p:nvPr>
            <p:extLst/>
          </p:nvPr>
        </p:nvGraphicFramePr>
        <p:xfrm>
          <a:off x="7324725" y="5768031"/>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56" name="Straight Arrow Connector 55"/>
          <p:cNvCxnSpPr>
            <a:endCxn id="50" idx="0"/>
          </p:cNvCxnSpPr>
          <p:nvPr/>
        </p:nvCxnSpPr>
        <p:spPr>
          <a:xfrm flipH="1">
            <a:off x="7081428" y="3759200"/>
            <a:ext cx="650332" cy="56103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51" idx="0"/>
          </p:cNvCxnSpPr>
          <p:nvPr/>
        </p:nvCxnSpPr>
        <p:spPr>
          <a:xfrm flipH="1">
            <a:off x="6326776" y="5059680"/>
            <a:ext cx="388984" cy="3178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2" idx="0"/>
          </p:cNvCxnSpPr>
          <p:nvPr/>
        </p:nvCxnSpPr>
        <p:spPr>
          <a:xfrm>
            <a:off x="7386320" y="5059680"/>
            <a:ext cx="254906" cy="3368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9" name="Table 58"/>
          <p:cNvGraphicFramePr>
            <a:graphicFrameLocks noGrp="1"/>
          </p:cNvGraphicFramePr>
          <p:nvPr>
            <p:extLst/>
          </p:nvPr>
        </p:nvGraphicFramePr>
        <p:xfrm>
          <a:off x="8886825" y="4320231"/>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0" name="Table 59"/>
          <p:cNvGraphicFramePr>
            <a:graphicFrameLocks noGrp="1"/>
          </p:cNvGraphicFramePr>
          <p:nvPr>
            <p:extLst/>
          </p:nvPr>
        </p:nvGraphicFramePr>
        <p:xfrm>
          <a:off x="8429625" y="5377506"/>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1" name="Table 60"/>
          <p:cNvGraphicFramePr>
            <a:graphicFrameLocks noGrp="1"/>
          </p:cNvGraphicFramePr>
          <p:nvPr>
            <p:extLst/>
          </p:nvPr>
        </p:nvGraphicFramePr>
        <p:xfrm>
          <a:off x="9744075" y="5396556"/>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2" name="Table 61"/>
          <p:cNvGraphicFramePr>
            <a:graphicFrameLocks noGrp="1"/>
          </p:cNvGraphicFramePr>
          <p:nvPr>
            <p:extLst/>
          </p:nvPr>
        </p:nvGraphicFramePr>
        <p:xfrm>
          <a:off x="8858250" y="4682181"/>
          <a:ext cx="1191400" cy="370840"/>
        </p:xfrm>
        <a:graphic>
          <a:graphicData uri="http://schemas.openxmlformats.org/drawingml/2006/table">
            <a:tbl>
              <a:tblPr firstRow="1" bandRow="1">
                <a:tableStyleId>{5C22544A-7EE6-4342-B048-85BDC9FD1C3A}</a:tableStyleId>
              </a:tblPr>
              <a:tblGrid>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63" name="Table 62"/>
          <p:cNvGraphicFramePr>
            <a:graphicFrameLocks noGrp="1"/>
          </p:cNvGraphicFramePr>
          <p:nvPr>
            <p:extLst/>
          </p:nvPr>
        </p:nvGraphicFramePr>
        <p:xfrm>
          <a:off x="8420100" y="5768031"/>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64" name="Table 63"/>
          <p:cNvGraphicFramePr>
            <a:graphicFrameLocks noGrp="1"/>
          </p:cNvGraphicFramePr>
          <p:nvPr>
            <p:extLst/>
          </p:nvPr>
        </p:nvGraphicFramePr>
        <p:xfrm>
          <a:off x="9725025" y="5768031"/>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65" name="Straight Arrow Connector 64"/>
          <p:cNvCxnSpPr>
            <a:endCxn id="60" idx="0"/>
          </p:cNvCxnSpPr>
          <p:nvPr/>
        </p:nvCxnSpPr>
        <p:spPr>
          <a:xfrm flipH="1">
            <a:off x="8727076" y="4988560"/>
            <a:ext cx="396604" cy="3889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61" idx="0"/>
          </p:cNvCxnSpPr>
          <p:nvPr/>
        </p:nvCxnSpPr>
        <p:spPr>
          <a:xfrm>
            <a:off x="9773920" y="4988560"/>
            <a:ext cx="267606" cy="4079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59" idx="0"/>
          </p:cNvCxnSpPr>
          <p:nvPr/>
        </p:nvCxnSpPr>
        <p:spPr>
          <a:xfrm>
            <a:off x="8829040" y="3759200"/>
            <a:ext cx="652688" cy="56103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48" idx="0"/>
          </p:cNvCxnSpPr>
          <p:nvPr/>
        </p:nvCxnSpPr>
        <p:spPr>
          <a:xfrm>
            <a:off x="7244080" y="2489200"/>
            <a:ext cx="1032326" cy="60230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046456" y="154972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904431" y="279940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8276406" y="279940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709453" y="407067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109753" y="407067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081428" y="407067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9481728" y="407067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02255" y="2633968"/>
            <a:ext cx="2201452" cy="646331"/>
          </a:xfrm>
          <a:prstGeom prst="rect">
            <a:avLst/>
          </a:prstGeom>
          <a:noFill/>
        </p:spPr>
        <p:txBody>
          <a:bodyPr wrap="square" rtlCol="0">
            <a:spAutoFit/>
          </a:bodyPr>
          <a:lstStyle/>
          <a:p>
            <a:r>
              <a:rPr lang="en-US" dirty="0" smtClean="0"/>
              <a:t>How do we sort the two </a:t>
            </a:r>
            <a:r>
              <a:rPr lang="en-US" dirty="0" err="1" smtClean="0"/>
              <a:t>subarrays</a:t>
            </a:r>
            <a:r>
              <a:rPr lang="en-US" dirty="0" smtClean="0"/>
              <a:t>?</a:t>
            </a:r>
            <a:endParaRPr lang="en-US" dirty="0"/>
          </a:p>
        </p:txBody>
      </p:sp>
      <p:sp>
        <p:nvSpPr>
          <p:cNvPr id="76" name="TextBox 75"/>
          <p:cNvSpPr txBox="1"/>
          <p:nvPr/>
        </p:nvSpPr>
        <p:spPr>
          <a:xfrm>
            <a:off x="7510" y="4141045"/>
            <a:ext cx="2201452" cy="646331"/>
          </a:xfrm>
          <a:prstGeom prst="rect">
            <a:avLst/>
          </a:prstGeom>
          <a:noFill/>
        </p:spPr>
        <p:txBody>
          <a:bodyPr wrap="square" rtlCol="0">
            <a:spAutoFit/>
          </a:bodyPr>
          <a:lstStyle/>
          <a:p>
            <a:r>
              <a:rPr lang="en-US" dirty="0" smtClean="0"/>
              <a:t>How do we sort the </a:t>
            </a:r>
            <a:r>
              <a:rPr lang="en-US" dirty="0" err="1" smtClean="0"/>
              <a:t>subsubarrays</a:t>
            </a:r>
            <a:r>
              <a:rPr lang="en-US" dirty="0" smtClean="0"/>
              <a:t>?</a:t>
            </a:r>
            <a:endParaRPr lang="en-US" dirty="0"/>
          </a:p>
        </p:txBody>
      </p:sp>
    </p:spTree>
    <p:extLst>
      <p:ext uri="{BB962C8B-B14F-4D97-AF65-F5344CB8AC3E}">
        <p14:creationId xmlns:p14="http://schemas.microsoft.com/office/powerpoint/2010/main" val="49290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fade">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righ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wipe(right)">
                                      <p:cBhvr>
                                        <p:cTn id="48" dur="500"/>
                                        <p:tgtEl>
                                          <p:spTgt spid="5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67"/>
                                        </p:tgtEl>
                                        <p:attrNameLst>
                                          <p:attrName>style.visibility</p:attrName>
                                        </p:attrNameLst>
                                      </p:cBhvr>
                                      <p:to>
                                        <p:strVal val="visible"/>
                                      </p:to>
                                    </p:set>
                                    <p:animEffect transition="in" filter="wipe(left)">
                                      <p:cBhvr>
                                        <p:cTn id="53" dur="500"/>
                                        <p:tgtEl>
                                          <p:spTgt spid="6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500"/>
                                        <p:tgtEl>
                                          <p:spTgt spid="50"/>
                                        </p:tgtEl>
                                      </p:cBhvr>
                                    </p:animEffect>
                                  </p:childTnLst>
                                </p:cTn>
                              </p:par>
                              <p:par>
                                <p:cTn id="59" presetID="10" presetClass="entr" presetSubtype="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500"/>
                                        <p:tgtEl>
                                          <p:spTgt spid="5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fade">
                                      <p:cBhvr>
                                        <p:cTn id="66" dur="500"/>
                                        <p:tgtEl>
                                          <p:spTgt spid="59"/>
                                        </p:tgtEl>
                                      </p:cBhvr>
                                    </p:animEffect>
                                  </p:childTnLst>
                                </p:cTn>
                              </p:par>
                              <p:par>
                                <p:cTn id="67" presetID="10" presetClass="entr" presetSubtype="0" fill="hold" nodeType="with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fade">
                                      <p:cBhvr>
                                        <p:cTn id="74" dur="500"/>
                                        <p:tgtEl>
                                          <p:spTgt spid="7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76"/>
                                        </p:tgtEl>
                                        <p:attrNameLst>
                                          <p:attrName>style.visibility</p:attrName>
                                        </p:attrNameLst>
                                      </p:cBhvr>
                                      <p:to>
                                        <p:strVal val="visible"/>
                                      </p:to>
                                    </p:set>
                                    <p:animEffect transition="in" filter="fade">
                                      <p:cBhvr>
                                        <p:cTn id="79" dur="500"/>
                                        <p:tgtEl>
                                          <p:spTgt spid="7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2" fill="hold"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wipe(right)">
                                      <p:cBhvr>
                                        <p:cTn id="84" dur="500"/>
                                        <p:tgtEl>
                                          <p:spTgt spid="23"/>
                                        </p:tgtEl>
                                      </p:cBhvr>
                                    </p:animEffect>
                                  </p:childTnLst>
                                </p:cTn>
                              </p:par>
                              <p:par>
                                <p:cTn id="85" presetID="22" presetClass="entr" presetSubtype="8"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left)">
                                      <p:cBhvr>
                                        <p:cTn id="87" dur="500"/>
                                        <p:tgtEl>
                                          <p:spTgt spid="25"/>
                                        </p:tgtEl>
                                      </p:cBhvr>
                                    </p:animEffect>
                                  </p:childTnLst>
                                </p:cTn>
                              </p:par>
                              <p:par>
                                <p:cTn id="88" presetID="10" presetClass="entr" presetSubtype="0" fill="hold" nodeType="withEffect">
                                  <p:stCondLst>
                                    <p:cond delay="0"/>
                                  </p:stCondLst>
                                  <p:childTnLst>
                                    <p:set>
                                      <p:cBhvr>
                                        <p:cTn id="89" dur="1" fill="hold">
                                          <p:stCondLst>
                                            <p:cond delay="0"/>
                                          </p:stCondLst>
                                        </p:cTn>
                                        <p:tgtEl>
                                          <p:spTgt spid="11"/>
                                        </p:tgtEl>
                                        <p:attrNameLst>
                                          <p:attrName>style.visibility</p:attrName>
                                        </p:attrNameLst>
                                      </p:cBhvr>
                                      <p:to>
                                        <p:strVal val="visible"/>
                                      </p:to>
                                    </p:set>
                                    <p:animEffect transition="in" filter="fade">
                                      <p:cBhvr>
                                        <p:cTn id="90" dur="500"/>
                                        <p:tgtEl>
                                          <p:spTgt spid="11"/>
                                        </p:tgtEl>
                                      </p:cBhvr>
                                    </p:animEffect>
                                  </p:childTnLst>
                                </p:cTn>
                              </p:par>
                              <p:par>
                                <p:cTn id="91" presetID="10" presetClass="entr" presetSubtype="0" fill="hold" nodeType="with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500"/>
                                        <p:tgtEl>
                                          <p:spTgt spid="18"/>
                                        </p:tgtEl>
                                      </p:cBhvr>
                                    </p:animEffect>
                                  </p:childTnLst>
                                </p:cTn>
                              </p:par>
                              <p:par>
                                <p:cTn id="94" presetID="10" presetClass="entr" presetSubtype="0" fill="hold" nodeType="withEffect">
                                  <p:stCondLst>
                                    <p:cond delay="0"/>
                                  </p:stCondLst>
                                  <p:childTnLst>
                                    <p:set>
                                      <p:cBhvr>
                                        <p:cTn id="95" dur="1" fill="hold">
                                          <p:stCondLst>
                                            <p:cond delay="0"/>
                                          </p:stCondLst>
                                        </p:cTn>
                                        <p:tgtEl>
                                          <p:spTgt spid="12"/>
                                        </p:tgtEl>
                                        <p:attrNameLst>
                                          <p:attrName>style.visibility</p:attrName>
                                        </p:attrNameLst>
                                      </p:cBhvr>
                                      <p:to>
                                        <p:strVal val="visible"/>
                                      </p:to>
                                    </p:set>
                                    <p:animEffect transition="in" filter="fade">
                                      <p:cBhvr>
                                        <p:cTn id="96" dur="500"/>
                                        <p:tgtEl>
                                          <p:spTgt spid="12"/>
                                        </p:tgtEl>
                                      </p:cBhvr>
                                    </p:animEffect>
                                  </p:childTnLst>
                                </p:cTn>
                              </p:par>
                              <p:par>
                                <p:cTn id="97" presetID="10" presetClass="entr" presetSubtype="0" fill="hold" nodeType="withEffect">
                                  <p:stCondLst>
                                    <p:cond delay="0"/>
                                  </p:stCondLst>
                                  <p:childTnLst>
                                    <p:set>
                                      <p:cBhvr>
                                        <p:cTn id="98" dur="1" fill="hold">
                                          <p:stCondLst>
                                            <p:cond delay="0"/>
                                          </p:stCondLst>
                                        </p:cTn>
                                        <p:tgtEl>
                                          <p:spTgt spid="19"/>
                                        </p:tgtEl>
                                        <p:attrNameLst>
                                          <p:attrName>style.visibility</p:attrName>
                                        </p:attrNameLst>
                                      </p:cBhvr>
                                      <p:to>
                                        <p:strVal val="visible"/>
                                      </p:to>
                                    </p:set>
                                    <p:animEffect transition="in" filter="fade">
                                      <p:cBhvr>
                                        <p:cTn id="99" dur="500"/>
                                        <p:tgtEl>
                                          <p:spTgt spid="19"/>
                                        </p:tgtEl>
                                      </p:cBhvr>
                                    </p:animEffect>
                                  </p:childTnLst>
                                </p:cTn>
                              </p:par>
                              <p:par>
                                <p:cTn id="100" presetID="10" presetClass="entr" presetSubtype="0" fill="hold" nodeType="withEffect">
                                  <p:stCondLst>
                                    <p:cond delay="0"/>
                                  </p:stCondLst>
                                  <p:childTnLst>
                                    <p:set>
                                      <p:cBhvr>
                                        <p:cTn id="101" dur="1" fill="hold">
                                          <p:stCondLst>
                                            <p:cond delay="0"/>
                                          </p:stCondLst>
                                        </p:cTn>
                                        <p:tgtEl>
                                          <p:spTgt spid="73"/>
                                        </p:tgtEl>
                                        <p:attrNameLst>
                                          <p:attrName>style.visibility</p:attrName>
                                        </p:attrNameLst>
                                      </p:cBhvr>
                                      <p:to>
                                        <p:strVal val="visible"/>
                                      </p:to>
                                    </p:set>
                                    <p:animEffect transition="in" filter="fade">
                                      <p:cBhvr>
                                        <p:cTn id="102" dur="500"/>
                                        <p:tgtEl>
                                          <p:spTgt spid="73"/>
                                        </p:tgtEl>
                                      </p:cBhvr>
                                    </p:animEffect>
                                  </p:childTnLst>
                                </p:cTn>
                              </p:par>
                              <p:par>
                                <p:cTn id="103" presetID="22" presetClass="entr" presetSubtype="2" fill="hold" nodeType="with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wipe(right)">
                                      <p:cBhvr>
                                        <p:cTn id="105" dur="500"/>
                                        <p:tgtEl>
                                          <p:spTgt spid="35"/>
                                        </p:tgtEl>
                                      </p:cBhvr>
                                    </p:animEffect>
                                  </p:childTnLst>
                                </p:cTn>
                              </p:par>
                              <p:par>
                                <p:cTn id="106" presetID="22" presetClass="entr" presetSubtype="8" fill="hold" nodeType="with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par>
                                <p:cTn id="109" presetID="10" presetClass="entr" presetSubtype="0" fill="hold" nodeType="with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fade">
                                      <p:cBhvr>
                                        <p:cTn id="111" dur="500"/>
                                        <p:tgtEl>
                                          <p:spTgt spid="30"/>
                                        </p:tgtEl>
                                      </p:cBhvr>
                                    </p:animEffect>
                                  </p:childTnLst>
                                </p:cTn>
                              </p:par>
                              <p:par>
                                <p:cTn id="112" presetID="10" presetClass="entr" presetSubtype="0" fill="hold" nodeType="withEffect">
                                  <p:stCondLst>
                                    <p:cond delay="0"/>
                                  </p:stCondLst>
                                  <p:childTnLst>
                                    <p:set>
                                      <p:cBhvr>
                                        <p:cTn id="113" dur="1" fill="hold">
                                          <p:stCondLst>
                                            <p:cond delay="0"/>
                                          </p:stCondLst>
                                        </p:cTn>
                                        <p:tgtEl>
                                          <p:spTgt spid="33"/>
                                        </p:tgtEl>
                                        <p:attrNameLst>
                                          <p:attrName>style.visibility</p:attrName>
                                        </p:attrNameLst>
                                      </p:cBhvr>
                                      <p:to>
                                        <p:strVal val="visible"/>
                                      </p:to>
                                    </p:set>
                                    <p:animEffect transition="in" filter="fade">
                                      <p:cBhvr>
                                        <p:cTn id="114" dur="500"/>
                                        <p:tgtEl>
                                          <p:spTgt spid="33"/>
                                        </p:tgtEl>
                                      </p:cBhvr>
                                    </p:animEffect>
                                  </p:childTnLst>
                                </p:cTn>
                              </p:par>
                              <p:par>
                                <p:cTn id="115" presetID="10" presetClass="entr" presetSubtype="0" fill="hold" nodeType="withEffect">
                                  <p:stCondLst>
                                    <p:cond delay="0"/>
                                  </p:stCondLst>
                                  <p:childTnLst>
                                    <p:set>
                                      <p:cBhvr>
                                        <p:cTn id="116" dur="1" fill="hold">
                                          <p:stCondLst>
                                            <p:cond delay="0"/>
                                          </p:stCondLst>
                                        </p:cTn>
                                        <p:tgtEl>
                                          <p:spTgt spid="31"/>
                                        </p:tgtEl>
                                        <p:attrNameLst>
                                          <p:attrName>style.visibility</p:attrName>
                                        </p:attrNameLst>
                                      </p:cBhvr>
                                      <p:to>
                                        <p:strVal val="visible"/>
                                      </p:to>
                                    </p:set>
                                    <p:animEffect transition="in" filter="fade">
                                      <p:cBhvr>
                                        <p:cTn id="117" dur="500"/>
                                        <p:tgtEl>
                                          <p:spTgt spid="31"/>
                                        </p:tgtEl>
                                      </p:cBhvr>
                                    </p:animEffect>
                                  </p:childTnLst>
                                </p:cTn>
                              </p:par>
                              <p:par>
                                <p:cTn id="118" presetID="10" presetClass="entr" presetSubtype="0" fill="hold" nodeType="withEffect">
                                  <p:stCondLst>
                                    <p:cond delay="0"/>
                                  </p:stCondLst>
                                  <p:childTnLst>
                                    <p:set>
                                      <p:cBhvr>
                                        <p:cTn id="119" dur="1" fill="hold">
                                          <p:stCondLst>
                                            <p:cond delay="0"/>
                                          </p:stCondLst>
                                        </p:cTn>
                                        <p:tgtEl>
                                          <p:spTgt spid="34"/>
                                        </p:tgtEl>
                                        <p:attrNameLst>
                                          <p:attrName>style.visibility</p:attrName>
                                        </p:attrNameLst>
                                      </p:cBhvr>
                                      <p:to>
                                        <p:strVal val="visible"/>
                                      </p:to>
                                    </p:set>
                                    <p:animEffect transition="in" filter="fade">
                                      <p:cBhvr>
                                        <p:cTn id="120" dur="500"/>
                                        <p:tgtEl>
                                          <p:spTgt spid="34"/>
                                        </p:tgtEl>
                                      </p:cBhvr>
                                    </p:animEffect>
                                  </p:childTnLst>
                                </p:cTn>
                              </p:par>
                              <p:par>
                                <p:cTn id="121" presetID="10" presetClass="entr" presetSubtype="0" fill="hold" nodeType="withEffect">
                                  <p:stCondLst>
                                    <p:cond delay="0"/>
                                  </p:stCondLst>
                                  <p:childTnLst>
                                    <p:set>
                                      <p:cBhvr>
                                        <p:cTn id="122" dur="1" fill="hold">
                                          <p:stCondLst>
                                            <p:cond delay="0"/>
                                          </p:stCondLst>
                                        </p:cTn>
                                        <p:tgtEl>
                                          <p:spTgt spid="74"/>
                                        </p:tgtEl>
                                        <p:attrNameLst>
                                          <p:attrName>style.visibility</p:attrName>
                                        </p:attrNameLst>
                                      </p:cBhvr>
                                      <p:to>
                                        <p:strVal val="visible"/>
                                      </p:to>
                                    </p:set>
                                    <p:animEffect transition="in" filter="fade">
                                      <p:cBhvr>
                                        <p:cTn id="123" dur="500"/>
                                        <p:tgtEl>
                                          <p:spTgt spid="74"/>
                                        </p:tgtEl>
                                      </p:cBhvr>
                                    </p:animEffect>
                                  </p:childTnLst>
                                </p:cTn>
                              </p:par>
                              <p:par>
                                <p:cTn id="124" presetID="22" presetClass="entr" presetSubtype="2" fill="hold" nodeType="withEffect">
                                  <p:stCondLst>
                                    <p:cond delay="0"/>
                                  </p:stCondLst>
                                  <p:childTnLst>
                                    <p:set>
                                      <p:cBhvr>
                                        <p:cTn id="125" dur="1" fill="hold">
                                          <p:stCondLst>
                                            <p:cond delay="0"/>
                                          </p:stCondLst>
                                        </p:cTn>
                                        <p:tgtEl>
                                          <p:spTgt spid="57"/>
                                        </p:tgtEl>
                                        <p:attrNameLst>
                                          <p:attrName>style.visibility</p:attrName>
                                        </p:attrNameLst>
                                      </p:cBhvr>
                                      <p:to>
                                        <p:strVal val="visible"/>
                                      </p:to>
                                    </p:set>
                                    <p:animEffect transition="in" filter="wipe(right)">
                                      <p:cBhvr>
                                        <p:cTn id="126" dur="500"/>
                                        <p:tgtEl>
                                          <p:spTgt spid="57"/>
                                        </p:tgtEl>
                                      </p:cBhvr>
                                    </p:animEffect>
                                  </p:childTnLst>
                                </p:cTn>
                              </p:par>
                              <p:par>
                                <p:cTn id="127" presetID="22" presetClass="entr" presetSubtype="8" fill="hold" nodeType="withEffect">
                                  <p:stCondLst>
                                    <p:cond delay="0"/>
                                  </p:stCondLst>
                                  <p:childTnLst>
                                    <p:set>
                                      <p:cBhvr>
                                        <p:cTn id="128" dur="1" fill="hold">
                                          <p:stCondLst>
                                            <p:cond delay="0"/>
                                          </p:stCondLst>
                                        </p:cTn>
                                        <p:tgtEl>
                                          <p:spTgt spid="58"/>
                                        </p:tgtEl>
                                        <p:attrNameLst>
                                          <p:attrName>style.visibility</p:attrName>
                                        </p:attrNameLst>
                                      </p:cBhvr>
                                      <p:to>
                                        <p:strVal val="visible"/>
                                      </p:to>
                                    </p:set>
                                    <p:animEffect transition="in" filter="wipe(left)">
                                      <p:cBhvr>
                                        <p:cTn id="129" dur="500"/>
                                        <p:tgtEl>
                                          <p:spTgt spid="58"/>
                                        </p:tgtEl>
                                      </p:cBhvr>
                                    </p:animEffect>
                                  </p:childTnLst>
                                </p:cTn>
                              </p:par>
                              <p:par>
                                <p:cTn id="130" presetID="10" presetClass="entr" presetSubtype="0" fill="hold"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nodeType="withEffect">
                                  <p:stCondLst>
                                    <p:cond delay="0"/>
                                  </p:stCondLst>
                                  <p:childTnLst>
                                    <p:set>
                                      <p:cBhvr>
                                        <p:cTn id="134" dur="1" fill="hold">
                                          <p:stCondLst>
                                            <p:cond delay="0"/>
                                          </p:stCondLst>
                                        </p:cTn>
                                        <p:tgtEl>
                                          <p:spTgt spid="54"/>
                                        </p:tgtEl>
                                        <p:attrNameLst>
                                          <p:attrName>style.visibility</p:attrName>
                                        </p:attrNameLst>
                                      </p:cBhvr>
                                      <p:to>
                                        <p:strVal val="visible"/>
                                      </p:to>
                                    </p:set>
                                    <p:animEffect transition="in" filter="fade">
                                      <p:cBhvr>
                                        <p:cTn id="135" dur="500"/>
                                        <p:tgtEl>
                                          <p:spTgt spid="54"/>
                                        </p:tgtEl>
                                      </p:cBhvr>
                                    </p:animEffect>
                                  </p:childTnLst>
                                </p:cTn>
                              </p:par>
                              <p:par>
                                <p:cTn id="136" presetID="10" presetClass="entr" presetSubtype="0" fill="hold" nodeType="withEffect">
                                  <p:stCondLst>
                                    <p:cond delay="0"/>
                                  </p:stCondLst>
                                  <p:childTnLst>
                                    <p:set>
                                      <p:cBhvr>
                                        <p:cTn id="137" dur="1" fill="hold">
                                          <p:stCondLst>
                                            <p:cond delay="0"/>
                                          </p:stCondLst>
                                        </p:cTn>
                                        <p:tgtEl>
                                          <p:spTgt spid="52"/>
                                        </p:tgtEl>
                                        <p:attrNameLst>
                                          <p:attrName>style.visibility</p:attrName>
                                        </p:attrNameLst>
                                      </p:cBhvr>
                                      <p:to>
                                        <p:strVal val="visible"/>
                                      </p:to>
                                    </p:set>
                                    <p:animEffect transition="in" filter="fade">
                                      <p:cBhvr>
                                        <p:cTn id="138" dur="500"/>
                                        <p:tgtEl>
                                          <p:spTgt spid="52"/>
                                        </p:tgtEl>
                                      </p:cBhvr>
                                    </p:animEffect>
                                  </p:childTnLst>
                                </p:cTn>
                              </p:par>
                              <p:par>
                                <p:cTn id="139" presetID="10" presetClass="entr" presetSubtype="0" fill="hold" nodeType="with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500"/>
                                        <p:tgtEl>
                                          <p:spTgt spid="55"/>
                                        </p:tgtEl>
                                      </p:cBhvr>
                                    </p:animEffect>
                                  </p:childTnLst>
                                </p:cTn>
                              </p:par>
                              <p:par>
                                <p:cTn id="142" presetID="10" presetClass="entr" presetSubtype="0" fill="hold" nodeType="withEffect">
                                  <p:stCondLst>
                                    <p:cond delay="0"/>
                                  </p:stCondLst>
                                  <p:childTnLst>
                                    <p:set>
                                      <p:cBhvr>
                                        <p:cTn id="143" dur="1" fill="hold">
                                          <p:stCondLst>
                                            <p:cond delay="0"/>
                                          </p:stCondLst>
                                        </p:cTn>
                                        <p:tgtEl>
                                          <p:spTgt spid="75"/>
                                        </p:tgtEl>
                                        <p:attrNameLst>
                                          <p:attrName>style.visibility</p:attrName>
                                        </p:attrNameLst>
                                      </p:cBhvr>
                                      <p:to>
                                        <p:strVal val="visible"/>
                                      </p:to>
                                    </p:set>
                                    <p:animEffect transition="in" filter="fade">
                                      <p:cBhvr>
                                        <p:cTn id="144" dur="500"/>
                                        <p:tgtEl>
                                          <p:spTgt spid="75"/>
                                        </p:tgtEl>
                                      </p:cBhvr>
                                    </p:animEffect>
                                  </p:childTnLst>
                                </p:cTn>
                              </p:par>
                              <p:par>
                                <p:cTn id="145" presetID="22" presetClass="entr" presetSubtype="2"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animEffect transition="in" filter="wipe(right)">
                                      <p:cBhvr>
                                        <p:cTn id="147" dur="500"/>
                                        <p:tgtEl>
                                          <p:spTgt spid="65"/>
                                        </p:tgtEl>
                                      </p:cBhvr>
                                    </p:animEffect>
                                  </p:childTnLst>
                                </p:cTn>
                              </p:par>
                              <p:par>
                                <p:cTn id="148" presetID="22" presetClass="entr" presetSubtype="8" fill="hold" nodeType="withEffect">
                                  <p:stCondLst>
                                    <p:cond delay="0"/>
                                  </p:stCondLst>
                                  <p:childTnLst>
                                    <p:set>
                                      <p:cBhvr>
                                        <p:cTn id="149" dur="1" fill="hold">
                                          <p:stCondLst>
                                            <p:cond delay="0"/>
                                          </p:stCondLst>
                                        </p:cTn>
                                        <p:tgtEl>
                                          <p:spTgt spid="66"/>
                                        </p:tgtEl>
                                        <p:attrNameLst>
                                          <p:attrName>style.visibility</p:attrName>
                                        </p:attrNameLst>
                                      </p:cBhvr>
                                      <p:to>
                                        <p:strVal val="visible"/>
                                      </p:to>
                                    </p:set>
                                    <p:animEffect transition="in" filter="wipe(left)">
                                      <p:cBhvr>
                                        <p:cTn id="150" dur="500"/>
                                        <p:tgtEl>
                                          <p:spTgt spid="66"/>
                                        </p:tgtEl>
                                      </p:cBhvr>
                                    </p:animEffect>
                                  </p:childTnLst>
                                </p:cTn>
                              </p:par>
                              <p:par>
                                <p:cTn id="151" presetID="10" presetClass="entr" presetSubtype="0" fill="hold" nodeType="withEffect">
                                  <p:stCondLst>
                                    <p:cond delay="0"/>
                                  </p:stCondLst>
                                  <p:childTnLst>
                                    <p:set>
                                      <p:cBhvr>
                                        <p:cTn id="152" dur="1" fill="hold">
                                          <p:stCondLst>
                                            <p:cond delay="0"/>
                                          </p:stCondLst>
                                        </p:cTn>
                                        <p:tgtEl>
                                          <p:spTgt spid="60"/>
                                        </p:tgtEl>
                                        <p:attrNameLst>
                                          <p:attrName>style.visibility</p:attrName>
                                        </p:attrNameLst>
                                      </p:cBhvr>
                                      <p:to>
                                        <p:strVal val="visible"/>
                                      </p:to>
                                    </p:set>
                                    <p:animEffect transition="in" filter="fade">
                                      <p:cBhvr>
                                        <p:cTn id="153" dur="500"/>
                                        <p:tgtEl>
                                          <p:spTgt spid="60"/>
                                        </p:tgtEl>
                                      </p:cBhvr>
                                    </p:animEffect>
                                  </p:childTnLst>
                                </p:cTn>
                              </p:par>
                              <p:par>
                                <p:cTn id="154" presetID="10" presetClass="entr" presetSubtype="0" fill="hold" nodeType="withEffect">
                                  <p:stCondLst>
                                    <p:cond delay="0"/>
                                  </p:stCondLst>
                                  <p:childTnLst>
                                    <p:set>
                                      <p:cBhvr>
                                        <p:cTn id="155" dur="1" fill="hold">
                                          <p:stCondLst>
                                            <p:cond delay="0"/>
                                          </p:stCondLst>
                                        </p:cTn>
                                        <p:tgtEl>
                                          <p:spTgt spid="63"/>
                                        </p:tgtEl>
                                        <p:attrNameLst>
                                          <p:attrName>style.visibility</p:attrName>
                                        </p:attrNameLst>
                                      </p:cBhvr>
                                      <p:to>
                                        <p:strVal val="visible"/>
                                      </p:to>
                                    </p:set>
                                    <p:animEffect transition="in" filter="fade">
                                      <p:cBhvr>
                                        <p:cTn id="156" dur="500"/>
                                        <p:tgtEl>
                                          <p:spTgt spid="63"/>
                                        </p:tgtEl>
                                      </p:cBhvr>
                                    </p:animEffect>
                                  </p:childTnLst>
                                </p:cTn>
                              </p:par>
                              <p:par>
                                <p:cTn id="157" presetID="10" presetClass="entr" presetSubtype="0" fill="hold" nodeType="withEffect">
                                  <p:stCondLst>
                                    <p:cond delay="0"/>
                                  </p:stCondLst>
                                  <p:childTnLst>
                                    <p:set>
                                      <p:cBhvr>
                                        <p:cTn id="158" dur="1" fill="hold">
                                          <p:stCondLst>
                                            <p:cond delay="0"/>
                                          </p:stCondLst>
                                        </p:cTn>
                                        <p:tgtEl>
                                          <p:spTgt spid="61"/>
                                        </p:tgtEl>
                                        <p:attrNameLst>
                                          <p:attrName>style.visibility</p:attrName>
                                        </p:attrNameLst>
                                      </p:cBhvr>
                                      <p:to>
                                        <p:strVal val="visible"/>
                                      </p:to>
                                    </p:set>
                                    <p:animEffect transition="in" filter="fade">
                                      <p:cBhvr>
                                        <p:cTn id="159" dur="500"/>
                                        <p:tgtEl>
                                          <p:spTgt spid="61"/>
                                        </p:tgtEl>
                                      </p:cBhvr>
                                    </p:animEffect>
                                  </p:childTnLst>
                                </p:cTn>
                              </p:par>
                              <p:par>
                                <p:cTn id="160" presetID="10" presetClass="entr" presetSubtype="0" fill="hold" nodeType="withEffect">
                                  <p:stCondLst>
                                    <p:cond delay="0"/>
                                  </p:stCondLst>
                                  <p:childTnLst>
                                    <p:set>
                                      <p:cBhvr>
                                        <p:cTn id="161" dur="1" fill="hold">
                                          <p:stCondLst>
                                            <p:cond delay="0"/>
                                          </p:stCondLst>
                                        </p:cTn>
                                        <p:tgtEl>
                                          <p:spTgt spid="64"/>
                                        </p:tgtEl>
                                        <p:attrNameLst>
                                          <p:attrName>style.visibility</p:attrName>
                                        </p:attrNameLst>
                                      </p:cBhvr>
                                      <p:to>
                                        <p:strVal val="visible"/>
                                      </p:to>
                                    </p:set>
                                    <p:animEffect transition="in" filter="fade">
                                      <p:cBhvr>
                                        <p:cTn id="16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 in action</a:t>
            </a:r>
          </a:p>
        </p:txBody>
      </p:sp>
      <p:graphicFrame>
        <p:nvGraphicFramePr>
          <p:cNvPr id="4" name="表格 3"/>
          <p:cNvGraphicFramePr>
            <a:graphicFrameLocks noGrp="1"/>
          </p:cNvGraphicFramePr>
          <p:nvPr>
            <p:extLst/>
          </p:nvPr>
        </p:nvGraphicFramePr>
        <p:xfrm>
          <a:off x="3669672" y="1761244"/>
          <a:ext cx="4759224" cy="370840"/>
        </p:xfrm>
        <a:graphic>
          <a:graphicData uri="http://schemas.openxmlformats.org/drawingml/2006/table">
            <a:tbl>
              <a:tblPr firstRow="1" bandRow="1">
                <a:tableStyleId>{5C22544A-7EE6-4342-B048-85BDC9FD1C3A}</a:tableStyleId>
              </a:tblPr>
              <a:tblGrid>
                <a:gridCol w="594903"/>
                <a:gridCol w="594903"/>
                <a:gridCol w="594903"/>
                <a:gridCol w="594903"/>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表格 4"/>
          <p:cNvGraphicFramePr>
            <a:graphicFrameLocks noGrp="1"/>
          </p:cNvGraphicFramePr>
          <p:nvPr>
            <p:extLst/>
          </p:nvPr>
        </p:nvGraphicFramePr>
        <p:xfrm>
          <a:off x="3669672" y="2193292"/>
          <a:ext cx="4765600" cy="370840"/>
        </p:xfrm>
        <a:graphic>
          <a:graphicData uri="http://schemas.openxmlformats.org/drawingml/2006/table">
            <a:tbl>
              <a:tblPr firstRow="1" bandRow="1">
                <a:tableStyleId>{5C22544A-7EE6-4342-B048-85BDC9FD1C3A}</a:tableStyleId>
              </a:tblPr>
              <a:tblGrid>
                <a:gridCol w="595700"/>
                <a:gridCol w="595700"/>
                <a:gridCol w="595700"/>
                <a:gridCol w="595700"/>
                <a:gridCol w="595700"/>
                <a:gridCol w="595700"/>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2</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3</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4</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5</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6</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7</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6" name="Table 5"/>
          <p:cNvGraphicFramePr>
            <a:graphicFrameLocks noGrp="1"/>
          </p:cNvGraphicFramePr>
          <p:nvPr>
            <p:extLst/>
          </p:nvPr>
        </p:nvGraphicFramePr>
        <p:xfrm>
          <a:off x="2714625" y="3073400"/>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Table 6"/>
          <p:cNvGraphicFramePr>
            <a:graphicFrameLocks noGrp="1"/>
          </p:cNvGraphicFramePr>
          <p:nvPr>
            <p:extLst/>
          </p:nvPr>
        </p:nvGraphicFramePr>
        <p:xfrm>
          <a:off x="2714625" y="3473450"/>
          <a:ext cx="2382800" cy="370840"/>
        </p:xfrm>
        <a:graphic>
          <a:graphicData uri="http://schemas.openxmlformats.org/drawingml/2006/table">
            <a:tbl>
              <a:tblPr firstRow="1" bandRow="1">
                <a:tableStyleId>{5C22544A-7EE6-4342-B048-85BDC9FD1C3A}</a:tableStyleId>
              </a:tblPr>
              <a:tblGrid>
                <a:gridCol w="595700"/>
                <a:gridCol w="595700"/>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2</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3</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8" name="Table 7"/>
          <p:cNvGraphicFramePr>
            <a:graphicFrameLocks noGrp="1"/>
          </p:cNvGraphicFramePr>
          <p:nvPr>
            <p:extLst/>
          </p:nvPr>
        </p:nvGraphicFramePr>
        <p:xfrm>
          <a:off x="2114550" y="4302125"/>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Table 10"/>
          <p:cNvGraphicFramePr>
            <a:graphicFrameLocks noGrp="1"/>
          </p:cNvGraphicFramePr>
          <p:nvPr>
            <p:extLst/>
          </p:nvPr>
        </p:nvGraphicFramePr>
        <p:xfrm>
          <a:off x="1657350" y="5359400"/>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Table 11"/>
          <p:cNvGraphicFramePr>
            <a:graphicFrameLocks noGrp="1"/>
          </p:cNvGraphicFramePr>
          <p:nvPr>
            <p:extLst/>
          </p:nvPr>
        </p:nvGraphicFramePr>
        <p:xfrm>
          <a:off x="2971800" y="5378450"/>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7" name="Table 16"/>
          <p:cNvGraphicFramePr>
            <a:graphicFrameLocks noGrp="1"/>
          </p:cNvGraphicFramePr>
          <p:nvPr>
            <p:extLst/>
          </p:nvPr>
        </p:nvGraphicFramePr>
        <p:xfrm>
          <a:off x="2085975" y="4664075"/>
          <a:ext cx="1191400" cy="370840"/>
        </p:xfrm>
        <a:graphic>
          <a:graphicData uri="http://schemas.openxmlformats.org/drawingml/2006/table">
            <a:tbl>
              <a:tblPr firstRow="1" bandRow="1">
                <a:tableStyleId>{5C22544A-7EE6-4342-B048-85BDC9FD1C3A}</a:tableStyleId>
              </a:tblPr>
              <a:tblGrid>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8" name="Table 17"/>
          <p:cNvGraphicFramePr>
            <a:graphicFrameLocks noGrp="1"/>
          </p:cNvGraphicFramePr>
          <p:nvPr>
            <p:extLst/>
          </p:nvPr>
        </p:nvGraphicFramePr>
        <p:xfrm>
          <a:off x="1647825" y="5749925"/>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9" name="Table 18"/>
          <p:cNvGraphicFramePr>
            <a:graphicFrameLocks noGrp="1"/>
          </p:cNvGraphicFramePr>
          <p:nvPr>
            <p:extLst/>
          </p:nvPr>
        </p:nvGraphicFramePr>
        <p:xfrm>
          <a:off x="2952750" y="5749925"/>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21" name="Straight Arrow Connector 20"/>
          <p:cNvCxnSpPr>
            <a:endCxn id="6" idx="0"/>
          </p:cNvCxnSpPr>
          <p:nvPr/>
        </p:nvCxnSpPr>
        <p:spPr>
          <a:xfrm flipH="1">
            <a:off x="3904431" y="2489200"/>
            <a:ext cx="982529" cy="584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8" idx="0"/>
          </p:cNvCxnSpPr>
          <p:nvPr/>
        </p:nvCxnSpPr>
        <p:spPr>
          <a:xfrm flipH="1">
            <a:off x="2709453" y="3759200"/>
            <a:ext cx="559798" cy="5429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0"/>
          </p:cNvCxnSpPr>
          <p:nvPr/>
        </p:nvCxnSpPr>
        <p:spPr>
          <a:xfrm flipH="1">
            <a:off x="1954801" y="4988560"/>
            <a:ext cx="321039" cy="3708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2" idx="0"/>
          </p:cNvCxnSpPr>
          <p:nvPr/>
        </p:nvCxnSpPr>
        <p:spPr>
          <a:xfrm>
            <a:off x="3027680" y="4988560"/>
            <a:ext cx="241571" cy="3898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nvPr>
        </p:nvGraphicFramePr>
        <p:xfrm>
          <a:off x="4514850" y="4302125"/>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0" name="Table 29"/>
          <p:cNvGraphicFramePr>
            <a:graphicFrameLocks noGrp="1"/>
          </p:cNvGraphicFramePr>
          <p:nvPr>
            <p:extLst/>
          </p:nvPr>
        </p:nvGraphicFramePr>
        <p:xfrm>
          <a:off x="4057650" y="5359400"/>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1" name="Table 30"/>
          <p:cNvGraphicFramePr>
            <a:graphicFrameLocks noGrp="1"/>
          </p:cNvGraphicFramePr>
          <p:nvPr>
            <p:extLst/>
          </p:nvPr>
        </p:nvGraphicFramePr>
        <p:xfrm>
          <a:off x="5372100" y="5378450"/>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2" name="Table 31"/>
          <p:cNvGraphicFramePr>
            <a:graphicFrameLocks noGrp="1"/>
          </p:cNvGraphicFramePr>
          <p:nvPr>
            <p:extLst/>
          </p:nvPr>
        </p:nvGraphicFramePr>
        <p:xfrm>
          <a:off x="4486275" y="4664075"/>
          <a:ext cx="1191400" cy="370840"/>
        </p:xfrm>
        <a:graphic>
          <a:graphicData uri="http://schemas.openxmlformats.org/drawingml/2006/table">
            <a:tbl>
              <a:tblPr firstRow="1" bandRow="1">
                <a:tableStyleId>{5C22544A-7EE6-4342-B048-85BDC9FD1C3A}</a:tableStyleId>
              </a:tblPr>
              <a:tblGrid>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33" name="Table 32"/>
          <p:cNvGraphicFramePr>
            <a:graphicFrameLocks noGrp="1"/>
          </p:cNvGraphicFramePr>
          <p:nvPr>
            <p:extLst/>
          </p:nvPr>
        </p:nvGraphicFramePr>
        <p:xfrm>
          <a:off x="4048125" y="5749925"/>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34" name="Table 33"/>
          <p:cNvGraphicFramePr>
            <a:graphicFrameLocks noGrp="1"/>
          </p:cNvGraphicFramePr>
          <p:nvPr>
            <p:extLst/>
          </p:nvPr>
        </p:nvGraphicFramePr>
        <p:xfrm>
          <a:off x="5353050" y="5749925"/>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35" name="Straight Arrow Connector 34"/>
          <p:cNvCxnSpPr>
            <a:endCxn id="30" idx="0"/>
          </p:cNvCxnSpPr>
          <p:nvPr/>
        </p:nvCxnSpPr>
        <p:spPr>
          <a:xfrm flipH="1">
            <a:off x="4355101" y="4987925"/>
            <a:ext cx="302488" cy="3714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31" idx="0"/>
          </p:cNvCxnSpPr>
          <p:nvPr/>
        </p:nvCxnSpPr>
        <p:spPr>
          <a:xfrm>
            <a:off x="5445760" y="5059680"/>
            <a:ext cx="223791" cy="31877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9" idx="0"/>
          </p:cNvCxnSpPr>
          <p:nvPr/>
        </p:nvCxnSpPr>
        <p:spPr>
          <a:xfrm>
            <a:off x="4450080" y="3759200"/>
            <a:ext cx="659673" cy="5429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8" name="Table 47"/>
          <p:cNvGraphicFramePr>
            <a:graphicFrameLocks noGrp="1"/>
          </p:cNvGraphicFramePr>
          <p:nvPr>
            <p:extLst/>
          </p:nvPr>
        </p:nvGraphicFramePr>
        <p:xfrm>
          <a:off x="7086600" y="3091506"/>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9" name="Table 48"/>
          <p:cNvGraphicFramePr>
            <a:graphicFrameLocks noGrp="1"/>
          </p:cNvGraphicFramePr>
          <p:nvPr>
            <p:extLst/>
          </p:nvPr>
        </p:nvGraphicFramePr>
        <p:xfrm>
          <a:off x="7086600" y="3491556"/>
          <a:ext cx="2382800" cy="370840"/>
        </p:xfrm>
        <a:graphic>
          <a:graphicData uri="http://schemas.openxmlformats.org/drawingml/2006/table">
            <a:tbl>
              <a:tblPr firstRow="1" bandRow="1">
                <a:tableStyleId>{5C22544A-7EE6-4342-B048-85BDC9FD1C3A}</a:tableStyleId>
              </a:tblPr>
              <a:tblGrid>
                <a:gridCol w="595700"/>
                <a:gridCol w="595700"/>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2</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3</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50" name="Table 49"/>
          <p:cNvGraphicFramePr>
            <a:graphicFrameLocks noGrp="1"/>
          </p:cNvGraphicFramePr>
          <p:nvPr>
            <p:extLst/>
          </p:nvPr>
        </p:nvGraphicFramePr>
        <p:xfrm>
          <a:off x="6486525" y="4320231"/>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1" name="Table 50"/>
          <p:cNvGraphicFramePr>
            <a:graphicFrameLocks noGrp="1"/>
          </p:cNvGraphicFramePr>
          <p:nvPr>
            <p:extLst/>
          </p:nvPr>
        </p:nvGraphicFramePr>
        <p:xfrm>
          <a:off x="6029325" y="5377506"/>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2" name="Table 51"/>
          <p:cNvGraphicFramePr>
            <a:graphicFrameLocks noGrp="1"/>
          </p:cNvGraphicFramePr>
          <p:nvPr>
            <p:extLst/>
          </p:nvPr>
        </p:nvGraphicFramePr>
        <p:xfrm>
          <a:off x="7343775" y="5396556"/>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3" name="Table 52"/>
          <p:cNvGraphicFramePr>
            <a:graphicFrameLocks noGrp="1"/>
          </p:cNvGraphicFramePr>
          <p:nvPr>
            <p:extLst/>
          </p:nvPr>
        </p:nvGraphicFramePr>
        <p:xfrm>
          <a:off x="6457950" y="4682181"/>
          <a:ext cx="1191400" cy="370840"/>
        </p:xfrm>
        <a:graphic>
          <a:graphicData uri="http://schemas.openxmlformats.org/drawingml/2006/table">
            <a:tbl>
              <a:tblPr firstRow="1" bandRow="1">
                <a:tableStyleId>{5C22544A-7EE6-4342-B048-85BDC9FD1C3A}</a:tableStyleId>
              </a:tblPr>
              <a:tblGrid>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54" name="Table 53"/>
          <p:cNvGraphicFramePr>
            <a:graphicFrameLocks noGrp="1"/>
          </p:cNvGraphicFramePr>
          <p:nvPr>
            <p:extLst/>
          </p:nvPr>
        </p:nvGraphicFramePr>
        <p:xfrm>
          <a:off x="6019800" y="5768031"/>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55" name="Table 54"/>
          <p:cNvGraphicFramePr>
            <a:graphicFrameLocks noGrp="1"/>
          </p:cNvGraphicFramePr>
          <p:nvPr>
            <p:extLst/>
          </p:nvPr>
        </p:nvGraphicFramePr>
        <p:xfrm>
          <a:off x="7324725" y="5768031"/>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56" name="Straight Arrow Connector 55"/>
          <p:cNvCxnSpPr>
            <a:endCxn id="50" idx="0"/>
          </p:cNvCxnSpPr>
          <p:nvPr/>
        </p:nvCxnSpPr>
        <p:spPr>
          <a:xfrm flipH="1">
            <a:off x="7081428" y="3759200"/>
            <a:ext cx="650332" cy="56103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6215604" y="4959985"/>
            <a:ext cx="356553" cy="38036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2" idx="0"/>
          </p:cNvCxnSpPr>
          <p:nvPr/>
        </p:nvCxnSpPr>
        <p:spPr>
          <a:xfrm>
            <a:off x="7386320" y="5059680"/>
            <a:ext cx="254906" cy="3368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9" name="Table 58"/>
          <p:cNvGraphicFramePr>
            <a:graphicFrameLocks noGrp="1"/>
          </p:cNvGraphicFramePr>
          <p:nvPr>
            <p:extLst/>
          </p:nvPr>
        </p:nvGraphicFramePr>
        <p:xfrm>
          <a:off x="8886825" y="4320231"/>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0" name="Table 59"/>
          <p:cNvGraphicFramePr>
            <a:graphicFrameLocks noGrp="1"/>
          </p:cNvGraphicFramePr>
          <p:nvPr>
            <p:extLst/>
          </p:nvPr>
        </p:nvGraphicFramePr>
        <p:xfrm>
          <a:off x="8429625" y="5377506"/>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1" name="Table 60"/>
          <p:cNvGraphicFramePr>
            <a:graphicFrameLocks noGrp="1"/>
          </p:cNvGraphicFramePr>
          <p:nvPr>
            <p:extLst/>
          </p:nvPr>
        </p:nvGraphicFramePr>
        <p:xfrm>
          <a:off x="9744075" y="5396556"/>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2" name="Table 61"/>
          <p:cNvGraphicFramePr>
            <a:graphicFrameLocks noGrp="1"/>
          </p:cNvGraphicFramePr>
          <p:nvPr>
            <p:extLst/>
          </p:nvPr>
        </p:nvGraphicFramePr>
        <p:xfrm>
          <a:off x="8858250" y="4682181"/>
          <a:ext cx="1191400" cy="370840"/>
        </p:xfrm>
        <a:graphic>
          <a:graphicData uri="http://schemas.openxmlformats.org/drawingml/2006/table">
            <a:tbl>
              <a:tblPr firstRow="1" bandRow="1">
                <a:tableStyleId>{5C22544A-7EE6-4342-B048-85BDC9FD1C3A}</a:tableStyleId>
              </a:tblPr>
              <a:tblGrid>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63" name="Table 62"/>
          <p:cNvGraphicFramePr>
            <a:graphicFrameLocks noGrp="1"/>
          </p:cNvGraphicFramePr>
          <p:nvPr>
            <p:extLst/>
          </p:nvPr>
        </p:nvGraphicFramePr>
        <p:xfrm>
          <a:off x="8420100" y="5768031"/>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64" name="Table 63"/>
          <p:cNvGraphicFramePr>
            <a:graphicFrameLocks noGrp="1"/>
          </p:cNvGraphicFramePr>
          <p:nvPr>
            <p:extLst/>
          </p:nvPr>
        </p:nvGraphicFramePr>
        <p:xfrm>
          <a:off x="9725025" y="5768031"/>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65" name="Straight Arrow Connector 64"/>
          <p:cNvCxnSpPr>
            <a:endCxn id="60" idx="0"/>
          </p:cNvCxnSpPr>
          <p:nvPr/>
        </p:nvCxnSpPr>
        <p:spPr>
          <a:xfrm flipH="1">
            <a:off x="8727076" y="4987925"/>
            <a:ext cx="412063" cy="38958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61" idx="0"/>
          </p:cNvCxnSpPr>
          <p:nvPr/>
        </p:nvCxnSpPr>
        <p:spPr>
          <a:xfrm>
            <a:off x="9773920" y="4988560"/>
            <a:ext cx="267606" cy="4079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59" idx="0"/>
          </p:cNvCxnSpPr>
          <p:nvPr/>
        </p:nvCxnSpPr>
        <p:spPr>
          <a:xfrm>
            <a:off x="8829040" y="3759200"/>
            <a:ext cx="652688" cy="56103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48" idx="0"/>
          </p:cNvCxnSpPr>
          <p:nvPr/>
        </p:nvCxnSpPr>
        <p:spPr>
          <a:xfrm>
            <a:off x="7244080" y="2489200"/>
            <a:ext cx="1032326" cy="60230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046456" y="154972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904431" y="279940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8276406" y="279940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709453" y="407067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109753" y="407067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081428" y="407067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9481728" y="407067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78" name="Table 77"/>
          <p:cNvGraphicFramePr>
            <a:graphicFrameLocks noGrp="1"/>
          </p:cNvGraphicFramePr>
          <p:nvPr>
            <p:extLst>
              <p:ext uri="{D42A27DB-BD31-4B8C-83A1-F6EECF244321}">
                <p14:modId xmlns:p14="http://schemas.microsoft.com/office/powerpoint/2010/main" val="3307401260"/>
              </p:ext>
            </p:extLst>
          </p:nvPr>
        </p:nvGraphicFramePr>
        <p:xfrm>
          <a:off x="2113280" y="4310071"/>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cxnSp>
        <p:nvCxnSpPr>
          <p:cNvPr id="79" name="Straight Arrow Connector 78"/>
          <p:cNvCxnSpPr/>
          <p:nvPr/>
        </p:nvCxnSpPr>
        <p:spPr>
          <a:xfrm flipH="1">
            <a:off x="2160041" y="4988560"/>
            <a:ext cx="321039" cy="37084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218679" y="4979035"/>
            <a:ext cx="241571" cy="38989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4497112" y="4979035"/>
            <a:ext cx="321039" cy="37084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5555750" y="4969510"/>
            <a:ext cx="241571" cy="38989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83" name="Table 82"/>
          <p:cNvGraphicFramePr>
            <a:graphicFrameLocks noGrp="1"/>
          </p:cNvGraphicFramePr>
          <p:nvPr>
            <p:extLst>
              <p:ext uri="{D42A27DB-BD31-4B8C-83A1-F6EECF244321}">
                <p14:modId xmlns:p14="http://schemas.microsoft.com/office/powerpoint/2010/main" val="3309618432"/>
              </p:ext>
            </p:extLst>
          </p:nvPr>
        </p:nvGraphicFramePr>
        <p:xfrm>
          <a:off x="4509813" y="4302759"/>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cxnSp>
        <p:nvCxnSpPr>
          <p:cNvPr id="84" name="Straight Arrow Connector 83"/>
          <p:cNvCxnSpPr/>
          <p:nvPr/>
        </p:nvCxnSpPr>
        <p:spPr>
          <a:xfrm flipH="1">
            <a:off x="6470193" y="4969510"/>
            <a:ext cx="321039" cy="37084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528831" y="4959985"/>
            <a:ext cx="241571" cy="38989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86" name="Table 85"/>
          <p:cNvGraphicFramePr>
            <a:graphicFrameLocks noGrp="1"/>
          </p:cNvGraphicFramePr>
          <p:nvPr>
            <p:extLst>
              <p:ext uri="{D42A27DB-BD31-4B8C-83A1-F6EECF244321}">
                <p14:modId xmlns:p14="http://schemas.microsoft.com/office/powerpoint/2010/main" val="421577954"/>
              </p:ext>
            </p:extLst>
          </p:nvPr>
        </p:nvGraphicFramePr>
        <p:xfrm>
          <a:off x="6486525" y="4320231"/>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cxnSp>
        <p:nvCxnSpPr>
          <p:cNvPr id="87" name="Straight Arrow Connector 86"/>
          <p:cNvCxnSpPr/>
          <p:nvPr/>
        </p:nvCxnSpPr>
        <p:spPr>
          <a:xfrm flipH="1">
            <a:off x="8928142" y="4979035"/>
            <a:ext cx="321039" cy="37084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9986780" y="4969510"/>
            <a:ext cx="241571" cy="38989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89" name="Table 88"/>
          <p:cNvGraphicFramePr>
            <a:graphicFrameLocks noGrp="1"/>
          </p:cNvGraphicFramePr>
          <p:nvPr>
            <p:extLst>
              <p:ext uri="{D42A27DB-BD31-4B8C-83A1-F6EECF244321}">
                <p14:modId xmlns:p14="http://schemas.microsoft.com/office/powerpoint/2010/main" val="1556816179"/>
              </p:ext>
            </p:extLst>
          </p:nvPr>
        </p:nvGraphicFramePr>
        <p:xfrm>
          <a:off x="8886825" y="4329756"/>
          <a:ext cx="1189806" cy="365760"/>
        </p:xfrm>
        <a:graphic>
          <a:graphicData uri="http://schemas.openxmlformats.org/drawingml/2006/table">
            <a:tbl>
              <a:tblPr firstRow="1" bandRow="1">
                <a:tableStyleId>{5C22544A-7EE6-4342-B048-85BDC9FD1C3A}</a:tableStyleId>
              </a:tblPr>
              <a:tblGrid>
                <a:gridCol w="594903"/>
                <a:gridCol w="594903"/>
              </a:tblGrid>
              <a:tr h="332431">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cxnSp>
        <p:nvCxnSpPr>
          <p:cNvPr id="90" name="Straight Arrow Connector 89"/>
          <p:cNvCxnSpPr/>
          <p:nvPr/>
        </p:nvCxnSpPr>
        <p:spPr>
          <a:xfrm flipH="1">
            <a:off x="3048089" y="3759200"/>
            <a:ext cx="452210" cy="496892"/>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4681128" y="3759200"/>
            <a:ext cx="545872" cy="47546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3216858442"/>
              </p:ext>
            </p:extLst>
          </p:nvPr>
        </p:nvGraphicFramePr>
        <p:xfrm>
          <a:off x="2704465" y="3081346"/>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94" name="Table 93"/>
          <p:cNvGraphicFramePr>
            <a:graphicFrameLocks noGrp="1"/>
          </p:cNvGraphicFramePr>
          <p:nvPr>
            <p:extLst>
              <p:ext uri="{D42A27DB-BD31-4B8C-83A1-F6EECF244321}">
                <p14:modId xmlns:p14="http://schemas.microsoft.com/office/powerpoint/2010/main" val="1091446368"/>
              </p:ext>
            </p:extLst>
          </p:nvPr>
        </p:nvGraphicFramePr>
        <p:xfrm>
          <a:off x="7081428" y="3091506"/>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cxnSp>
        <p:nvCxnSpPr>
          <p:cNvPr id="95" name="Straight Arrow Connector 94"/>
          <p:cNvCxnSpPr/>
          <p:nvPr/>
        </p:nvCxnSpPr>
        <p:spPr>
          <a:xfrm flipH="1">
            <a:off x="7415121" y="3794595"/>
            <a:ext cx="529999" cy="496892"/>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9048160" y="3794595"/>
            <a:ext cx="545872" cy="47546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97" name="Table 96"/>
          <p:cNvGraphicFramePr>
            <a:graphicFrameLocks noGrp="1"/>
          </p:cNvGraphicFramePr>
          <p:nvPr>
            <p:extLst>
              <p:ext uri="{D42A27DB-BD31-4B8C-83A1-F6EECF244321}">
                <p14:modId xmlns:p14="http://schemas.microsoft.com/office/powerpoint/2010/main" val="485000429"/>
              </p:ext>
            </p:extLst>
          </p:nvPr>
        </p:nvGraphicFramePr>
        <p:xfrm>
          <a:off x="1657349" y="5352432"/>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98" name="Table 97"/>
          <p:cNvGraphicFramePr>
            <a:graphicFrameLocks noGrp="1"/>
          </p:cNvGraphicFramePr>
          <p:nvPr>
            <p:extLst>
              <p:ext uri="{D42A27DB-BD31-4B8C-83A1-F6EECF244321}">
                <p14:modId xmlns:p14="http://schemas.microsoft.com/office/powerpoint/2010/main" val="482754636"/>
              </p:ext>
            </p:extLst>
          </p:nvPr>
        </p:nvGraphicFramePr>
        <p:xfrm>
          <a:off x="2971799" y="5371482"/>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99" name="Table 98"/>
          <p:cNvGraphicFramePr>
            <a:graphicFrameLocks noGrp="1"/>
          </p:cNvGraphicFramePr>
          <p:nvPr>
            <p:extLst>
              <p:ext uri="{D42A27DB-BD31-4B8C-83A1-F6EECF244321}">
                <p14:modId xmlns:p14="http://schemas.microsoft.com/office/powerpoint/2010/main" val="3846567526"/>
              </p:ext>
            </p:extLst>
          </p:nvPr>
        </p:nvGraphicFramePr>
        <p:xfrm>
          <a:off x="4057649" y="5352432"/>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100" name="Table 99"/>
          <p:cNvGraphicFramePr>
            <a:graphicFrameLocks noGrp="1"/>
          </p:cNvGraphicFramePr>
          <p:nvPr>
            <p:extLst>
              <p:ext uri="{D42A27DB-BD31-4B8C-83A1-F6EECF244321}">
                <p14:modId xmlns:p14="http://schemas.microsoft.com/office/powerpoint/2010/main" val="1219490901"/>
              </p:ext>
            </p:extLst>
          </p:nvPr>
        </p:nvGraphicFramePr>
        <p:xfrm>
          <a:off x="5372099" y="5371482"/>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101" name="Table 100"/>
          <p:cNvGraphicFramePr>
            <a:graphicFrameLocks noGrp="1"/>
          </p:cNvGraphicFramePr>
          <p:nvPr>
            <p:extLst>
              <p:ext uri="{D42A27DB-BD31-4B8C-83A1-F6EECF244321}">
                <p14:modId xmlns:p14="http://schemas.microsoft.com/office/powerpoint/2010/main" val="730477264"/>
              </p:ext>
            </p:extLst>
          </p:nvPr>
        </p:nvGraphicFramePr>
        <p:xfrm>
          <a:off x="6029324" y="5370538"/>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102" name="Table 101"/>
          <p:cNvGraphicFramePr>
            <a:graphicFrameLocks noGrp="1"/>
          </p:cNvGraphicFramePr>
          <p:nvPr>
            <p:extLst>
              <p:ext uri="{D42A27DB-BD31-4B8C-83A1-F6EECF244321}">
                <p14:modId xmlns:p14="http://schemas.microsoft.com/office/powerpoint/2010/main" val="3416615362"/>
              </p:ext>
            </p:extLst>
          </p:nvPr>
        </p:nvGraphicFramePr>
        <p:xfrm>
          <a:off x="7343774" y="5389588"/>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103" name="Table 102"/>
          <p:cNvGraphicFramePr>
            <a:graphicFrameLocks noGrp="1"/>
          </p:cNvGraphicFramePr>
          <p:nvPr>
            <p:extLst>
              <p:ext uri="{D42A27DB-BD31-4B8C-83A1-F6EECF244321}">
                <p14:modId xmlns:p14="http://schemas.microsoft.com/office/powerpoint/2010/main" val="1492768117"/>
              </p:ext>
            </p:extLst>
          </p:nvPr>
        </p:nvGraphicFramePr>
        <p:xfrm>
          <a:off x="8429624" y="5370538"/>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104" name="Table 103"/>
          <p:cNvGraphicFramePr>
            <a:graphicFrameLocks noGrp="1"/>
          </p:cNvGraphicFramePr>
          <p:nvPr>
            <p:extLst>
              <p:ext uri="{D42A27DB-BD31-4B8C-83A1-F6EECF244321}">
                <p14:modId xmlns:p14="http://schemas.microsoft.com/office/powerpoint/2010/main" val="2016466107"/>
              </p:ext>
            </p:extLst>
          </p:nvPr>
        </p:nvGraphicFramePr>
        <p:xfrm>
          <a:off x="9744074" y="5389588"/>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cxnSp>
        <p:nvCxnSpPr>
          <p:cNvPr id="105" name="Straight Arrow Connector 104"/>
          <p:cNvCxnSpPr/>
          <p:nvPr/>
        </p:nvCxnSpPr>
        <p:spPr>
          <a:xfrm flipH="1">
            <a:off x="4484800" y="2632234"/>
            <a:ext cx="624953" cy="3733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680120" y="2487214"/>
            <a:ext cx="869222" cy="5407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107" name="表格 3"/>
          <p:cNvGraphicFramePr>
            <a:graphicFrameLocks noGrp="1"/>
          </p:cNvGraphicFramePr>
          <p:nvPr>
            <p:extLst>
              <p:ext uri="{D42A27DB-BD31-4B8C-83A1-F6EECF244321}">
                <p14:modId xmlns:p14="http://schemas.microsoft.com/office/powerpoint/2010/main" val="3697961780"/>
              </p:ext>
            </p:extLst>
          </p:nvPr>
        </p:nvGraphicFramePr>
        <p:xfrm>
          <a:off x="3666844" y="1764183"/>
          <a:ext cx="4759224" cy="370840"/>
        </p:xfrm>
        <a:graphic>
          <a:graphicData uri="http://schemas.openxmlformats.org/drawingml/2006/table">
            <a:tbl>
              <a:tblPr firstRow="1" bandRow="1">
                <a:tableStyleId>{5C22544A-7EE6-4342-B048-85BDC9FD1C3A}</a:tableStyleId>
              </a:tblPr>
              <a:tblGrid>
                <a:gridCol w="594903"/>
                <a:gridCol w="594903"/>
                <a:gridCol w="594903"/>
                <a:gridCol w="594903"/>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extLst>
      <p:ext uri="{BB962C8B-B14F-4D97-AF65-F5344CB8AC3E}">
        <p14:creationId xmlns:p14="http://schemas.microsoft.com/office/powerpoint/2010/main" val="145454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par>
                                <p:cTn id="8" presetID="10" presetClass="entr" presetSubtype="0" fill="hold"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wipe(down)">
                                      <p:cBhvr>
                                        <p:cTn id="15" dur="500"/>
                                        <p:tgtEl>
                                          <p:spTgt spid="79"/>
                                        </p:tgtEl>
                                      </p:cBhvr>
                                    </p:animEffect>
                                  </p:childTnLst>
                                </p:cTn>
                              </p:par>
                              <p:par>
                                <p:cTn id="16" presetID="22" presetClass="entr" presetSubtype="4" fill="hold" nodeType="with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wipe(down)">
                                      <p:cBhvr>
                                        <p:cTn id="18" dur="500"/>
                                        <p:tgtEl>
                                          <p:spTgt spid="8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fade">
                                      <p:cBhvr>
                                        <p:cTn id="23" dur="500"/>
                                        <p:tgtEl>
                                          <p:spTgt spid="7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fade">
                                      <p:cBhvr>
                                        <p:cTn id="28" dur="500"/>
                                        <p:tgtEl>
                                          <p:spTgt spid="99"/>
                                        </p:tgtEl>
                                      </p:cBhvr>
                                    </p:animEffect>
                                  </p:childTnLst>
                                </p:cTn>
                              </p:par>
                              <p:par>
                                <p:cTn id="29" presetID="10" presetClass="entr" presetSubtype="0" fill="hold" nodeType="withEffect">
                                  <p:stCondLst>
                                    <p:cond delay="0"/>
                                  </p:stCondLst>
                                  <p:childTnLst>
                                    <p:set>
                                      <p:cBhvr>
                                        <p:cTn id="30" dur="1" fill="hold">
                                          <p:stCondLst>
                                            <p:cond delay="0"/>
                                          </p:stCondLst>
                                        </p:cTn>
                                        <p:tgtEl>
                                          <p:spTgt spid="100"/>
                                        </p:tgtEl>
                                        <p:attrNameLst>
                                          <p:attrName>style.visibility</p:attrName>
                                        </p:attrNameLst>
                                      </p:cBhvr>
                                      <p:to>
                                        <p:strVal val="visible"/>
                                      </p:to>
                                    </p:set>
                                    <p:animEffect transition="in" filter="fade">
                                      <p:cBhvr>
                                        <p:cTn id="31" dur="500"/>
                                        <p:tgtEl>
                                          <p:spTgt spid="10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wipe(down)">
                                      <p:cBhvr>
                                        <p:cTn id="36" dur="500"/>
                                        <p:tgtEl>
                                          <p:spTgt spid="81"/>
                                        </p:tgtEl>
                                      </p:cBhvr>
                                    </p:animEffect>
                                  </p:childTnLst>
                                </p:cTn>
                              </p:par>
                              <p:par>
                                <p:cTn id="37" presetID="22" presetClass="entr" presetSubtype="4" fill="hold" nodeType="with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wipe(down)">
                                      <p:cBhvr>
                                        <p:cTn id="39" dur="500"/>
                                        <p:tgtEl>
                                          <p:spTgt spid="8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83"/>
                                        </p:tgtEl>
                                        <p:attrNameLst>
                                          <p:attrName>style.visibility</p:attrName>
                                        </p:attrNameLst>
                                      </p:cBhvr>
                                      <p:to>
                                        <p:strVal val="visible"/>
                                      </p:to>
                                    </p:set>
                                    <p:animEffect transition="in" filter="fade">
                                      <p:cBhvr>
                                        <p:cTn id="44" dur="500"/>
                                        <p:tgtEl>
                                          <p:spTgt spid="8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90"/>
                                        </p:tgtEl>
                                        <p:attrNameLst>
                                          <p:attrName>style.visibility</p:attrName>
                                        </p:attrNameLst>
                                      </p:cBhvr>
                                      <p:to>
                                        <p:strVal val="visible"/>
                                      </p:to>
                                    </p:set>
                                    <p:animEffect transition="in" filter="wipe(down)">
                                      <p:cBhvr>
                                        <p:cTn id="49" dur="500"/>
                                        <p:tgtEl>
                                          <p:spTgt spid="90"/>
                                        </p:tgtEl>
                                      </p:cBhvr>
                                    </p:animEffect>
                                  </p:childTnLst>
                                </p:cTn>
                              </p:par>
                              <p:par>
                                <p:cTn id="50" presetID="22" presetClass="entr" presetSubtype="4" fill="hold" nodeType="withEffect">
                                  <p:stCondLst>
                                    <p:cond delay="0"/>
                                  </p:stCondLst>
                                  <p:childTnLst>
                                    <p:set>
                                      <p:cBhvr>
                                        <p:cTn id="51" dur="1" fill="hold">
                                          <p:stCondLst>
                                            <p:cond delay="0"/>
                                          </p:stCondLst>
                                        </p:cTn>
                                        <p:tgtEl>
                                          <p:spTgt spid="91"/>
                                        </p:tgtEl>
                                        <p:attrNameLst>
                                          <p:attrName>style.visibility</p:attrName>
                                        </p:attrNameLst>
                                      </p:cBhvr>
                                      <p:to>
                                        <p:strVal val="visible"/>
                                      </p:to>
                                    </p:set>
                                    <p:animEffect transition="in" filter="wipe(down)">
                                      <p:cBhvr>
                                        <p:cTn id="52" dur="500"/>
                                        <p:tgtEl>
                                          <p:spTgt spid="9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3"/>
                                        </p:tgtEl>
                                        <p:attrNameLst>
                                          <p:attrName>style.visibility</p:attrName>
                                        </p:attrNameLst>
                                      </p:cBhvr>
                                      <p:to>
                                        <p:strVal val="visible"/>
                                      </p:to>
                                    </p:set>
                                    <p:animEffect transition="in" filter="fade">
                                      <p:cBhvr>
                                        <p:cTn id="57" dur="500"/>
                                        <p:tgtEl>
                                          <p:spTgt spid="9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1"/>
                                        </p:tgtEl>
                                        <p:attrNameLst>
                                          <p:attrName>style.visibility</p:attrName>
                                        </p:attrNameLst>
                                      </p:cBhvr>
                                      <p:to>
                                        <p:strVal val="visible"/>
                                      </p:to>
                                    </p:set>
                                    <p:animEffect transition="in" filter="fade">
                                      <p:cBhvr>
                                        <p:cTn id="62" dur="500"/>
                                        <p:tgtEl>
                                          <p:spTgt spid="101"/>
                                        </p:tgtEl>
                                      </p:cBhvr>
                                    </p:animEffect>
                                  </p:childTnLst>
                                </p:cTn>
                              </p:par>
                              <p:par>
                                <p:cTn id="63" presetID="10" presetClass="entr" presetSubtype="0" fill="hold" nodeType="withEffect">
                                  <p:stCondLst>
                                    <p:cond delay="0"/>
                                  </p:stCondLst>
                                  <p:childTnLst>
                                    <p:set>
                                      <p:cBhvr>
                                        <p:cTn id="64" dur="1" fill="hold">
                                          <p:stCondLst>
                                            <p:cond delay="0"/>
                                          </p:stCondLst>
                                        </p:cTn>
                                        <p:tgtEl>
                                          <p:spTgt spid="102"/>
                                        </p:tgtEl>
                                        <p:attrNameLst>
                                          <p:attrName>style.visibility</p:attrName>
                                        </p:attrNameLst>
                                      </p:cBhvr>
                                      <p:to>
                                        <p:strVal val="visible"/>
                                      </p:to>
                                    </p:set>
                                    <p:animEffect transition="in" filter="fade">
                                      <p:cBhvr>
                                        <p:cTn id="65" dur="500"/>
                                        <p:tgtEl>
                                          <p:spTgt spid="10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84"/>
                                        </p:tgtEl>
                                        <p:attrNameLst>
                                          <p:attrName>style.visibility</p:attrName>
                                        </p:attrNameLst>
                                      </p:cBhvr>
                                      <p:to>
                                        <p:strVal val="visible"/>
                                      </p:to>
                                    </p:set>
                                    <p:animEffect transition="in" filter="wipe(down)">
                                      <p:cBhvr>
                                        <p:cTn id="70" dur="500"/>
                                        <p:tgtEl>
                                          <p:spTgt spid="84"/>
                                        </p:tgtEl>
                                      </p:cBhvr>
                                    </p:animEffect>
                                  </p:childTnLst>
                                </p:cTn>
                              </p:par>
                              <p:par>
                                <p:cTn id="71" presetID="22" presetClass="entr" presetSubtype="4" fill="hold" nodeType="withEffect">
                                  <p:stCondLst>
                                    <p:cond delay="0"/>
                                  </p:stCondLst>
                                  <p:childTnLst>
                                    <p:set>
                                      <p:cBhvr>
                                        <p:cTn id="72" dur="1" fill="hold">
                                          <p:stCondLst>
                                            <p:cond delay="0"/>
                                          </p:stCondLst>
                                        </p:cTn>
                                        <p:tgtEl>
                                          <p:spTgt spid="85"/>
                                        </p:tgtEl>
                                        <p:attrNameLst>
                                          <p:attrName>style.visibility</p:attrName>
                                        </p:attrNameLst>
                                      </p:cBhvr>
                                      <p:to>
                                        <p:strVal val="visible"/>
                                      </p:to>
                                    </p:set>
                                    <p:animEffect transition="in" filter="wipe(down)">
                                      <p:cBhvr>
                                        <p:cTn id="73" dur="500"/>
                                        <p:tgtEl>
                                          <p:spTgt spid="8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03"/>
                                        </p:tgtEl>
                                        <p:attrNameLst>
                                          <p:attrName>style.visibility</p:attrName>
                                        </p:attrNameLst>
                                      </p:cBhvr>
                                      <p:to>
                                        <p:strVal val="visible"/>
                                      </p:to>
                                    </p:set>
                                    <p:animEffect transition="in" filter="fade">
                                      <p:cBhvr>
                                        <p:cTn id="83" dur="500"/>
                                        <p:tgtEl>
                                          <p:spTgt spid="103"/>
                                        </p:tgtEl>
                                      </p:cBhvr>
                                    </p:animEffect>
                                  </p:childTnLst>
                                </p:cTn>
                              </p:par>
                              <p:par>
                                <p:cTn id="84" presetID="10" presetClass="entr" presetSubtype="0" fill="hold" nodeType="withEffect">
                                  <p:stCondLst>
                                    <p:cond delay="0"/>
                                  </p:stCondLst>
                                  <p:childTnLst>
                                    <p:set>
                                      <p:cBhvr>
                                        <p:cTn id="85" dur="1" fill="hold">
                                          <p:stCondLst>
                                            <p:cond delay="0"/>
                                          </p:stCondLst>
                                        </p:cTn>
                                        <p:tgtEl>
                                          <p:spTgt spid="104"/>
                                        </p:tgtEl>
                                        <p:attrNameLst>
                                          <p:attrName>style.visibility</p:attrName>
                                        </p:attrNameLst>
                                      </p:cBhvr>
                                      <p:to>
                                        <p:strVal val="visible"/>
                                      </p:to>
                                    </p:set>
                                    <p:animEffect transition="in" filter="fade">
                                      <p:cBhvr>
                                        <p:cTn id="86" dur="500"/>
                                        <p:tgtEl>
                                          <p:spTgt spid="10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wipe(down)">
                                      <p:cBhvr>
                                        <p:cTn id="91" dur="500"/>
                                        <p:tgtEl>
                                          <p:spTgt spid="87"/>
                                        </p:tgtEl>
                                      </p:cBhvr>
                                    </p:animEffect>
                                  </p:childTnLst>
                                </p:cTn>
                              </p:par>
                              <p:par>
                                <p:cTn id="92" presetID="22" presetClass="entr" presetSubtype="4" fill="hold" nodeType="withEffect">
                                  <p:stCondLst>
                                    <p:cond delay="0"/>
                                  </p:stCondLst>
                                  <p:childTnLst>
                                    <p:set>
                                      <p:cBhvr>
                                        <p:cTn id="93" dur="1" fill="hold">
                                          <p:stCondLst>
                                            <p:cond delay="0"/>
                                          </p:stCondLst>
                                        </p:cTn>
                                        <p:tgtEl>
                                          <p:spTgt spid="88"/>
                                        </p:tgtEl>
                                        <p:attrNameLst>
                                          <p:attrName>style.visibility</p:attrName>
                                        </p:attrNameLst>
                                      </p:cBhvr>
                                      <p:to>
                                        <p:strVal val="visible"/>
                                      </p:to>
                                    </p:set>
                                    <p:animEffect transition="in" filter="wipe(down)">
                                      <p:cBhvr>
                                        <p:cTn id="94" dur="500"/>
                                        <p:tgtEl>
                                          <p:spTgt spid="8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89"/>
                                        </p:tgtEl>
                                        <p:attrNameLst>
                                          <p:attrName>style.visibility</p:attrName>
                                        </p:attrNameLst>
                                      </p:cBhvr>
                                      <p:to>
                                        <p:strVal val="visible"/>
                                      </p:to>
                                    </p:set>
                                    <p:animEffect transition="in" filter="fade">
                                      <p:cBhvr>
                                        <p:cTn id="99" dur="500"/>
                                        <p:tgtEl>
                                          <p:spTgt spid="89"/>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95"/>
                                        </p:tgtEl>
                                        <p:attrNameLst>
                                          <p:attrName>style.visibility</p:attrName>
                                        </p:attrNameLst>
                                      </p:cBhvr>
                                      <p:to>
                                        <p:strVal val="visible"/>
                                      </p:to>
                                    </p:set>
                                    <p:animEffect transition="in" filter="wipe(down)">
                                      <p:cBhvr>
                                        <p:cTn id="104" dur="500"/>
                                        <p:tgtEl>
                                          <p:spTgt spid="95"/>
                                        </p:tgtEl>
                                      </p:cBhvr>
                                    </p:animEffect>
                                  </p:childTnLst>
                                </p:cTn>
                              </p:par>
                              <p:par>
                                <p:cTn id="105" presetID="22" presetClass="entr" presetSubtype="4" fill="hold" nodeType="withEffect">
                                  <p:stCondLst>
                                    <p:cond delay="0"/>
                                  </p:stCondLst>
                                  <p:childTnLst>
                                    <p:set>
                                      <p:cBhvr>
                                        <p:cTn id="106" dur="1" fill="hold">
                                          <p:stCondLst>
                                            <p:cond delay="0"/>
                                          </p:stCondLst>
                                        </p:cTn>
                                        <p:tgtEl>
                                          <p:spTgt spid="96"/>
                                        </p:tgtEl>
                                        <p:attrNameLst>
                                          <p:attrName>style.visibility</p:attrName>
                                        </p:attrNameLst>
                                      </p:cBhvr>
                                      <p:to>
                                        <p:strVal val="visible"/>
                                      </p:to>
                                    </p:set>
                                    <p:animEffect transition="in" filter="wipe(down)">
                                      <p:cBhvr>
                                        <p:cTn id="107" dur="500"/>
                                        <p:tgtEl>
                                          <p:spTgt spid="9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94"/>
                                        </p:tgtEl>
                                        <p:attrNameLst>
                                          <p:attrName>style.visibility</p:attrName>
                                        </p:attrNameLst>
                                      </p:cBhvr>
                                      <p:to>
                                        <p:strVal val="visible"/>
                                      </p:to>
                                    </p:set>
                                    <p:animEffect transition="in" filter="fade">
                                      <p:cBhvr>
                                        <p:cTn id="112" dur="500"/>
                                        <p:tgtEl>
                                          <p:spTgt spid="94"/>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105"/>
                                        </p:tgtEl>
                                        <p:attrNameLst>
                                          <p:attrName>style.visibility</p:attrName>
                                        </p:attrNameLst>
                                      </p:cBhvr>
                                      <p:to>
                                        <p:strVal val="visible"/>
                                      </p:to>
                                    </p:set>
                                    <p:animEffect transition="in" filter="wipe(down)">
                                      <p:cBhvr>
                                        <p:cTn id="117" dur="500"/>
                                        <p:tgtEl>
                                          <p:spTgt spid="105"/>
                                        </p:tgtEl>
                                      </p:cBhvr>
                                    </p:animEffect>
                                  </p:childTnLst>
                                </p:cTn>
                              </p:par>
                              <p:par>
                                <p:cTn id="118" presetID="22" presetClass="entr" presetSubtype="4" fill="hold" nodeType="withEffect">
                                  <p:stCondLst>
                                    <p:cond delay="0"/>
                                  </p:stCondLst>
                                  <p:childTnLst>
                                    <p:set>
                                      <p:cBhvr>
                                        <p:cTn id="119" dur="1" fill="hold">
                                          <p:stCondLst>
                                            <p:cond delay="0"/>
                                          </p:stCondLst>
                                        </p:cTn>
                                        <p:tgtEl>
                                          <p:spTgt spid="106"/>
                                        </p:tgtEl>
                                        <p:attrNameLst>
                                          <p:attrName>style.visibility</p:attrName>
                                        </p:attrNameLst>
                                      </p:cBhvr>
                                      <p:to>
                                        <p:strVal val="visible"/>
                                      </p:to>
                                    </p:set>
                                    <p:animEffect transition="in" filter="wipe(down)">
                                      <p:cBhvr>
                                        <p:cTn id="120" dur="500"/>
                                        <p:tgtEl>
                                          <p:spTgt spid="106"/>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107"/>
                                        </p:tgtEl>
                                        <p:attrNameLst>
                                          <p:attrName>style.visibility</p:attrName>
                                        </p:attrNameLst>
                                      </p:cBhvr>
                                      <p:to>
                                        <p:strVal val="visible"/>
                                      </p:to>
                                    </p:set>
                                    <p:animEffect transition="in" filter="fade">
                                      <p:cBhvr>
                                        <p:cTn id="125"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 </a:t>
            </a:r>
            <a:r>
              <a:rPr lang="en-US" dirty="0" smtClean="0"/>
              <a:t>algorithm</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1951402750"/>
              </p:ext>
            </p:extLst>
          </p:nvPr>
        </p:nvGraphicFramePr>
        <p:xfrm>
          <a:off x="2125352" y="2116844"/>
          <a:ext cx="4759224" cy="370840"/>
        </p:xfrm>
        <a:graphic>
          <a:graphicData uri="http://schemas.openxmlformats.org/drawingml/2006/table">
            <a:tbl>
              <a:tblPr firstRow="1" bandRow="1">
                <a:tableStyleId>{5C22544A-7EE6-4342-B048-85BDC9FD1C3A}</a:tableStyleId>
              </a:tblPr>
              <a:tblGrid>
                <a:gridCol w="594903"/>
                <a:gridCol w="594903"/>
                <a:gridCol w="594903"/>
                <a:gridCol w="594903"/>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7540928"/>
              </p:ext>
            </p:extLst>
          </p:nvPr>
        </p:nvGraphicFramePr>
        <p:xfrm>
          <a:off x="2125352" y="2548892"/>
          <a:ext cx="4765600" cy="370840"/>
        </p:xfrm>
        <a:graphic>
          <a:graphicData uri="http://schemas.openxmlformats.org/drawingml/2006/table">
            <a:tbl>
              <a:tblPr firstRow="1" bandRow="1">
                <a:tableStyleId>{5C22544A-7EE6-4342-B048-85BDC9FD1C3A}</a:tableStyleId>
              </a:tblPr>
              <a:tblGrid>
                <a:gridCol w="595700"/>
                <a:gridCol w="595700"/>
                <a:gridCol w="595700"/>
                <a:gridCol w="595700"/>
                <a:gridCol w="595700"/>
                <a:gridCol w="595700"/>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2</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3</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4</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5</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6</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7</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79950666"/>
              </p:ext>
            </p:extLst>
          </p:nvPr>
        </p:nvGraphicFramePr>
        <p:xfrm>
          <a:off x="1170305" y="3429000"/>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68444759"/>
              </p:ext>
            </p:extLst>
          </p:nvPr>
        </p:nvGraphicFramePr>
        <p:xfrm>
          <a:off x="1170305" y="3829050"/>
          <a:ext cx="2382800" cy="370840"/>
        </p:xfrm>
        <a:graphic>
          <a:graphicData uri="http://schemas.openxmlformats.org/drawingml/2006/table">
            <a:tbl>
              <a:tblPr firstRow="1" bandRow="1">
                <a:tableStyleId>{5C22544A-7EE6-4342-B048-85BDC9FD1C3A}</a:tableStyleId>
              </a:tblPr>
              <a:tblGrid>
                <a:gridCol w="595700"/>
                <a:gridCol w="595700"/>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2</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3</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83343206"/>
              </p:ext>
            </p:extLst>
          </p:nvPr>
        </p:nvGraphicFramePr>
        <p:xfrm>
          <a:off x="570230" y="4657725"/>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436217119"/>
              </p:ext>
            </p:extLst>
          </p:nvPr>
        </p:nvGraphicFramePr>
        <p:xfrm>
          <a:off x="113030" y="5715000"/>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87713032"/>
              </p:ext>
            </p:extLst>
          </p:nvPr>
        </p:nvGraphicFramePr>
        <p:xfrm>
          <a:off x="1427480" y="5734050"/>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757646976"/>
              </p:ext>
            </p:extLst>
          </p:nvPr>
        </p:nvGraphicFramePr>
        <p:xfrm>
          <a:off x="541655" y="5019675"/>
          <a:ext cx="1191400" cy="370840"/>
        </p:xfrm>
        <a:graphic>
          <a:graphicData uri="http://schemas.openxmlformats.org/drawingml/2006/table">
            <a:tbl>
              <a:tblPr firstRow="1" bandRow="1">
                <a:tableStyleId>{5C22544A-7EE6-4342-B048-85BDC9FD1C3A}</a:tableStyleId>
              </a:tblPr>
              <a:tblGrid>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04434417"/>
              </p:ext>
            </p:extLst>
          </p:nvPr>
        </p:nvGraphicFramePr>
        <p:xfrm>
          <a:off x="103505" y="6105525"/>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653025317"/>
              </p:ext>
            </p:extLst>
          </p:nvPr>
        </p:nvGraphicFramePr>
        <p:xfrm>
          <a:off x="1408430" y="6105525"/>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21" name="Straight Arrow Connector 20"/>
          <p:cNvCxnSpPr>
            <a:endCxn id="6" idx="0"/>
          </p:cNvCxnSpPr>
          <p:nvPr/>
        </p:nvCxnSpPr>
        <p:spPr>
          <a:xfrm flipH="1">
            <a:off x="2360111" y="2844800"/>
            <a:ext cx="982529" cy="584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8" idx="0"/>
          </p:cNvCxnSpPr>
          <p:nvPr/>
        </p:nvCxnSpPr>
        <p:spPr>
          <a:xfrm flipH="1">
            <a:off x="1165133" y="4114800"/>
            <a:ext cx="559798" cy="5429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0"/>
          </p:cNvCxnSpPr>
          <p:nvPr/>
        </p:nvCxnSpPr>
        <p:spPr>
          <a:xfrm flipH="1">
            <a:off x="410481" y="5344160"/>
            <a:ext cx="321039" cy="3708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2" idx="0"/>
          </p:cNvCxnSpPr>
          <p:nvPr/>
        </p:nvCxnSpPr>
        <p:spPr>
          <a:xfrm>
            <a:off x="1483360" y="5344160"/>
            <a:ext cx="241571" cy="3898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3488689267"/>
              </p:ext>
            </p:extLst>
          </p:nvPr>
        </p:nvGraphicFramePr>
        <p:xfrm>
          <a:off x="2970530" y="4657725"/>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3628126191"/>
              </p:ext>
            </p:extLst>
          </p:nvPr>
        </p:nvGraphicFramePr>
        <p:xfrm>
          <a:off x="2513330" y="5715000"/>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649163252"/>
              </p:ext>
            </p:extLst>
          </p:nvPr>
        </p:nvGraphicFramePr>
        <p:xfrm>
          <a:off x="3827780" y="5734050"/>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4148208259"/>
              </p:ext>
            </p:extLst>
          </p:nvPr>
        </p:nvGraphicFramePr>
        <p:xfrm>
          <a:off x="2941955" y="5019675"/>
          <a:ext cx="1191400" cy="370840"/>
        </p:xfrm>
        <a:graphic>
          <a:graphicData uri="http://schemas.openxmlformats.org/drawingml/2006/table">
            <a:tbl>
              <a:tblPr firstRow="1" bandRow="1">
                <a:tableStyleId>{5C22544A-7EE6-4342-B048-85BDC9FD1C3A}</a:tableStyleId>
              </a:tblPr>
              <a:tblGrid>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858669730"/>
              </p:ext>
            </p:extLst>
          </p:nvPr>
        </p:nvGraphicFramePr>
        <p:xfrm>
          <a:off x="2503805" y="6105525"/>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1885075328"/>
              </p:ext>
            </p:extLst>
          </p:nvPr>
        </p:nvGraphicFramePr>
        <p:xfrm>
          <a:off x="3808730" y="6105525"/>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35" name="Straight Arrow Connector 34"/>
          <p:cNvCxnSpPr>
            <a:endCxn id="30" idx="0"/>
          </p:cNvCxnSpPr>
          <p:nvPr/>
        </p:nvCxnSpPr>
        <p:spPr>
          <a:xfrm flipH="1">
            <a:off x="2810781" y="5343525"/>
            <a:ext cx="302488" cy="3714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31" idx="0"/>
          </p:cNvCxnSpPr>
          <p:nvPr/>
        </p:nvCxnSpPr>
        <p:spPr>
          <a:xfrm>
            <a:off x="3901440" y="5415280"/>
            <a:ext cx="223791" cy="31877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9" idx="0"/>
          </p:cNvCxnSpPr>
          <p:nvPr/>
        </p:nvCxnSpPr>
        <p:spPr>
          <a:xfrm>
            <a:off x="2905760" y="4114800"/>
            <a:ext cx="659673" cy="5429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2959251724"/>
              </p:ext>
            </p:extLst>
          </p:nvPr>
        </p:nvGraphicFramePr>
        <p:xfrm>
          <a:off x="5542280" y="3447106"/>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3711951441"/>
              </p:ext>
            </p:extLst>
          </p:nvPr>
        </p:nvGraphicFramePr>
        <p:xfrm>
          <a:off x="5542280" y="3847156"/>
          <a:ext cx="2382800" cy="370840"/>
        </p:xfrm>
        <a:graphic>
          <a:graphicData uri="http://schemas.openxmlformats.org/drawingml/2006/table">
            <a:tbl>
              <a:tblPr firstRow="1" bandRow="1">
                <a:tableStyleId>{5C22544A-7EE6-4342-B048-85BDC9FD1C3A}</a:tableStyleId>
              </a:tblPr>
              <a:tblGrid>
                <a:gridCol w="595700"/>
                <a:gridCol w="595700"/>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2</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3</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2043847763"/>
              </p:ext>
            </p:extLst>
          </p:nvPr>
        </p:nvGraphicFramePr>
        <p:xfrm>
          <a:off x="4942205" y="4675831"/>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3607614282"/>
              </p:ext>
            </p:extLst>
          </p:nvPr>
        </p:nvGraphicFramePr>
        <p:xfrm>
          <a:off x="4485005" y="5733106"/>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1024222431"/>
              </p:ext>
            </p:extLst>
          </p:nvPr>
        </p:nvGraphicFramePr>
        <p:xfrm>
          <a:off x="5799455" y="5752156"/>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1269688767"/>
              </p:ext>
            </p:extLst>
          </p:nvPr>
        </p:nvGraphicFramePr>
        <p:xfrm>
          <a:off x="4913630" y="5037781"/>
          <a:ext cx="1191400" cy="370840"/>
        </p:xfrm>
        <a:graphic>
          <a:graphicData uri="http://schemas.openxmlformats.org/drawingml/2006/table">
            <a:tbl>
              <a:tblPr firstRow="1" bandRow="1">
                <a:tableStyleId>{5C22544A-7EE6-4342-B048-85BDC9FD1C3A}</a:tableStyleId>
              </a:tblPr>
              <a:tblGrid>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67401916"/>
              </p:ext>
            </p:extLst>
          </p:nvPr>
        </p:nvGraphicFramePr>
        <p:xfrm>
          <a:off x="4475480" y="6123631"/>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1609724949"/>
              </p:ext>
            </p:extLst>
          </p:nvPr>
        </p:nvGraphicFramePr>
        <p:xfrm>
          <a:off x="5780405" y="6123631"/>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56" name="Straight Arrow Connector 55"/>
          <p:cNvCxnSpPr>
            <a:endCxn id="50" idx="0"/>
          </p:cNvCxnSpPr>
          <p:nvPr/>
        </p:nvCxnSpPr>
        <p:spPr>
          <a:xfrm flipH="1">
            <a:off x="5537108" y="4114800"/>
            <a:ext cx="650332" cy="56103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4671284" y="5315585"/>
            <a:ext cx="356553" cy="38036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2" idx="0"/>
          </p:cNvCxnSpPr>
          <p:nvPr/>
        </p:nvCxnSpPr>
        <p:spPr>
          <a:xfrm>
            <a:off x="5842000" y="5415280"/>
            <a:ext cx="254906" cy="3368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9" name="Table 58"/>
          <p:cNvGraphicFramePr>
            <a:graphicFrameLocks noGrp="1"/>
          </p:cNvGraphicFramePr>
          <p:nvPr>
            <p:extLst>
              <p:ext uri="{D42A27DB-BD31-4B8C-83A1-F6EECF244321}">
                <p14:modId xmlns:p14="http://schemas.microsoft.com/office/powerpoint/2010/main" val="3212011137"/>
              </p:ext>
            </p:extLst>
          </p:nvPr>
        </p:nvGraphicFramePr>
        <p:xfrm>
          <a:off x="7342505" y="4675831"/>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2583493421"/>
              </p:ext>
            </p:extLst>
          </p:nvPr>
        </p:nvGraphicFramePr>
        <p:xfrm>
          <a:off x="6885305" y="5733106"/>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1" name="Table 60"/>
          <p:cNvGraphicFramePr>
            <a:graphicFrameLocks noGrp="1"/>
          </p:cNvGraphicFramePr>
          <p:nvPr>
            <p:extLst>
              <p:ext uri="{D42A27DB-BD31-4B8C-83A1-F6EECF244321}">
                <p14:modId xmlns:p14="http://schemas.microsoft.com/office/powerpoint/2010/main" val="757889596"/>
              </p:ext>
            </p:extLst>
          </p:nvPr>
        </p:nvGraphicFramePr>
        <p:xfrm>
          <a:off x="8199755" y="5752156"/>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1735648009"/>
              </p:ext>
            </p:extLst>
          </p:nvPr>
        </p:nvGraphicFramePr>
        <p:xfrm>
          <a:off x="7313930" y="5037781"/>
          <a:ext cx="1191400" cy="370840"/>
        </p:xfrm>
        <a:graphic>
          <a:graphicData uri="http://schemas.openxmlformats.org/drawingml/2006/table">
            <a:tbl>
              <a:tblPr firstRow="1" bandRow="1">
                <a:tableStyleId>{5C22544A-7EE6-4342-B048-85BDC9FD1C3A}</a:tableStyleId>
              </a:tblPr>
              <a:tblGrid>
                <a:gridCol w="595700"/>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dirty="0" smtClean="0">
                          <a:solidFill>
                            <a:srgbClr val="FF0000"/>
                          </a:solidFill>
                        </a:rPr>
                        <a:t>1</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668496275"/>
              </p:ext>
            </p:extLst>
          </p:nvPr>
        </p:nvGraphicFramePr>
        <p:xfrm>
          <a:off x="6875780" y="6123631"/>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1857749830"/>
              </p:ext>
            </p:extLst>
          </p:nvPr>
        </p:nvGraphicFramePr>
        <p:xfrm>
          <a:off x="8180705" y="6123631"/>
          <a:ext cx="595700" cy="370840"/>
        </p:xfrm>
        <a:graphic>
          <a:graphicData uri="http://schemas.openxmlformats.org/drawingml/2006/table">
            <a:tbl>
              <a:tblPr firstRow="1" bandRow="1">
                <a:tableStyleId>{5C22544A-7EE6-4342-B048-85BDC9FD1C3A}</a:tableStyleId>
              </a:tblPr>
              <a:tblGrid>
                <a:gridCol w="595700"/>
              </a:tblGrid>
              <a:tr h="370840">
                <a:tc>
                  <a:txBody>
                    <a:bodyPr/>
                    <a:lstStyle/>
                    <a:p>
                      <a:pPr algn="ctr"/>
                      <a:r>
                        <a:rPr lang="en-US" altLang="zh-CN" dirty="0" smtClean="0">
                          <a:solidFill>
                            <a:srgbClr val="FF0000"/>
                          </a:solidFill>
                        </a:rPr>
                        <a:t>0</a:t>
                      </a:r>
                      <a:endParaRPr lang="zh-CN" altLang="en-US" dirty="0">
                        <a:solidFill>
                          <a:srgbClr val="FF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cxnSp>
        <p:nvCxnSpPr>
          <p:cNvPr id="65" name="Straight Arrow Connector 64"/>
          <p:cNvCxnSpPr>
            <a:endCxn id="60" idx="0"/>
          </p:cNvCxnSpPr>
          <p:nvPr/>
        </p:nvCxnSpPr>
        <p:spPr>
          <a:xfrm flipH="1">
            <a:off x="7182756" y="5343525"/>
            <a:ext cx="412063" cy="38958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61" idx="0"/>
          </p:cNvCxnSpPr>
          <p:nvPr/>
        </p:nvCxnSpPr>
        <p:spPr>
          <a:xfrm>
            <a:off x="8229600" y="5344160"/>
            <a:ext cx="267606" cy="40799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59" idx="0"/>
          </p:cNvCxnSpPr>
          <p:nvPr/>
        </p:nvCxnSpPr>
        <p:spPr>
          <a:xfrm>
            <a:off x="7284720" y="4114800"/>
            <a:ext cx="652688" cy="56103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48" idx="0"/>
          </p:cNvCxnSpPr>
          <p:nvPr/>
        </p:nvCxnSpPr>
        <p:spPr>
          <a:xfrm>
            <a:off x="5699760" y="2844800"/>
            <a:ext cx="1032326" cy="60230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502136" y="190532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360111" y="315500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732086" y="315500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165133" y="442627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3565433" y="442627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537108" y="442627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937408" y="4426272"/>
            <a:ext cx="0" cy="7870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78" name="Table 77"/>
          <p:cNvGraphicFramePr>
            <a:graphicFrameLocks noGrp="1"/>
          </p:cNvGraphicFramePr>
          <p:nvPr>
            <p:extLst>
              <p:ext uri="{D42A27DB-BD31-4B8C-83A1-F6EECF244321}">
                <p14:modId xmlns:p14="http://schemas.microsoft.com/office/powerpoint/2010/main" val="3086405195"/>
              </p:ext>
            </p:extLst>
          </p:nvPr>
        </p:nvGraphicFramePr>
        <p:xfrm>
          <a:off x="568960" y="4665671"/>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cxnSp>
        <p:nvCxnSpPr>
          <p:cNvPr id="79" name="Straight Arrow Connector 78"/>
          <p:cNvCxnSpPr/>
          <p:nvPr/>
        </p:nvCxnSpPr>
        <p:spPr>
          <a:xfrm flipH="1">
            <a:off x="615721" y="5344160"/>
            <a:ext cx="321039" cy="37084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1674359" y="5334635"/>
            <a:ext cx="241571" cy="38989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a:off x="2952792" y="5334635"/>
            <a:ext cx="321039" cy="37084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011430" y="5325110"/>
            <a:ext cx="241571" cy="38989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83" name="Table 82"/>
          <p:cNvGraphicFramePr>
            <a:graphicFrameLocks noGrp="1"/>
          </p:cNvGraphicFramePr>
          <p:nvPr>
            <p:extLst>
              <p:ext uri="{D42A27DB-BD31-4B8C-83A1-F6EECF244321}">
                <p14:modId xmlns:p14="http://schemas.microsoft.com/office/powerpoint/2010/main" val="3155665333"/>
              </p:ext>
            </p:extLst>
          </p:nvPr>
        </p:nvGraphicFramePr>
        <p:xfrm>
          <a:off x="2965493" y="4658359"/>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cxnSp>
        <p:nvCxnSpPr>
          <p:cNvPr id="84" name="Straight Arrow Connector 83"/>
          <p:cNvCxnSpPr/>
          <p:nvPr/>
        </p:nvCxnSpPr>
        <p:spPr>
          <a:xfrm flipH="1">
            <a:off x="4925873" y="5325110"/>
            <a:ext cx="321039" cy="37084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5984511" y="5315585"/>
            <a:ext cx="241571" cy="38989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86" name="Table 85"/>
          <p:cNvGraphicFramePr>
            <a:graphicFrameLocks noGrp="1"/>
          </p:cNvGraphicFramePr>
          <p:nvPr>
            <p:extLst>
              <p:ext uri="{D42A27DB-BD31-4B8C-83A1-F6EECF244321}">
                <p14:modId xmlns:p14="http://schemas.microsoft.com/office/powerpoint/2010/main" val="4131205143"/>
              </p:ext>
            </p:extLst>
          </p:nvPr>
        </p:nvGraphicFramePr>
        <p:xfrm>
          <a:off x="4942205" y="4675831"/>
          <a:ext cx="1189806" cy="370840"/>
        </p:xfrm>
        <a:graphic>
          <a:graphicData uri="http://schemas.openxmlformats.org/drawingml/2006/table">
            <a:tbl>
              <a:tblPr firstRow="1" bandRow="1">
                <a:tableStyleId>{5C22544A-7EE6-4342-B048-85BDC9FD1C3A}</a:tableStyleId>
              </a:tblPr>
              <a:tblGrid>
                <a:gridCol w="594903"/>
                <a:gridCol w="594903"/>
              </a:tblGrid>
              <a:tr h="370840">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cxnSp>
        <p:nvCxnSpPr>
          <p:cNvPr id="87" name="Straight Arrow Connector 86"/>
          <p:cNvCxnSpPr/>
          <p:nvPr/>
        </p:nvCxnSpPr>
        <p:spPr>
          <a:xfrm flipH="1">
            <a:off x="7383822" y="5334635"/>
            <a:ext cx="321039" cy="37084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8442460" y="5325110"/>
            <a:ext cx="241571" cy="38989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89" name="Table 88"/>
          <p:cNvGraphicFramePr>
            <a:graphicFrameLocks noGrp="1"/>
          </p:cNvGraphicFramePr>
          <p:nvPr>
            <p:extLst>
              <p:ext uri="{D42A27DB-BD31-4B8C-83A1-F6EECF244321}">
                <p14:modId xmlns:p14="http://schemas.microsoft.com/office/powerpoint/2010/main" val="3621011221"/>
              </p:ext>
            </p:extLst>
          </p:nvPr>
        </p:nvGraphicFramePr>
        <p:xfrm>
          <a:off x="7342505" y="4685356"/>
          <a:ext cx="1189806" cy="365760"/>
        </p:xfrm>
        <a:graphic>
          <a:graphicData uri="http://schemas.openxmlformats.org/drawingml/2006/table">
            <a:tbl>
              <a:tblPr firstRow="1" bandRow="1">
                <a:tableStyleId>{5C22544A-7EE6-4342-B048-85BDC9FD1C3A}</a:tableStyleId>
              </a:tblPr>
              <a:tblGrid>
                <a:gridCol w="594903"/>
                <a:gridCol w="594903"/>
              </a:tblGrid>
              <a:tr h="332431">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cxnSp>
        <p:nvCxnSpPr>
          <p:cNvPr id="90" name="Straight Arrow Connector 89"/>
          <p:cNvCxnSpPr/>
          <p:nvPr/>
        </p:nvCxnSpPr>
        <p:spPr>
          <a:xfrm flipH="1">
            <a:off x="1503769" y="4114800"/>
            <a:ext cx="452210" cy="496892"/>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3136808" y="4114800"/>
            <a:ext cx="545872" cy="47546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2493589595"/>
              </p:ext>
            </p:extLst>
          </p:nvPr>
        </p:nvGraphicFramePr>
        <p:xfrm>
          <a:off x="1160145" y="3436946"/>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94" name="Table 93"/>
          <p:cNvGraphicFramePr>
            <a:graphicFrameLocks noGrp="1"/>
          </p:cNvGraphicFramePr>
          <p:nvPr>
            <p:extLst>
              <p:ext uri="{D42A27DB-BD31-4B8C-83A1-F6EECF244321}">
                <p14:modId xmlns:p14="http://schemas.microsoft.com/office/powerpoint/2010/main" val="3374077420"/>
              </p:ext>
            </p:extLst>
          </p:nvPr>
        </p:nvGraphicFramePr>
        <p:xfrm>
          <a:off x="5537108" y="3447106"/>
          <a:ext cx="2379612" cy="370840"/>
        </p:xfrm>
        <a:graphic>
          <a:graphicData uri="http://schemas.openxmlformats.org/drawingml/2006/table">
            <a:tbl>
              <a:tblPr firstRow="1" bandRow="1">
                <a:tableStyleId>{5C22544A-7EE6-4342-B048-85BDC9FD1C3A}</a:tableStyleId>
              </a:tblPr>
              <a:tblGrid>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cxnSp>
        <p:nvCxnSpPr>
          <p:cNvPr id="95" name="Straight Arrow Connector 94"/>
          <p:cNvCxnSpPr/>
          <p:nvPr/>
        </p:nvCxnSpPr>
        <p:spPr>
          <a:xfrm flipH="1">
            <a:off x="5870801" y="4150195"/>
            <a:ext cx="529999" cy="496892"/>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7503840" y="4150195"/>
            <a:ext cx="545872" cy="475460"/>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97" name="Table 96"/>
          <p:cNvGraphicFramePr>
            <a:graphicFrameLocks noGrp="1"/>
          </p:cNvGraphicFramePr>
          <p:nvPr>
            <p:extLst>
              <p:ext uri="{D42A27DB-BD31-4B8C-83A1-F6EECF244321}">
                <p14:modId xmlns:p14="http://schemas.microsoft.com/office/powerpoint/2010/main" val="1121552273"/>
              </p:ext>
            </p:extLst>
          </p:nvPr>
        </p:nvGraphicFramePr>
        <p:xfrm>
          <a:off x="113029" y="5708032"/>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98" name="Table 97"/>
          <p:cNvGraphicFramePr>
            <a:graphicFrameLocks noGrp="1"/>
          </p:cNvGraphicFramePr>
          <p:nvPr>
            <p:extLst>
              <p:ext uri="{D42A27DB-BD31-4B8C-83A1-F6EECF244321}">
                <p14:modId xmlns:p14="http://schemas.microsoft.com/office/powerpoint/2010/main" val="2890970702"/>
              </p:ext>
            </p:extLst>
          </p:nvPr>
        </p:nvGraphicFramePr>
        <p:xfrm>
          <a:off x="1427479" y="5727082"/>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99" name="Table 98"/>
          <p:cNvGraphicFramePr>
            <a:graphicFrameLocks noGrp="1"/>
          </p:cNvGraphicFramePr>
          <p:nvPr>
            <p:extLst>
              <p:ext uri="{D42A27DB-BD31-4B8C-83A1-F6EECF244321}">
                <p14:modId xmlns:p14="http://schemas.microsoft.com/office/powerpoint/2010/main" val="1863100940"/>
              </p:ext>
            </p:extLst>
          </p:nvPr>
        </p:nvGraphicFramePr>
        <p:xfrm>
          <a:off x="2513329" y="5708032"/>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100" name="Table 99"/>
          <p:cNvGraphicFramePr>
            <a:graphicFrameLocks noGrp="1"/>
          </p:cNvGraphicFramePr>
          <p:nvPr>
            <p:extLst>
              <p:ext uri="{D42A27DB-BD31-4B8C-83A1-F6EECF244321}">
                <p14:modId xmlns:p14="http://schemas.microsoft.com/office/powerpoint/2010/main" val="511712783"/>
              </p:ext>
            </p:extLst>
          </p:nvPr>
        </p:nvGraphicFramePr>
        <p:xfrm>
          <a:off x="3827779" y="5727082"/>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101" name="Table 100"/>
          <p:cNvGraphicFramePr>
            <a:graphicFrameLocks noGrp="1"/>
          </p:cNvGraphicFramePr>
          <p:nvPr>
            <p:extLst>
              <p:ext uri="{D42A27DB-BD31-4B8C-83A1-F6EECF244321}">
                <p14:modId xmlns:p14="http://schemas.microsoft.com/office/powerpoint/2010/main" val="1055676058"/>
              </p:ext>
            </p:extLst>
          </p:nvPr>
        </p:nvGraphicFramePr>
        <p:xfrm>
          <a:off x="4485004" y="5726138"/>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102" name="Table 101"/>
          <p:cNvGraphicFramePr>
            <a:graphicFrameLocks noGrp="1"/>
          </p:cNvGraphicFramePr>
          <p:nvPr>
            <p:extLst>
              <p:ext uri="{D42A27DB-BD31-4B8C-83A1-F6EECF244321}">
                <p14:modId xmlns:p14="http://schemas.microsoft.com/office/powerpoint/2010/main" val="651683942"/>
              </p:ext>
            </p:extLst>
          </p:nvPr>
        </p:nvGraphicFramePr>
        <p:xfrm>
          <a:off x="5799454" y="5745188"/>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103" name="Table 102"/>
          <p:cNvGraphicFramePr>
            <a:graphicFrameLocks noGrp="1"/>
          </p:cNvGraphicFramePr>
          <p:nvPr>
            <p:extLst>
              <p:ext uri="{D42A27DB-BD31-4B8C-83A1-F6EECF244321}">
                <p14:modId xmlns:p14="http://schemas.microsoft.com/office/powerpoint/2010/main" val="105081651"/>
              </p:ext>
            </p:extLst>
          </p:nvPr>
        </p:nvGraphicFramePr>
        <p:xfrm>
          <a:off x="6885304" y="5726138"/>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104" name="Table 103"/>
          <p:cNvGraphicFramePr>
            <a:graphicFrameLocks noGrp="1"/>
          </p:cNvGraphicFramePr>
          <p:nvPr>
            <p:extLst>
              <p:ext uri="{D42A27DB-BD31-4B8C-83A1-F6EECF244321}">
                <p14:modId xmlns:p14="http://schemas.microsoft.com/office/powerpoint/2010/main" val="2503789052"/>
              </p:ext>
            </p:extLst>
          </p:nvPr>
        </p:nvGraphicFramePr>
        <p:xfrm>
          <a:off x="8199754" y="5745188"/>
          <a:ext cx="594903" cy="370840"/>
        </p:xfrm>
        <a:graphic>
          <a:graphicData uri="http://schemas.openxmlformats.org/drawingml/2006/table">
            <a:tbl>
              <a:tblPr firstRow="1" bandRow="1">
                <a:tableStyleId>{5C22544A-7EE6-4342-B048-85BDC9FD1C3A}</a:tableStyleId>
              </a:tblPr>
              <a:tblGrid>
                <a:gridCol w="594903"/>
              </a:tblGrid>
              <a:tr h="370840">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cxnSp>
        <p:nvCxnSpPr>
          <p:cNvPr id="105" name="Straight Arrow Connector 104"/>
          <p:cNvCxnSpPr/>
          <p:nvPr/>
        </p:nvCxnSpPr>
        <p:spPr>
          <a:xfrm flipH="1">
            <a:off x="2940480" y="2987834"/>
            <a:ext cx="624953" cy="3733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6135800" y="2842814"/>
            <a:ext cx="869222" cy="540788"/>
          </a:xfrm>
          <a:prstGeom prst="straightConnector1">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107" name="表格 3"/>
          <p:cNvGraphicFramePr>
            <a:graphicFrameLocks noGrp="1"/>
          </p:cNvGraphicFramePr>
          <p:nvPr>
            <p:extLst>
              <p:ext uri="{D42A27DB-BD31-4B8C-83A1-F6EECF244321}">
                <p14:modId xmlns:p14="http://schemas.microsoft.com/office/powerpoint/2010/main" val="87890934"/>
              </p:ext>
            </p:extLst>
          </p:nvPr>
        </p:nvGraphicFramePr>
        <p:xfrm>
          <a:off x="2122524" y="2119783"/>
          <a:ext cx="4759224" cy="370840"/>
        </p:xfrm>
        <a:graphic>
          <a:graphicData uri="http://schemas.openxmlformats.org/drawingml/2006/table">
            <a:tbl>
              <a:tblPr firstRow="1" bandRow="1">
                <a:tableStyleId>{5C22544A-7EE6-4342-B048-85BDC9FD1C3A}</a:tableStyleId>
              </a:tblPr>
              <a:tblGrid>
                <a:gridCol w="594903"/>
                <a:gridCol w="594903"/>
                <a:gridCol w="594903"/>
                <a:gridCol w="594903"/>
                <a:gridCol w="594903"/>
                <a:gridCol w="594903"/>
                <a:gridCol w="594903"/>
                <a:gridCol w="594903"/>
              </a:tblGrid>
              <a:tr h="370840">
                <a:tc>
                  <a:txBody>
                    <a:bodyPr/>
                    <a:lstStyle/>
                    <a:p>
                      <a:pPr algn="ctr"/>
                      <a:r>
                        <a:rPr lang="en-US" altLang="zh-CN" dirty="0" smtClean="0">
                          <a:ln>
                            <a:solidFill>
                              <a:schemeClr val="accent1">
                                <a:shade val="50000"/>
                              </a:schemeClr>
                            </a:solidFill>
                          </a:ln>
                          <a:solidFill>
                            <a:schemeClr val="tx1"/>
                          </a:solidFill>
                        </a:rPr>
                        <a:t>1</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2</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3</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4</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5</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6</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7</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dirty="0" smtClean="0">
                          <a:ln>
                            <a:solidFill>
                              <a:schemeClr val="accent1">
                                <a:shade val="50000"/>
                              </a:schemeClr>
                            </a:solidFill>
                          </a:ln>
                          <a:solidFill>
                            <a:schemeClr val="tx1"/>
                          </a:solidFill>
                        </a:rPr>
                        <a:t>8</a:t>
                      </a:r>
                      <a:endParaRPr lang="zh-CN" altLang="en-US" dirty="0">
                        <a:ln>
                          <a:solidFill>
                            <a:schemeClr val="accent1">
                              <a:shade val="50000"/>
                            </a:schemeClr>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92" name="Content Placeholder 2"/>
          <p:cNvSpPr>
            <a:spLocks noGrp="1"/>
          </p:cNvSpPr>
          <p:nvPr>
            <p:ph idx="1"/>
          </p:nvPr>
        </p:nvSpPr>
        <p:spPr>
          <a:xfrm>
            <a:off x="9065118" y="1568682"/>
            <a:ext cx="2682668" cy="4351338"/>
          </a:xfrm>
        </p:spPr>
        <p:txBody>
          <a:bodyPr>
            <a:noAutofit/>
          </a:bodyPr>
          <a:lstStyle/>
          <a:p>
            <a:pPr marL="0" indent="0">
              <a:buNone/>
            </a:pPr>
            <a:r>
              <a:rPr lang="en-US" sz="1400" b="1" dirty="0" smtClean="0"/>
              <a:t>1  </a:t>
            </a:r>
            <a:r>
              <a:rPr lang="en-US" sz="1400" b="1" dirty="0" err="1" smtClean="0"/>
              <a:t>int</a:t>
            </a:r>
            <a:r>
              <a:rPr lang="en-US" sz="1400" b="1" dirty="0"/>
              <a:t>[] </a:t>
            </a:r>
            <a:r>
              <a:rPr lang="en-US" sz="1400" b="1" dirty="0" err="1"/>
              <a:t>mergeSort</a:t>
            </a:r>
            <a:r>
              <a:rPr lang="en-US" sz="1400" b="1" dirty="0"/>
              <a:t>(</a:t>
            </a:r>
            <a:r>
              <a:rPr lang="en-US" sz="1400" b="1" dirty="0" err="1"/>
              <a:t>int</a:t>
            </a:r>
            <a:r>
              <a:rPr lang="en-US" sz="1400" b="1" dirty="0"/>
              <a:t>[] </a:t>
            </a:r>
            <a:r>
              <a:rPr lang="en-US" sz="1400" b="1" dirty="0" smtClean="0"/>
              <a:t>A) </a:t>
            </a:r>
          </a:p>
          <a:p>
            <a:pPr marL="0" indent="0">
              <a:buNone/>
            </a:pPr>
            <a:r>
              <a:rPr lang="en-US" sz="1400" b="1" dirty="0" smtClean="0"/>
              <a:t>2  {</a:t>
            </a:r>
          </a:p>
          <a:p>
            <a:pPr marL="0" indent="0">
              <a:buNone/>
            </a:pPr>
            <a:r>
              <a:rPr lang="en-US" sz="1400" b="1" dirty="0" smtClean="0"/>
              <a:t>3     </a:t>
            </a:r>
            <a:r>
              <a:rPr lang="en-US" sz="1400" b="1" dirty="0" err="1" smtClean="0"/>
              <a:t>int</a:t>
            </a:r>
            <a:r>
              <a:rPr lang="en-US" sz="1400" b="1" dirty="0" smtClean="0"/>
              <a:t> n = </a:t>
            </a:r>
            <a:r>
              <a:rPr lang="en-US" sz="1400" b="1" dirty="0" err="1" smtClean="0"/>
              <a:t>A.length</a:t>
            </a:r>
            <a:r>
              <a:rPr lang="en-US" sz="1400" b="1" dirty="0" smtClean="0"/>
              <a:t>;</a:t>
            </a:r>
          </a:p>
          <a:p>
            <a:pPr marL="0" indent="0">
              <a:buNone/>
            </a:pPr>
            <a:r>
              <a:rPr lang="en-US" sz="1400" b="1" dirty="0"/>
              <a:t>4</a:t>
            </a:r>
            <a:r>
              <a:rPr lang="en-US" sz="1400" b="1" dirty="0" smtClean="0"/>
              <a:t>     if (n </a:t>
            </a:r>
            <a:r>
              <a:rPr lang="en-US" sz="1400" b="1" dirty="0"/>
              <a:t>&lt; 2) </a:t>
            </a:r>
            <a:r>
              <a:rPr lang="en-US" sz="1400" b="1" dirty="0" smtClean="0"/>
              <a:t>return A;</a:t>
            </a:r>
            <a:endParaRPr lang="en-US" sz="1400" b="1" dirty="0"/>
          </a:p>
          <a:p>
            <a:pPr marL="0" indent="0">
              <a:buNone/>
            </a:pPr>
            <a:r>
              <a:rPr lang="en-US" sz="1400" b="1" dirty="0"/>
              <a:t>5</a:t>
            </a:r>
            <a:r>
              <a:rPr lang="en-US" sz="1400" b="1" dirty="0" smtClean="0"/>
              <a:t>     </a:t>
            </a:r>
            <a:r>
              <a:rPr lang="en-US" sz="1400" b="1" dirty="0" err="1" smtClean="0"/>
              <a:t>int</a:t>
            </a:r>
            <a:r>
              <a:rPr lang="en-US" sz="1400" b="1" dirty="0" smtClean="0"/>
              <a:t> </a:t>
            </a:r>
            <a:r>
              <a:rPr lang="en-US" sz="1400" b="1" dirty="0"/>
              <a:t>mid = </a:t>
            </a:r>
            <a:r>
              <a:rPr lang="en-US" sz="1400" b="1" dirty="0" smtClean="0"/>
              <a:t>n </a:t>
            </a:r>
            <a:r>
              <a:rPr lang="en-US" sz="1400" b="1" dirty="0"/>
              <a:t>/ 2</a:t>
            </a:r>
            <a:r>
              <a:rPr lang="en-US" sz="1400" b="1" dirty="0" smtClean="0"/>
              <a:t>;</a:t>
            </a:r>
            <a:endParaRPr lang="en-US" sz="1400" b="1" dirty="0"/>
          </a:p>
          <a:p>
            <a:pPr marL="0" indent="0">
              <a:buNone/>
            </a:pPr>
            <a:r>
              <a:rPr lang="en-US" sz="1400" b="1" dirty="0"/>
              <a:t>6</a:t>
            </a:r>
            <a:r>
              <a:rPr lang="en-US" sz="1400" b="1" dirty="0" smtClean="0"/>
              <a:t>     </a:t>
            </a:r>
            <a:r>
              <a:rPr lang="en-US" sz="1400" b="1" dirty="0" err="1" smtClean="0"/>
              <a:t>int</a:t>
            </a:r>
            <a:r>
              <a:rPr lang="en-US" sz="1400" b="1" dirty="0"/>
              <a:t>[] left = new </a:t>
            </a:r>
            <a:r>
              <a:rPr lang="en-US" sz="1400" b="1" dirty="0" err="1"/>
              <a:t>int</a:t>
            </a:r>
            <a:r>
              <a:rPr lang="en-US" sz="1400" b="1" dirty="0"/>
              <a:t>[mid];</a:t>
            </a:r>
          </a:p>
          <a:p>
            <a:pPr marL="0" indent="0">
              <a:buNone/>
            </a:pPr>
            <a:r>
              <a:rPr lang="en-US" sz="1400" b="1" dirty="0"/>
              <a:t>7</a:t>
            </a:r>
            <a:r>
              <a:rPr lang="en-US" sz="1400" b="1" dirty="0" smtClean="0"/>
              <a:t>     </a:t>
            </a:r>
            <a:r>
              <a:rPr lang="en-US" sz="1400" b="1" dirty="0" err="1" smtClean="0"/>
              <a:t>int</a:t>
            </a:r>
            <a:r>
              <a:rPr lang="en-US" sz="1400" b="1" dirty="0"/>
              <a:t>[] right = new </a:t>
            </a:r>
            <a:r>
              <a:rPr lang="en-US" sz="1400" b="1" dirty="0" err="1" smtClean="0"/>
              <a:t>int</a:t>
            </a:r>
            <a:r>
              <a:rPr lang="en-US" sz="1400" b="1" dirty="0" smtClean="0"/>
              <a:t>[n </a:t>
            </a:r>
            <a:r>
              <a:rPr lang="en-US" sz="1400" b="1" dirty="0"/>
              <a:t>- mid</a:t>
            </a:r>
            <a:r>
              <a:rPr lang="en-US" sz="1400" b="1" dirty="0" smtClean="0"/>
              <a:t>];</a:t>
            </a:r>
            <a:endParaRPr lang="en-US" sz="1400" b="1" dirty="0"/>
          </a:p>
          <a:p>
            <a:pPr marL="0" indent="0">
              <a:buNone/>
            </a:pPr>
            <a:r>
              <a:rPr lang="en-US" sz="1400" b="1" dirty="0"/>
              <a:t>8</a:t>
            </a:r>
            <a:r>
              <a:rPr lang="en-US" sz="1400" b="1" dirty="0" smtClean="0"/>
              <a:t>     copy 0 to mid-1 of A into left</a:t>
            </a:r>
            <a:endParaRPr lang="en-US" sz="1400" b="1" dirty="0"/>
          </a:p>
          <a:p>
            <a:pPr marL="0" indent="0">
              <a:buNone/>
            </a:pPr>
            <a:r>
              <a:rPr lang="en-US" sz="1400" b="1" dirty="0"/>
              <a:t>9</a:t>
            </a:r>
            <a:r>
              <a:rPr lang="en-US" sz="1400" b="1" dirty="0" smtClean="0"/>
              <a:t>     copy mid </a:t>
            </a:r>
            <a:r>
              <a:rPr lang="en-US" sz="1400" b="1" dirty="0"/>
              <a:t>to </a:t>
            </a:r>
            <a:r>
              <a:rPr lang="en-US" sz="1400" b="1" dirty="0" smtClean="0"/>
              <a:t>n-1 </a:t>
            </a:r>
            <a:r>
              <a:rPr lang="en-US" sz="1400" b="1" dirty="0"/>
              <a:t>of </a:t>
            </a:r>
            <a:r>
              <a:rPr lang="en-US" sz="1400" b="1" dirty="0" smtClean="0"/>
              <a:t>A into right</a:t>
            </a:r>
            <a:endParaRPr lang="en-US" sz="1400" b="1" dirty="0"/>
          </a:p>
          <a:p>
            <a:pPr marL="0" indent="0">
              <a:buNone/>
            </a:pPr>
            <a:r>
              <a:rPr lang="en-US" sz="1400" b="1" dirty="0" smtClean="0"/>
              <a:t>10   </a:t>
            </a:r>
            <a:r>
              <a:rPr lang="en-US" sz="1400" b="1" dirty="0" err="1" smtClean="0"/>
              <a:t>mergeSort</a:t>
            </a:r>
            <a:r>
              <a:rPr lang="en-US" sz="1400" b="1" dirty="0" smtClean="0"/>
              <a:t>(left</a:t>
            </a:r>
            <a:r>
              <a:rPr lang="en-US" sz="1400" b="1" dirty="0"/>
              <a:t>);</a:t>
            </a:r>
          </a:p>
          <a:p>
            <a:pPr marL="0" indent="0">
              <a:buNone/>
            </a:pPr>
            <a:r>
              <a:rPr lang="en-US" sz="1400" b="1" dirty="0" smtClean="0"/>
              <a:t>11   </a:t>
            </a:r>
            <a:r>
              <a:rPr lang="en-US" sz="1400" b="1" dirty="0" err="1" smtClean="0"/>
              <a:t>mergeSort</a:t>
            </a:r>
            <a:r>
              <a:rPr lang="en-US" sz="1400" b="1" dirty="0" smtClean="0"/>
              <a:t>(right);</a:t>
            </a:r>
            <a:endParaRPr lang="en-US" sz="1400" b="1" dirty="0"/>
          </a:p>
          <a:p>
            <a:pPr marL="0" indent="0">
              <a:buNone/>
            </a:pPr>
            <a:r>
              <a:rPr lang="en-US" sz="1400" b="1" dirty="0" smtClean="0"/>
              <a:t>12   return merge(left</a:t>
            </a:r>
            <a:r>
              <a:rPr lang="en-US" sz="1400" b="1" dirty="0"/>
              <a:t>, </a:t>
            </a:r>
            <a:r>
              <a:rPr lang="en-US" sz="1400" b="1" dirty="0" smtClean="0"/>
              <a:t>right, A);</a:t>
            </a:r>
            <a:endParaRPr lang="en-US" sz="1400" b="1" dirty="0"/>
          </a:p>
          <a:p>
            <a:pPr marL="0" indent="0">
              <a:buNone/>
            </a:pPr>
            <a:r>
              <a:rPr lang="en-US" sz="1400" b="1" dirty="0" smtClean="0"/>
              <a:t>13 }</a:t>
            </a:r>
            <a:endParaRPr lang="en-US" sz="1400" b="1" dirty="0"/>
          </a:p>
        </p:txBody>
      </p:sp>
    </p:spTree>
    <p:extLst>
      <p:ext uri="{BB962C8B-B14F-4D97-AF65-F5344CB8AC3E}">
        <p14:creationId xmlns:p14="http://schemas.microsoft.com/office/powerpoint/2010/main" val="415347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animEffect transition="in" filter="fade">
                                      <p:cBhvr>
                                        <p:cTn id="7" dur="500"/>
                                        <p:tgtEl>
                                          <p:spTgt spid="9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
                                            <p:txEl>
                                              <p:pRg st="1" end="1"/>
                                            </p:txEl>
                                          </p:spTgt>
                                        </p:tgtEl>
                                        <p:attrNameLst>
                                          <p:attrName>style.visibility</p:attrName>
                                        </p:attrNameLst>
                                      </p:cBhvr>
                                      <p:to>
                                        <p:strVal val="visible"/>
                                      </p:to>
                                    </p:set>
                                    <p:animEffect transition="in" filter="fade">
                                      <p:cBhvr>
                                        <p:cTn id="10" dur="500"/>
                                        <p:tgtEl>
                                          <p:spTgt spid="9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
                                            <p:txEl>
                                              <p:pRg st="2" end="2"/>
                                            </p:txEl>
                                          </p:spTgt>
                                        </p:tgtEl>
                                        <p:attrNameLst>
                                          <p:attrName>style.visibility</p:attrName>
                                        </p:attrNameLst>
                                      </p:cBhvr>
                                      <p:to>
                                        <p:strVal val="visible"/>
                                      </p:to>
                                    </p:set>
                                    <p:animEffect transition="in" filter="fade">
                                      <p:cBhvr>
                                        <p:cTn id="15" dur="500"/>
                                        <p:tgtEl>
                                          <p:spTgt spid="9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2">
                                            <p:txEl>
                                              <p:pRg st="4" end="4"/>
                                            </p:txEl>
                                          </p:spTgt>
                                        </p:tgtEl>
                                        <p:attrNameLst>
                                          <p:attrName>style.visibility</p:attrName>
                                        </p:attrNameLst>
                                      </p:cBhvr>
                                      <p:to>
                                        <p:strVal val="visible"/>
                                      </p:to>
                                    </p:set>
                                    <p:animEffect transition="in" filter="fade">
                                      <p:cBhvr>
                                        <p:cTn id="20" dur="500"/>
                                        <p:tgtEl>
                                          <p:spTgt spid="92">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2">
                                            <p:txEl>
                                              <p:pRg st="5" end="5"/>
                                            </p:txEl>
                                          </p:spTgt>
                                        </p:tgtEl>
                                        <p:attrNameLst>
                                          <p:attrName>style.visibility</p:attrName>
                                        </p:attrNameLst>
                                      </p:cBhvr>
                                      <p:to>
                                        <p:strVal val="visible"/>
                                      </p:to>
                                    </p:set>
                                    <p:animEffect transition="in" filter="fade">
                                      <p:cBhvr>
                                        <p:cTn id="23" dur="500"/>
                                        <p:tgtEl>
                                          <p:spTgt spid="92">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2">
                                            <p:txEl>
                                              <p:pRg st="6" end="6"/>
                                            </p:txEl>
                                          </p:spTgt>
                                        </p:tgtEl>
                                        <p:attrNameLst>
                                          <p:attrName>style.visibility</p:attrName>
                                        </p:attrNameLst>
                                      </p:cBhvr>
                                      <p:to>
                                        <p:strVal val="visible"/>
                                      </p:to>
                                    </p:set>
                                    <p:animEffect transition="in" filter="fade">
                                      <p:cBhvr>
                                        <p:cTn id="26" dur="500"/>
                                        <p:tgtEl>
                                          <p:spTgt spid="92">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2">
                                            <p:txEl>
                                              <p:pRg st="3" end="3"/>
                                            </p:txEl>
                                          </p:spTgt>
                                        </p:tgtEl>
                                        <p:attrNameLst>
                                          <p:attrName>style.visibility</p:attrName>
                                        </p:attrNameLst>
                                      </p:cBhvr>
                                      <p:to>
                                        <p:strVal val="visible"/>
                                      </p:to>
                                    </p:set>
                                    <p:animEffect transition="in" filter="fade">
                                      <p:cBhvr>
                                        <p:cTn id="31" dur="500"/>
                                        <p:tgtEl>
                                          <p:spTgt spid="92">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2">
                                            <p:txEl>
                                              <p:pRg st="7" end="7"/>
                                            </p:txEl>
                                          </p:spTgt>
                                        </p:tgtEl>
                                        <p:attrNameLst>
                                          <p:attrName>style.visibility</p:attrName>
                                        </p:attrNameLst>
                                      </p:cBhvr>
                                      <p:to>
                                        <p:strVal val="visible"/>
                                      </p:to>
                                    </p:set>
                                    <p:animEffect transition="in" filter="fade">
                                      <p:cBhvr>
                                        <p:cTn id="36" dur="500"/>
                                        <p:tgtEl>
                                          <p:spTgt spid="92">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2">
                                            <p:txEl>
                                              <p:pRg st="8" end="8"/>
                                            </p:txEl>
                                          </p:spTgt>
                                        </p:tgtEl>
                                        <p:attrNameLst>
                                          <p:attrName>style.visibility</p:attrName>
                                        </p:attrNameLst>
                                      </p:cBhvr>
                                      <p:to>
                                        <p:strVal val="visible"/>
                                      </p:to>
                                    </p:set>
                                    <p:animEffect transition="in" filter="fade">
                                      <p:cBhvr>
                                        <p:cTn id="41" dur="500"/>
                                        <p:tgtEl>
                                          <p:spTgt spid="92">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2">
                                            <p:txEl>
                                              <p:pRg st="9" end="9"/>
                                            </p:txEl>
                                          </p:spTgt>
                                        </p:tgtEl>
                                        <p:attrNameLst>
                                          <p:attrName>style.visibility</p:attrName>
                                        </p:attrNameLst>
                                      </p:cBhvr>
                                      <p:to>
                                        <p:strVal val="visible"/>
                                      </p:to>
                                    </p:set>
                                    <p:animEffect transition="in" filter="fade">
                                      <p:cBhvr>
                                        <p:cTn id="46" dur="500"/>
                                        <p:tgtEl>
                                          <p:spTgt spid="92">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92">
                                            <p:txEl>
                                              <p:pRg st="10" end="10"/>
                                            </p:txEl>
                                          </p:spTgt>
                                        </p:tgtEl>
                                        <p:attrNameLst>
                                          <p:attrName>style.visibility</p:attrName>
                                        </p:attrNameLst>
                                      </p:cBhvr>
                                      <p:to>
                                        <p:strVal val="visible"/>
                                      </p:to>
                                    </p:set>
                                    <p:animEffect transition="in" filter="fade">
                                      <p:cBhvr>
                                        <p:cTn id="51" dur="500"/>
                                        <p:tgtEl>
                                          <p:spTgt spid="92">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92">
                                            <p:txEl>
                                              <p:pRg st="11" end="11"/>
                                            </p:txEl>
                                          </p:spTgt>
                                        </p:tgtEl>
                                        <p:attrNameLst>
                                          <p:attrName>style.visibility</p:attrName>
                                        </p:attrNameLst>
                                      </p:cBhvr>
                                      <p:to>
                                        <p:strVal val="visible"/>
                                      </p:to>
                                    </p:set>
                                    <p:animEffect transition="in" filter="fade">
                                      <p:cBhvr>
                                        <p:cTn id="56" dur="500"/>
                                        <p:tgtEl>
                                          <p:spTgt spid="92">
                                            <p:txEl>
                                              <p:pRg st="11" end="11"/>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2">
                                            <p:txEl>
                                              <p:pRg st="12" end="12"/>
                                            </p:txEl>
                                          </p:spTgt>
                                        </p:tgtEl>
                                        <p:attrNameLst>
                                          <p:attrName>style.visibility</p:attrName>
                                        </p:attrNameLst>
                                      </p:cBhvr>
                                      <p:to>
                                        <p:strVal val="visible"/>
                                      </p:to>
                                    </p:set>
                                    <p:animEffect transition="in" filter="fade">
                                      <p:cBhvr>
                                        <p:cTn id="59" dur="500"/>
                                        <p:tgtEl>
                                          <p:spTgt spid="9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4761</TotalTime>
  <Words>2663</Words>
  <Application>Microsoft Office PowerPoint</Application>
  <PresentationFormat>Widescreen</PresentationFormat>
  <Paragraphs>864</Paragraphs>
  <Slides>15</Slides>
  <Notes>15</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宋体</vt:lpstr>
      <vt:lpstr>Arial</vt:lpstr>
      <vt:lpstr>Calibri</vt:lpstr>
      <vt:lpstr>Calibri Light</vt:lpstr>
      <vt:lpstr>Cambria Math</vt:lpstr>
      <vt:lpstr>Office Theme</vt:lpstr>
      <vt:lpstr>Merge Sort</vt:lpstr>
      <vt:lpstr>What is sorting?</vt:lpstr>
      <vt:lpstr>Merge sort</vt:lpstr>
      <vt:lpstr>Merge sort in action</vt:lpstr>
      <vt:lpstr>Merge sort in action</vt:lpstr>
      <vt:lpstr>The merge algorithm</vt:lpstr>
      <vt:lpstr>Merge sort in action</vt:lpstr>
      <vt:lpstr>Merge sort in action</vt:lpstr>
      <vt:lpstr>Merge sort algorithm</vt:lpstr>
      <vt:lpstr>PowerPoint Presentation</vt:lpstr>
      <vt:lpstr>Merge sort in action</vt:lpstr>
      <vt:lpstr>Time Complexity of Merge Sort</vt:lpstr>
      <vt:lpstr>Solving recurrence</vt:lpstr>
      <vt:lpstr>Space Complexity of Merge Sort</vt:lpstr>
      <vt:lpstr>Space Complexity of Merge Sort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LCANSat2013</dc:title>
  <dc:creator>Bingyang Wei</dc:creator>
  <cp:lastModifiedBy>Johnson, Tina</cp:lastModifiedBy>
  <cp:revision>1263</cp:revision>
  <cp:lastPrinted>2015-03-11T00:09:49Z</cp:lastPrinted>
  <dcterms:created xsi:type="dcterms:W3CDTF">2014-01-12T16:00:21Z</dcterms:created>
  <dcterms:modified xsi:type="dcterms:W3CDTF">2021-03-08T23:45:29Z</dcterms:modified>
</cp:coreProperties>
</file>