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0" r:id="rId4"/>
    <p:sldId id="265" r:id="rId5"/>
    <p:sldId id="266" r:id="rId6"/>
    <p:sldId id="267" r:id="rId7"/>
    <p:sldId id="268" r:id="rId8"/>
    <p:sldId id="269" r:id="rId9"/>
    <p:sldId id="271" r:id="rId10"/>
    <p:sldId id="272" r:id="rId11"/>
    <p:sldId id="275" r:id="rId12"/>
    <p:sldId id="276" r:id="rId13"/>
    <p:sldId id="277" r:id="rId14"/>
    <p:sldId id="278" r:id="rId15"/>
    <p:sldId id="279" r:id="rId16"/>
    <p:sldId id="280" r:id="rId17"/>
    <p:sldId id="258" r:id="rId18"/>
    <p:sldId id="282" r:id="rId19"/>
    <p:sldId id="283" r:id="rId20"/>
    <p:sldId id="284" r:id="rId21"/>
    <p:sldId id="285" r:id="rId22"/>
    <p:sldId id="28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07"/>
    <p:restoredTop sz="96405"/>
  </p:normalViewPr>
  <p:slideViewPr>
    <p:cSldViewPr snapToGrid="0" snapToObjects="1">
      <p:cViewPr varScale="1">
        <p:scale>
          <a:sx n="119" d="100"/>
          <a:sy n="119" d="100"/>
        </p:scale>
        <p:origin x="20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svg"/><Relationship Id="rId3" Type="http://schemas.openxmlformats.org/officeDocument/2006/relationships/image" Target="../media/image4.png"/><Relationship Id="rId7" Type="http://schemas.openxmlformats.org/officeDocument/2006/relationships/image" Target="../media/image28.svg"/><Relationship Id="rId12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6.png"/><Relationship Id="rId10" Type="http://schemas.openxmlformats.org/officeDocument/2006/relationships/image" Target="../media/image31.png"/><Relationship Id="rId4" Type="http://schemas.openxmlformats.org/officeDocument/2006/relationships/image" Target="../media/image5.png"/><Relationship Id="rId9" Type="http://schemas.openxmlformats.org/officeDocument/2006/relationships/image" Target="../media/image30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svg"/><Relationship Id="rId3" Type="http://schemas.openxmlformats.org/officeDocument/2006/relationships/image" Target="../media/image4.png"/><Relationship Id="rId7" Type="http://schemas.openxmlformats.org/officeDocument/2006/relationships/image" Target="../media/image28.svg"/><Relationship Id="rId12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6.png"/><Relationship Id="rId10" Type="http://schemas.openxmlformats.org/officeDocument/2006/relationships/image" Target="../media/image31.png"/><Relationship Id="rId4" Type="http://schemas.openxmlformats.org/officeDocument/2006/relationships/image" Target="../media/image5.png"/><Relationship Id="rId9" Type="http://schemas.openxmlformats.org/officeDocument/2006/relationships/image" Target="../media/image30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svg"/><Relationship Id="rId3" Type="http://schemas.openxmlformats.org/officeDocument/2006/relationships/image" Target="../media/image4.png"/><Relationship Id="rId7" Type="http://schemas.openxmlformats.org/officeDocument/2006/relationships/image" Target="../media/image28.svg"/><Relationship Id="rId12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6.png"/><Relationship Id="rId10" Type="http://schemas.openxmlformats.org/officeDocument/2006/relationships/image" Target="../media/image31.png"/><Relationship Id="rId4" Type="http://schemas.openxmlformats.org/officeDocument/2006/relationships/image" Target="../media/image5.png"/><Relationship Id="rId9" Type="http://schemas.openxmlformats.org/officeDocument/2006/relationships/image" Target="../media/image30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28.svg"/><Relationship Id="rId3" Type="http://schemas.openxmlformats.org/officeDocument/2006/relationships/image" Target="../media/image4.png"/><Relationship Id="rId7" Type="http://schemas.openxmlformats.org/officeDocument/2006/relationships/image" Target="../media/image33.png"/><Relationship Id="rId12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svg"/><Relationship Id="rId11" Type="http://schemas.openxmlformats.org/officeDocument/2006/relationships/image" Target="../media/image6.png"/><Relationship Id="rId5" Type="http://schemas.openxmlformats.org/officeDocument/2006/relationships/image" Target="../media/image31.png"/><Relationship Id="rId10" Type="http://schemas.openxmlformats.org/officeDocument/2006/relationships/image" Target="../media/image30.svg"/><Relationship Id="rId4" Type="http://schemas.openxmlformats.org/officeDocument/2006/relationships/image" Target="../media/image5.png"/><Relationship Id="rId9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27.png"/><Relationship Id="rId3" Type="http://schemas.openxmlformats.org/officeDocument/2006/relationships/image" Target="../media/image4.png"/><Relationship Id="rId7" Type="http://schemas.openxmlformats.org/officeDocument/2006/relationships/image" Target="../media/image33.png"/><Relationship Id="rId12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svg"/><Relationship Id="rId11" Type="http://schemas.openxmlformats.org/officeDocument/2006/relationships/image" Target="../media/image7.png"/><Relationship Id="rId5" Type="http://schemas.openxmlformats.org/officeDocument/2006/relationships/image" Target="../media/image31.png"/><Relationship Id="rId10" Type="http://schemas.openxmlformats.org/officeDocument/2006/relationships/image" Target="../media/image30.svg"/><Relationship Id="rId4" Type="http://schemas.openxmlformats.org/officeDocument/2006/relationships/image" Target="../media/image5.png"/><Relationship Id="rId9" Type="http://schemas.openxmlformats.org/officeDocument/2006/relationships/image" Target="../media/image29.png"/><Relationship Id="rId14" Type="http://schemas.openxmlformats.org/officeDocument/2006/relationships/image" Target="../media/image28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28.svg"/><Relationship Id="rId3" Type="http://schemas.openxmlformats.org/officeDocument/2006/relationships/image" Target="../media/image4.png"/><Relationship Id="rId7" Type="http://schemas.openxmlformats.org/officeDocument/2006/relationships/image" Target="../media/image33.png"/><Relationship Id="rId12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svg"/><Relationship Id="rId11" Type="http://schemas.openxmlformats.org/officeDocument/2006/relationships/image" Target="../media/image6.png"/><Relationship Id="rId5" Type="http://schemas.openxmlformats.org/officeDocument/2006/relationships/image" Target="../media/image31.png"/><Relationship Id="rId10" Type="http://schemas.openxmlformats.org/officeDocument/2006/relationships/image" Target="../media/image30.svg"/><Relationship Id="rId4" Type="http://schemas.openxmlformats.org/officeDocument/2006/relationships/image" Target="../media/image5.png"/><Relationship Id="rId9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tiff"/><Relationship Id="rId13" Type="http://schemas.openxmlformats.org/officeDocument/2006/relationships/image" Target="../media/image14.gif"/><Relationship Id="rId3" Type="http://schemas.openxmlformats.org/officeDocument/2006/relationships/image" Target="../media/image4.png"/><Relationship Id="rId7" Type="http://schemas.openxmlformats.org/officeDocument/2006/relationships/image" Target="../media/image8.tiff"/><Relationship Id="rId12" Type="http://schemas.openxmlformats.org/officeDocument/2006/relationships/image" Target="../media/image13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tiff"/><Relationship Id="rId5" Type="http://schemas.openxmlformats.org/officeDocument/2006/relationships/image" Target="../media/image6.png"/><Relationship Id="rId10" Type="http://schemas.openxmlformats.org/officeDocument/2006/relationships/image" Target="../media/image11.tiff"/><Relationship Id="rId4" Type="http://schemas.openxmlformats.org/officeDocument/2006/relationships/image" Target="../media/image5.png"/><Relationship Id="rId9" Type="http://schemas.openxmlformats.org/officeDocument/2006/relationships/image" Target="../media/image10.tif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0.svg"/><Relationship Id="rId3" Type="http://schemas.openxmlformats.org/officeDocument/2006/relationships/image" Target="../media/image16.svg"/><Relationship Id="rId7" Type="http://schemas.openxmlformats.org/officeDocument/2006/relationships/image" Target="../media/image5.png"/><Relationship Id="rId12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8.svg"/><Relationship Id="rId5" Type="http://schemas.openxmlformats.org/officeDocument/2006/relationships/image" Target="../media/image3.png"/><Relationship Id="rId15" Type="http://schemas.openxmlformats.org/officeDocument/2006/relationships/image" Target="../media/image22.svg"/><Relationship Id="rId10" Type="http://schemas.openxmlformats.org/officeDocument/2006/relationships/image" Target="../media/image17.png"/><Relationship Id="rId4" Type="http://schemas.openxmlformats.org/officeDocument/2006/relationships/image" Target="../media/image14.gif"/><Relationship Id="rId9" Type="http://schemas.openxmlformats.org/officeDocument/2006/relationships/image" Target="../media/image7.png"/><Relationship Id="rId1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gi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4.png"/><Relationship Id="rId7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gi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0.svg"/><Relationship Id="rId3" Type="http://schemas.openxmlformats.org/officeDocument/2006/relationships/image" Target="../media/image16.svg"/><Relationship Id="rId7" Type="http://schemas.openxmlformats.org/officeDocument/2006/relationships/image" Target="../media/image6.png"/><Relationship Id="rId12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4.svg"/><Relationship Id="rId5" Type="http://schemas.openxmlformats.org/officeDocument/2006/relationships/image" Target="../media/image4.png"/><Relationship Id="rId10" Type="http://schemas.openxmlformats.org/officeDocument/2006/relationships/image" Target="../media/image23.png"/><Relationship Id="rId4" Type="http://schemas.openxmlformats.org/officeDocument/2006/relationships/image" Target="../media/image3.png"/><Relationship Id="rId9" Type="http://schemas.openxmlformats.org/officeDocument/2006/relationships/image" Target="../media/image14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F911-B357-0149-9D0D-71F049EDF8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/>
              <a:t>Cmps</a:t>
            </a:r>
            <a:r>
              <a:rPr lang="en-US" dirty="0"/>
              <a:t> 4663 Crypto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57918-6E6F-0E43-89EC-1D006AC65F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/>
              <a:t>implementing our own public key Encryption layer</a:t>
            </a:r>
          </a:p>
        </p:txBody>
      </p:sp>
    </p:spTree>
    <p:extLst>
      <p:ext uri="{BB962C8B-B14F-4D97-AF65-F5344CB8AC3E}">
        <p14:creationId xmlns:p14="http://schemas.microsoft.com/office/powerpoint/2010/main" val="1566564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1BE6C-0D01-344A-B295-C9D3E1412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key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0B3176-C02D-7A42-B3BE-F93DB582D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011" y="3643807"/>
            <a:ext cx="1030583" cy="7274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198D57-6B5B-BE46-B683-A34A7C24F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4805" y="3616062"/>
            <a:ext cx="1030583" cy="72747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3895C0CD-9E04-234D-99C6-ECAF839B18AB}"/>
              </a:ext>
            </a:extLst>
          </p:cNvPr>
          <p:cNvGrpSpPr/>
          <p:nvPr/>
        </p:nvGrpSpPr>
        <p:grpSpPr>
          <a:xfrm>
            <a:off x="781072" y="2276730"/>
            <a:ext cx="1367077" cy="1424804"/>
            <a:chOff x="2569300" y="2154815"/>
            <a:chExt cx="1367077" cy="142480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E85ED35-0558-8945-A7B2-9F7EC7CB8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69300" y="2154815"/>
              <a:ext cx="1367077" cy="1367077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7DA5925-718E-4646-A275-9941311BA801}"/>
                </a:ext>
              </a:extLst>
            </p:cNvPr>
            <p:cNvSpPr txBox="1"/>
            <p:nvPr/>
          </p:nvSpPr>
          <p:spPr>
            <a:xfrm>
              <a:off x="2956122" y="3210287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Bob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B1162DD-CB48-0C43-97AE-8D2CCCE91C4A}"/>
              </a:ext>
            </a:extLst>
          </p:cNvPr>
          <p:cNvGrpSpPr/>
          <p:nvPr/>
        </p:nvGrpSpPr>
        <p:grpSpPr>
          <a:xfrm>
            <a:off x="10454805" y="2327976"/>
            <a:ext cx="1012685" cy="1332359"/>
            <a:chOff x="7753263" y="2257836"/>
            <a:chExt cx="1012685" cy="1332359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F8C94B3-092B-9E42-8665-C8E870D71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53263" y="2257836"/>
              <a:ext cx="1012685" cy="1275983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E2E820F-A985-2044-A701-D3A2CF0809F9}"/>
                </a:ext>
              </a:extLst>
            </p:cNvPr>
            <p:cNvSpPr txBox="1"/>
            <p:nvPr/>
          </p:nvSpPr>
          <p:spPr>
            <a:xfrm>
              <a:off x="7962714" y="3220863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Alice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6798CE9-77F5-E946-8E3A-4E06B8179855}"/>
              </a:ext>
            </a:extLst>
          </p:cNvPr>
          <p:cNvGrpSpPr/>
          <p:nvPr/>
        </p:nvGrpSpPr>
        <p:grpSpPr>
          <a:xfrm>
            <a:off x="7679850" y="4071649"/>
            <a:ext cx="1000648" cy="1300335"/>
            <a:chOff x="4957785" y="5026926"/>
            <a:chExt cx="1000648" cy="130033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1B141A9C-AC9E-AA49-8A57-AB3CEE6B31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57785" y="5026926"/>
              <a:ext cx="1000648" cy="1300335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41D0D2A-1492-9C42-8E65-FFEAFC4352E1}"/>
                </a:ext>
              </a:extLst>
            </p:cNvPr>
            <p:cNvSpPr txBox="1"/>
            <p:nvPr/>
          </p:nvSpPr>
          <p:spPr>
            <a:xfrm>
              <a:off x="5167837" y="5895202"/>
              <a:ext cx="4974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Eve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13301C7-AD07-CA4B-BD37-835826332CFA}"/>
              </a:ext>
            </a:extLst>
          </p:cNvPr>
          <p:cNvSpPr txBox="1"/>
          <p:nvPr/>
        </p:nvSpPr>
        <p:spPr>
          <a:xfrm>
            <a:off x="3807864" y="2481234"/>
            <a:ext cx="4016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Bob wants to send a message to Alice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BEF7E6-543B-9747-BEDE-6B1DDA0D5614}"/>
              </a:ext>
            </a:extLst>
          </p:cNvPr>
          <p:cNvSpPr txBox="1"/>
          <p:nvPr/>
        </p:nvSpPr>
        <p:spPr>
          <a:xfrm>
            <a:off x="10411097" y="49246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59A4C43-0DB5-5F4A-AC43-2589132E2BF1}"/>
              </a:ext>
            </a:extLst>
          </p:cNvPr>
          <p:cNvSpPr txBox="1"/>
          <p:nvPr/>
        </p:nvSpPr>
        <p:spPr>
          <a:xfrm>
            <a:off x="3872552" y="4724642"/>
            <a:ext cx="3692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We assume Eve is always listening!</a:t>
            </a:r>
          </a:p>
        </p:txBody>
      </p:sp>
      <p:pic>
        <p:nvPicPr>
          <p:cNvPr id="46" name="Graphic 45" descr="Ear">
            <a:extLst>
              <a:ext uri="{FF2B5EF4-FFF2-40B4-BE49-F238E27FC236}">
                <a16:creationId xmlns:a16="http://schemas.microsoft.com/office/drawing/2014/main" id="{9E1CEBCB-5C59-D842-9CB8-226ACADBAD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80103" y="4635153"/>
            <a:ext cx="419201" cy="41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151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1BE6C-0D01-344A-B295-C9D3E1412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key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0B3176-C02D-7A42-B3BE-F93DB582D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011" y="3643807"/>
            <a:ext cx="1030583" cy="7274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198D57-6B5B-BE46-B683-A34A7C24F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4805" y="3616062"/>
            <a:ext cx="1030583" cy="72747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3895C0CD-9E04-234D-99C6-ECAF839B18AB}"/>
              </a:ext>
            </a:extLst>
          </p:cNvPr>
          <p:cNvGrpSpPr/>
          <p:nvPr/>
        </p:nvGrpSpPr>
        <p:grpSpPr>
          <a:xfrm>
            <a:off x="781072" y="2276730"/>
            <a:ext cx="1367077" cy="1424804"/>
            <a:chOff x="2569300" y="2154815"/>
            <a:chExt cx="1367077" cy="142480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E85ED35-0558-8945-A7B2-9F7EC7CB8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69300" y="2154815"/>
              <a:ext cx="1367077" cy="1367077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7DA5925-718E-4646-A275-9941311BA801}"/>
                </a:ext>
              </a:extLst>
            </p:cNvPr>
            <p:cNvSpPr txBox="1"/>
            <p:nvPr/>
          </p:nvSpPr>
          <p:spPr>
            <a:xfrm>
              <a:off x="2956122" y="3210287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Bob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B1162DD-CB48-0C43-97AE-8D2CCCE91C4A}"/>
              </a:ext>
            </a:extLst>
          </p:cNvPr>
          <p:cNvGrpSpPr/>
          <p:nvPr/>
        </p:nvGrpSpPr>
        <p:grpSpPr>
          <a:xfrm>
            <a:off x="10454805" y="2327976"/>
            <a:ext cx="1012685" cy="1332359"/>
            <a:chOff x="7753263" y="2257836"/>
            <a:chExt cx="1012685" cy="1332359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F8C94B3-092B-9E42-8665-C8E870D71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53263" y="2257836"/>
              <a:ext cx="1012685" cy="1275983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E2E820F-A985-2044-A701-D3A2CF0809F9}"/>
                </a:ext>
              </a:extLst>
            </p:cNvPr>
            <p:cNvSpPr txBox="1"/>
            <p:nvPr/>
          </p:nvSpPr>
          <p:spPr>
            <a:xfrm>
              <a:off x="7962714" y="3220863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Alice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13301C7-AD07-CA4B-BD37-835826332CFA}"/>
              </a:ext>
            </a:extLst>
          </p:cNvPr>
          <p:cNvSpPr txBox="1"/>
          <p:nvPr/>
        </p:nvSpPr>
        <p:spPr>
          <a:xfrm>
            <a:off x="4210961" y="2481234"/>
            <a:ext cx="32103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Bob and Alice Generate Keys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BEF7E6-543B-9747-BEDE-6B1DDA0D5614}"/>
              </a:ext>
            </a:extLst>
          </p:cNvPr>
          <p:cNvSpPr txBox="1"/>
          <p:nvPr/>
        </p:nvSpPr>
        <p:spPr>
          <a:xfrm>
            <a:off x="10411097" y="49246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A23942-A25C-AC4D-81AE-BC8B4F0E6522}"/>
              </a:ext>
            </a:extLst>
          </p:cNvPr>
          <p:cNvSpPr txBox="1"/>
          <p:nvPr/>
        </p:nvSpPr>
        <p:spPr>
          <a:xfrm>
            <a:off x="1141413" y="1508942"/>
            <a:ext cx="1560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 Keys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7AA767-4A7D-D647-A171-FC900B521E67}"/>
              </a:ext>
            </a:extLst>
          </p:cNvPr>
          <p:cNvSpPr txBox="1"/>
          <p:nvPr/>
        </p:nvSpPr>
        <p:spPr>
          <a:xfrm>
            <a:off x="1865438" y="4616759"/>
            <a:ext cx="829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</a:t>
            </a:r>
          </a:p>
          <a:p>
            <a:r>
              <a:rPr lang="en-US" dirty="0"/>
              <a:t>Private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AB2D38-A1DF-0741-BD64-D6BC92A623E6}"/>
              </a:ext>
            </a:extLst>
          </p:cNvPr>
          <p:cNvSpPr txBox="1"/>
          <p:nvPr/>
        </p:nvSpPr>
        <p:spPr>
          <a:xfrm>
            <a:off x="9864553" y="4616758"/>
            <a:ext cx="829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Public</a:t>
            </a:r>
          </a:p>
          <a:p>
            <a:pPr algn="r"/>
            <a:r>
              <a:rPr lang="en-US" dirty="0"/>
              <a:t>Private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FF39503-F745-C74D-99A5-D079011C1B81}"/>
              </a:ext>
            </a:extLst>
          </p:cNvPr>
          <p:cNvGrpSpPr/>
          <p:nvPr/>
        </p:nvGrpSpPr>
        <p:grpSpPr>
          <a:xfrm>
            <a:off x="5693406" y="4174170"/>
            <a:ext cx="1000648" cy="1300335"/>
            <a:chOff x="4957785" y="5026926"/>
            <a:chExt cx="1000648" cy="1300335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2B3DB200-6DAD-EA4A-829C-9EF7AAE02A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57785" y="5026926"/>
              <a:ext cx="1000648" cy="1300335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CF259B7-6E20-4F40-9628-A725BCB672F8}"/>
                </a:ext>
              </a:extLst>
            </p:cNvPr>
            <p:cNvSpPr txBox="1"/>
            <p:nvPr/>
          </p:nvSpPr>
          <p:spPr>
            <a:xfrm>
              <a:off x="5167837" y="5895202"/>
              <a:ext cx="4974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Eve</a:t>
              </a:r>
            </a:p>
          </p:txBody>
        </p:sp>
      </p:grpSp>
      <p:pic>
        <p:nvPicPr>
          <p:cNvPr id="34" name="Graphic 33" descr="Ear">
            <a:extLst>
              <a:ext uri="{FF2B5EF4-FFF2-40B4-BE49-F238E27FC236}">
                <a16:creationId xmlns:a16="http://schemas.microsoft.com/office/drawing/2014/main" id="{90498AC4-D2F2-E047-A842-A2AE3DFC3E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93659" y="4737674"/>
            <a:ext cx="419201" cy="41920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C58E7DB-917D-E44C-B1A1-09A8999A2254}"/>
              </a:ext>
            </a:extLst>
          </p:cNvPr>
          <p:cNvGrpSpPr/>
          <p:nvPr/>
        </p:nvGrpSpPr>
        <p:grpSpPr>
          <a:xfrm>
            <a:off x="1167894" y="4437201"/>
            <a:ext cx="639657" cy="639657"/>
            <a:chOff x="1167894" y="4437201"/>
            <a:chExt cx="639657" cy="639657"/>
          </a:xfrm>
        </p:grpSpPr>
        <p:pic>
          <p:nvPicPr>
            <p:cNvPr id="27" name="Graphic 26" descr="Key">
              <a:extLst>
                <a:ext uri="{FF2B5EF4-FFF2-40B4-BE49-F238E27FC236}">
                  <a16:creationId xmlns:a16="http://schemas.microsoft.com/office/drawing/2014/main" id="{0D66ABC1-F94B-E145-9A96-B98DDA5F6B6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67894" y="4437201"/>
              <a:ext cx="639657" cy="639657"/>
            </a:xfrm>
            <a:prstGeom prst="rect">
              <a:avLst/>
            </a:prstGeom>
            <a:effectLst>
              <a:outerShdw blurRad="25400" dist="50800" dir="342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36E1A21-6B03-2744-A174-A6E51A8E1D78}"/>
                </a:ext>
              </a:extLst>
            </p:cNvPr>
            <p:cNvSpPr txBox="1"/>
            <p:nvPr/>
          </p:nvSpPr>
          <p:spPr>
            <a:xfrm>
              <a:off x="1258394" y="4626201"/>
              <a:ext cx="4395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1"/>
                  </a:solidFill>
                </a:rPr>
                <a:t>BOB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AF085EA-A824-6E4B-8089-A57187070CDF}"/>
              </a:ext>
            </a:extLst>
          </p:cNvPr>
          <p:cNvGrpSpPr/>
          <p:nvPr/>
        </p:nvGrpSpPr>
        <p:grpSpPr>
          <a:xfrm>
            <a:off x="10727582" y="4404278"/>
            <a:ext cx="673420" cy="639657"/>
            <a:chOff x="10727582" y="4404278"/>
            <a:chExt cx="673420" cy="639657"/>
          </a:xfrm>
        </p:grpSpPr>
        <p:pic>
          <p:nvPicPr>
            <p:cNvPr id="40" name="Graphic 39" descr="Key">
              <a:extLst>
                <a:ext uri="{FF2B5EF4-FFF2-40B4-BE49-F238E27FC236}">
                  <a16:creationId xmlns:a16="http://schemas.microsoft.com/office/drawing/2014/main" id="{52FA2934-CFFC-9B43-B720-18756D80D8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727582" y="4404278"/>
              <a:ext cx="639657" cy="639657"/>
            </a:xfrm>
            <a:prstGeom prst="rect">
              <a:avLst/>
            </a:prstGeom>
            <a:effectLst>
              <a:outerShdw blurRad="25400" dist="50800" dir="342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543DDBB-A7CF-2D4D-8EF6-C98D1F53F31C}"/>
                </a:ext>
              </a:extLst>
            </p:cNvPr>
            <p:cNvSpPr txBox="1"/>
            <p:nvPr/>
          </p:nvSpPr>
          <p:spPr>
            <a:xfrm>
              <a:off x="10871690" y="4593301"/>
              <a:ext cx="5293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schemeClr val="bg1"/>
                  </a:solidFill>
                </a:rPr>
                <a:t>ALICE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3691A54-A479-704A-992A-6F88A0717984}"/>
              </a:ext>
            </a:extLst>
          </p:cNvPr>
          <p:cNvGrpSpPr/>
          <p:nvPr/>
        </p:nvGrpSpPr>
        <p:grpSpPr>
          <a:xfrm>
            <a:off x="10727582" y="4804762"/>
            <a:ext cx="656539" cy="639657"/>
            <a:chOff x="10727582" y="4804762"/>
            <a:chExt cx="656539" cy="639657"/>
          </a:xfrm>
        </p:grpSpPr>
        <p:pic>
          <p:nvPicPr>
            <p:cNvPr id="45" name="Graphic 44" descr="Key">
              <a:extLst>
                <a:ext uri="{FF2B5EF4-FFF2-40B4-BE49-F238E27FC236}">
                  <a16:creationId xmlns:a16="http://schemas.microsoft.com/office/drawing/2014/main" id="{74D8D0BA-59AD-3A47-9291-EB203CA17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727582" y="4804762"/>
              <a:ext cx="639657" cy="639657"/>
            </a:xfrm>
            <a:prstGeom prst="rect">
              <a:avLst/>
            </a:prstGeom>
            <a:effectLst>
              <a:outerShdw blurRad="25400" dist="50800" dir="342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83FC5AE-F866-254E-8A9D-977C1A3AAE17}"/>
                </a:ext>
              </a:extLst>
            </p:cNvPr>
            <p:cNvSpPr txBox="1"/>
            <p:nvPr/>
          </p:nvSpPr>
          <p:spPr>
            <a:xfrm>
              <a:off x="10854809" y="4982567"/>
              <a:ext cx="5293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schemeClr val="bg1"/>
                  </a:solidFill>
                </a:rPr>
                <a:t>ALICE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0CF22B8-8804-0940-A5E2-A46187FE47D0}"/>
              </a:ext>
            </a:extLst>
          </p:cNvPr>
          <p:cNvGrpSpPr/>
          <p:nvPr/>
        </p:nvGrpSpPr>
        <p:grpSpPr>
          <a:xfrm>
            <a:off x="1172040" y="4824338"/>
            <a:ext cx="639657" cy="639657"/>
            <a:chOff x="1172040" y="4824338"/>
            <a:chExt cx="639657" cy="639657"/>
          </a:xfrm>
        </p:grpSpPr>
        <p:pic>
          <p:nvPicPr>
            <p:cNvPr id="44" name="Graphic 43" descr="Key">
              <a:extLst>
                <a:ext uri="{FF2B5EF4-FFF2-40B4-BE49-F238E27FC236}">
                  <a16:creationId xmlns:a16="http://schemas.microsoft.com/office/drawing/2014/main" id="{2E72CC8F-8305-7E4F-8976-798B22D43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172040" y="4824338"/>
              <a:ext cx="639657" cy="639657"/>
            </a:xfrm>
            <a:prstGeom prst="rect">
              <a:avLst/>
            </a:prstGeom>
            <a:effectLst>
              <a:outerShdw blurRad="25400" dist="50800" dir="342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EF22A57-806E-B748-9993-63A95E0FACD0}"/>
                </a:ext>
              </a:extLst>
            </p:cNvPr>
            <p:cNvSpPr txBox="1"/>
            <p:nvPr/>
          </p:nvSpPr>
          <p:spPr>
            <a:xfrm>
              <a:off x="1278409" y="5001479"/>
              <a:ext cx="4395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1"/>
                  </a:solidFill>
                </a:rPr>
                <a:t>BOB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5326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1BE6C-0D01-344A-B295-C9D3E1412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key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0B3176-C02D-7A42-B3BE-F93DB582D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011" y="3643807"/>
            <a:ext cx="1030583" cy="7274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198D57-6B5B-BE46-B683-A34A7C24F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4805" y="3616062"/>
            <a:ext cx="1030583" cy="72747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3895C0CD-9E04-234D-99C6-ECAF839B18AB}"/>
              </a:ext>
            </a:extLst>
          </p:cNvPr>
          <p:cNvGrpSpPr/>
          <p:nvPr/>
        </p:nvGrpSpPr>
        <p:grpSpPr>
          <a:xfrm>
            <a:off x="781072" y="2276730"/>
            <a:ext cx="1367077" cy="1424804"/>
            <a:chOff x="2569300" y="2154815"/>
            <a:chExt cx="1367077" cy="142480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E85ED35-0558-8945-A7B2-9F7EC7CB8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69300" y="2154815"/>
              <a:ext cx="1367077" cy="1367077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7DA5925-718E-4646-A275-9941311BA801}"/>
                </a:ext>
              </a:extLst>
            </p:cNvPr>
            <p:cNvSpPr txBox="1"/>
            <p:nvPr/>
          </p:nvSpPr>
          <p:spPr>
            <a:xfrm>
              <a:off x="2956122" y="3210287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Bob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B1162DD-CB48-0C43-97AE-8D2CCCE91C4A}"/>
              </a:ext>
            </a:extLst>
          </p:cNvPr>
          <p:cNvGrpSpPr/>
          <p:nvPr/>
        </p:nvGrpSpPr>
        <p:grpSpPr>
          <a:xfrm>
            <a:off x="10454805" y="2327976"/>
            <a:ext cx="1012685" cy="1332359"/>
            <a:chOff x="7753263" y="2257836"/>
            <a:chExt cx="1012685" cy="1332359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F8C94B3-092B-9E42-8665-C8E870D71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53263" y="2257836"/>
              <a:ext cx="1012685" cy="1275983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E2E820F-A985-2044-A701-D3A2CF0809F9}"/>
                </a:ext>
              </a:extLst>
            </p:cNvPr>
            <p:cNvSpPr txBox="1"/>
            <p:nvPr/>
          </p:nvSpPr>
          <p:spPr>
            <a:xfrm>
              <a:off x="7962714" y="3220863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Alice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13301C7-AD07-CA4B-BD37-835826332CFA}"/>
              </a:ext>
            </a:extLst>
          </p:cNvPr>
          <p:cNvSpPr txBox="1"/>
          <p:nvPr/>
        </p:nvSpPr>
        <p:spPr>
          <a:xfrm>
            <a:off x="4086602" y="2481234"/>
            <a:ext cx="3459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Bob and Alice Swap Public Keys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BEF7E6-543B-9747-BEDE-6B1DDA0D5614}"/>
              </a:ext>
            </a:extLst>
          </p:cNvPr>
          <p:cNvSpPr txBox="1"/>
          <p:nvPr/>
        </p:nvSpPr>
        <p:spPr>
          <a:xfrm>
            <a:off x="10411097" y="49246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A23942-A25C-AC4D-81AE-BC8B4F0E6522}"/>
              </a:ext>
            </a:extLst>
          </p:cNvPr>
          <p:cNvSpPr txBox="1"/>
          <p:nvPr/>
        </p:nvSpPr>
        <p:spPr>
          <a:xfrm>
            <a:off x="1141413" y="1508942"/>
            <a:ext cx="1185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Swap Keys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7AA767-4A7D-D647-A171-FC900B521E67}"/>
              </a:ext>
            </a:extLst>
          </p:cNvPr>
          <p:cNvSpPr txBox="1"/>
          <p:nvPr/>
        </p:nvSpPr>
        <p:spPr>
          <a:xfrm>
            <a:off x="1865438" y="4616759"/>
            <a:ext cx="829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</a:t>
            </a:r>
          </a:p>
          <a:p>
            <a:r>
              <a:rPr lang="en-US" dirty="0"/>
              <a:t>Private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AB2D38-A1DF-0741-BD64-D6BC92A623E6}"/>
              </a:ext>
            </a:extLst>
          </p:cNvPr>
          <p:cNvSpPr txBox="1"/>
          <p:nvPr/>
        </p:nvSpPr>
        <p:spPr>
          <a:xfrm>
            <a:off x="9864553" y="4616758"/>
            <a:ext cx="829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Public</a:t>
            </a:r>
          </a:p>
          <a:p>
            <a:pPr algn="r"/>
            <a:r>
              <a:rPr lang="en-US" dirty="0"/>
              <a:t>Private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FF39503-F745-C74D-99A5-D079011C1B81}"/>
              </a:ext>
            </a:extLst>
          </p:cNvPr>
          <p:cNvGrpSpPr/>
          <p:nvPr/>
        </p:nvGrpSpPr>
        <p:grpSpPr>
          <a:xfrm>
            <a:off x="5693406" y="4174170"/>
            <a:ext cx="1000648" cy="1300335"/>
            <a:chOff x="4957785" y="5026926"/>
            <a:chExt cx="1000648" cy="1300335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2B3DB200-6DAD-EA4A-829C-9EF7AAE02A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57785" y="5026926"/>
              <a:ext cx="1000648" cy="1300335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CF259B7-6E20-4F40-9628-A725BCB672F8}"/>
                </a:ext>
              </a:extLst>
            </p:cNvPr>
            <p:cNvSpPr txBox="1"/>
            <p:nvPr/>
          </p:nvSpPr>
          <p:spPr>
            <a:xfrm>
              <a:off x="5167837" y="5895202"/>
              <a:ext cx="4974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Eve</a:t>
              </a:r>
            </a:p>
          </p:txBody>
        </p:sp>
      </p:grpSp>
      <p:pic>
        <p:nvPicPr>
          <p:cNvPr id="34" name="Graphic 33" descr="Ear">
            <a:extLst>
              <a:ext uri="{FF2B5EF4-FFF2-40B4-BE49-F238E27FC236}">
                <a16:creationId xmlns:a16="http://schemas.microsoft.com/office/drawing/2014/main" id="{90498AC4-D2F2-E047-A842-A2AE3DFC3E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93659" y="4737674"/>
            <a:ext cx="419201" cy="41920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7E4D707-1969-FF43-8A7F-BE55E4350F1A}"/>
              </a:ext>
            </a:extLst>
          </p:cNvPr>
          <p:cNvGrpSpPr/>
          <p:nvPr/>
        </p:nvGrpSpPr>
        <p:grpSpPr>
          <a:xfrm>
            <a:off x="1167894" y="4437201"/>
            <a:ext cx="639657" cy="639657"/>
            <a:chOff x="1167894" y="4437201"/>
            <a:chExt cx="639657" cy="639657"/>
          </a:xfrm>
        </p:grpSpPr>
        <p:pic>
          <p:nvPicPr>
            <p:cNvPr id="27" name="Graphic 26" descr="Key">
              <a:extLst>
                <a:ext uri="{FF2B5EF4-FFF2-40B4-BE49-F238E27FC236}">
                  <a16:creationId xmlns:a16="http://schemas.microsoft.com/office/drawing/2014/main" id="{0D66ABC1-F94B-E145-9A96-B98DDA5F6B6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67894" y="4437201"/>
              <a:ext cx="639657" cy="639657"/>
            </a:xfrm>
            <a:prstGeom prst="rect">
              <a:avLst/>
            </a:prstGeom>
            <a:effectLst>
              <a:outerShdw blurRad="25400" dist="50800" dir="342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2E9D440-AEEB-114B-A8C5-EED7778E622F}"/>
                </a:ext>
              </a:extLst>
            </p:cNvPr>
            <p:cNvSpPr txBox="1"/>
            <p:nvPr/>
          </p:nvSpPr>
          <p:spPr>
            <a:xfrm>
              <a:off x="1258394" y="4626201"/>
              <a:ext cx="4395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1"/>
                  </a:solidFill>
                </a:rPr>
                <a:t>BOB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603327-BF55-4248-9690-7492C5BBDACF}"/>
              </a:ext>
            </a:extLst>
          </p:cNvPr>
          <p:cNvGrpSpPr/>
          <p:nvPr/>
        </p:nvGrpSpPr>
        <p:grpSpPr>
          <a:xfrm>
            <a:off x="10727582" y="4404278"/>
            <a:ext cx="673420" cy="639657"/>
            <a:chOff x="10727582" y="4404278"/>
            <a:chExt cx="673420" cy="639657"/>
          </a:xfrm>
        </p:grpSpPr>
        <p:pic>
          <p:nvPicPr>
            <p:cNvPr id="40" name="Graphic 39" descr="Key">
              <a:extLst>
                <a:ext uri="{FF2B5EF4-FFF2-40B4-BE49-F238E27FC236}">
                  <a16:creationId xmlns:a16="http://schemas.microsoft.com/office/drawing/2014/main" id="{52FA2934-CFFC-9B43-B720-18756D80D8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727582" y="4404278"/>
              <a:ext cx="639657" cy="639657"/>
            </a:xfrm>
            <a:prstGeom prst="rect">
              <a:avLst/>
            </a:prstGeom>
            <a:effectLst>
              <a:outerShdw blurRad="25400" dist="50800" dir="342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143CCD2-490A-684D-BE58-39D74C2F5980}"/>
                </a:ext>
              </a:extLst>
            </p:cNvPr>
            <p:cNvSpPr txBox="1"/>
            <p:nvPr/>
          </p:nvSpPr>
          <p:spPr>
            <a:xfrm>
              <a:off x="10871690" y="4593301"/>
              <a:ext cx="5293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schemeClr val="bg1"/>
                  </a:solidFill>
                </a:rPr>
                <a:t>ALICE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387566E-07FB-9048-BD62-02DEB4734D13}"/>
              </a:ext>
            </a:extLst>
          </p:cNvPr>
          <p:cNvGrpSpPr/>
          <p:nvPr/>
        </p:nvGrpSpPr>
        <p:grpSpPr>
          <a:xfrm>
            <a:off x="1172040" y="4824338"/>
            <a:ext cx="639657" cy="639657"/>
            <a:chOff x="1172040" y="4824338"/>
            <a:chExt cx="639657" cy="639657"/>
          </a:xfrm>
        </p:grpSpPr>
        <p:pic>
          <p:nvPicPr>
            <p:cNvPr id="36" name="Graphic 35" descr="Key">
              <a:extLst>
                <a:ext uri="{FF2B5EF4-FFF2-40B4-BE49-F238E27FC236}">
                  <a16:creationId xmlns:a16="http://schemas.microsoft.com/office/drawing/2014/main" id="{1FEC2EEC-63C0-6542-814F-6798CE080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172040" y="4824338"/>
              <a:ext cx="639657" cy="639657"/>
            </a:xfrm>
            <a:prstGeom prst="rect">
              <a:avLst/>
            </a:prstGeom>
            <a:effectLst>
              <a:outerShdw blurRad="25400" dist="50800" dir="342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3D34ABC-45FF-A948-8A2B-BA56891DAFD5}"/>
                </a:ext>
              </a:extLst>
            </p:cNvPr>
            <p:cNvSpPr txBox="1"/>
            <p:nvPr/>
          </p:nvSpPr>
          <p:spPr>
            <a:xfrm>
              <a:off x="1278409" y="5001479"/>
              <a:ext cx="4395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1"/>
                  </a:solidFill>
                </a:rPr>
                <a:t>BOB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9C73C58-36EA-8F43-BE34-771372EB74A3}"/>
              </a:ext>
            </a:extLst>
          </p:cNvPr>
          <p:cNvGrpSpPr/>
          <p:nvPr/>
        </p:nvGrpSpPr>
        <p:grpSpPr>
          <a:xfrm>
            <a:off x="10727582" y="4804762"/>
            <a:ext cx="656539" cy="639657"/>
            <a:chOff x="10727582" y="4804762"/>
            <a:chExt cx="656539" cy="639657"/>
          </a:xfrm>
        </p:grpSpPr>
        <p:pic>
          <p:nvPicPr>
            <p:cNvPr id="39" name="Graphic 38" descr="Key">
              <a:extLst>
                <a:ext uri="{FF2B5EF4-FFF2-40B4-BE49-F238E27FC236}">
                  <a16:creationId xmlns:a16="http://schemas.microsoft.com/office/drawing/2014/main" id="{654D3725-E190-994B-9D8B-A06E09EA1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727582" y="4804762"/>
              <a:ext cx="639657" cy="639657"/>
            </a:xfrm>
            <a:prstGeom prst="rect">
              <a:avLst/>
            </a:prstGeom>
            <a:effectLst>
              <a:outerShdw blurRad="25400" dist="50800" dir="342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75F0337-1EAC-7C42-8239-29E53C2ABA30}"/>
                </a:ext>
              </a:extLst>
            </p:cNvPr>
            <p:cNvSpPr txBox="1"/>
            <p:nvPr/>
          </p:nvSpPr>
          <p:spPr>
            <a:xfrm>
              <a:off x="10854809" y="4982567"/>
              <a:ext cx="5293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schemeClr val="bg1"/>
                  </a:solidFill>
                </a:rPr>
                <a:t>ALICE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490D2BA-E743-BE4C-B822-812A9217562B}"/>
              </a:ext>
            </a:extLst>
          </p:cNvPr>
          <p:cNvGrpSpPr/>
          <p:nvPr/>
        </p:nvGrpSpPr>
        <p:grpSpPr>
          <a:xfrm>
            <a:off x="5732583" y="3603959"/>
            <a:ext cx="639657" cy="639657"/>
            <a:chOff x="1167894" y="4437201"/>
            <a:chExt cx="639657" cy="639657"/>
          </a:xfrm>
        </p:grpSpPr>
        <p:pic>
          <p:nvPicPr>
            <p:cNvPr id="43" name="Graphic 42" descr="Key">
              <a:extLst>
                <a:ext uri="{FF2B5EF4-FFF2-40B4-BE49-F238E27FC236}">
                  <a16:creationId xmlns:a16="http://schemas.microsoft.com/office/drawing/2014/main" id="{32DEB775-F47D-E047-9D04-15A69EF1CC6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67894" y="4437201"/>
              <a:ext cx="639657" cy="639657"/>
            </a:xfrm>
            <a:prstGeom prst="rect">
              <a:avLst/>
            </a:prstGeom>
            <a:effectLst>
              <a:outerShdw blurRad="25400" dist="50800" dir="342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D12268A-390A-124E-81FD-D5FC6A7BCC45}"/>
                </a:ext>
              </a:extLst>
            </p:cNvPr>
            <p:cNvSpPr txBox="1"/>
            <p:nvPr/>
          </p:nvSpPr>
          <p:spPr>
            <a:xfrm>
              <a:off x="1258394" y="4626201"/>
              <a:ext cx="4395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1"/>
                  </a:solidFill>
                </a:rPr>
                <a:t>BOB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A65FB04-1655-CA4B-9EB5-30364B2F0CFB}"/>
              </a:ext>
            </a:extLst>
          </p:cNvPr>
          <p:cNvGrpSpPr/>
          <p:nvPr/>
        </p:nvGrpSpPr>
        <p:grpSpPr>
          <a:xfrm>
            <a:off x="5857020" y="3603935"/>
            <a:ext cx="673420" cy="639657"/>
            <a:chOff x="10727582" y="4404278"/>
            <a:chExt cx="673420" cy="639657"/>
          </a:xfrm>
        </p:grpSpPr>
        <p:pic>
          <p:nvPicPr>
            <p:cNvPr id="48" name="Graphic 47" descr="Key">
              <a:extLst>
                <a:ext uri="{FF2B5EF4-FFF2-40B4-BE49-F238E27FC236}">
                  <a16:creationId xmlns:a16="http://schemas.microsoft.com/office/drawing/2014/main" id="{6D56592D-5DE0-4045-B212-9500521AB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727582" y="4404278"/>
              <a:ext cx="639657" cy="639657"/>
            </a:xfrm>
            <a:prstGeom prst="rect">
              <a:avLst/>
            </a:prstGeom>
            <a:effectLst>
              <a:outerShdw blurRad="25400" dist="50800" dir="342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72B965B-0836-5141-A23B-D00ADF3E3178}"/>
                </a:ext>
              </a:extLst>
            </p:cNvPr>
            <p:cNvSpPr txBox="1"/>
            <p:nvPr/>
          </p:nvSpPr>
          <p:spPr>
            <a:xfrm>
              <a:off x="10871690" y="4593301"/>
              <a:ext cx="5293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schemeClr val="bg1"/>
                  </a:solidFill>
                </a:rPr>
                <a:t>ALICE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517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2.59259E-6 L -0.00143 -0.1185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-592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48148E-6 L 0.00091 -0.11667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583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43 -0.11852 L -0.78411 -0.11505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141" y="16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-0.11667 L 0.78411 -0.12338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154" y="-41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7.40741E-7 L -0.07604 0.1733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02" y="8657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000" fill="hold"/>
                                        <p:tgtEl>
                                          <p:spTgt spid="4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4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7.40741E-7 L 0.06185 0.17338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6" y="8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1BE6C-0D01-344A-B295-C9D3E1412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key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0B3176-C02D-7A42-B3BE-F93DB582D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011" y="3643807"/>
            <a:ext cx="1030583" cy="7274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198D57-6B5B-BE46-B683-A34A7C24F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4805" y="3616062"/>
            <a:ext cx="1030583" cy="72747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3895C0CD-9E04-234D-99C6-ECAF839B18AB}"/>
              </a:ext>
            </a:extLst>
          </p:cNvPr>
          <p:cNvGrpSpPr/>
          <p:nvPr/>
        </p:nvGrpSpPr>
        <p:grpSpPr>
          <a:xfrm>
            <a:off x="781072" y="2276730"/>
            <a:ext cx="1367077" cy="1424804"/>
            <a:chOff x="2569300" y="2154815"/>
            <a:chExt cx="1367077" cy="142480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E85ED35-0558-8945-A7B2-9F7EC7CB8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69300" y="2154815"/>
              <a:ext cx="1367077" cy="1367077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7DA5925-718E-4646-A275-9941311BA801}"/>
                </a:ext>
              </a:extLst>
            </p:cNvPr>
            <p:cNvSpPr txBox="1"/>
            <p:nvPr/>
          </p:nvSpPr>
          <p:spPr>
            <a:xfrm>
              <a:off x="2956122" y="3210287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Bob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B1162DD-CB48-0C43-97AE-8D2CCCE91C4A}"/>
              </a:ext>
            </a:extLst>
          </p:cNvPr>
          <p:cNvGrpSpPr/>
          <p:nvPr/>
        </p:nvGrpSpPr>
        <p:grpSpPr>
          <a:xfrm>
            <a:off x="10454805" y="2327976"/>
            <a:ext cx="1012685" cy="1332359"/>
            <a:chOff x="7753263" y="2257836"/>
            <a:chExt cx="1012685" cy="1332359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F8C94B3-092B-9E42-8665-C8E870D71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53263" y="2257836"/>
              <a:ext cx="1012685" cy="1275983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E2E820F-A985-2044-A701-D3A2CF0809F9}"/>
                </a:ext>
              </a:extLst>
            </p:cNvPr>
            <p:cNvSpPr txBox="1"/>
            <p:nvPr/>
          </p:nvSpPr>
          <p:spPr>
            <a:xfrm>
              <a:off x="7962714" y="3220863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Alice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13301C7-AD07-CA4B-BD37-835826332CFA}"/>
              </a:ext>
            </a:extLst>
          </p:cNvPr>
          <p:cNvSpPr txBox="1"/>
          <p:nvPr/>
        </p:nvSpPr>
        <p:spPr>
          <a:xfrm>
            <a:off x="3042257" y="2481234"/>
            <a:ext cx="5547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They save their own keys, and each others public key.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BEF7E6-543B-9747-BEDE-6B1DDA0D5614}"/>
              </a:ext>
            </a:extLst>
          </p:cNvPr>
          <p:cNvSpPr txBox="1"/>
          <p:nvPr/>
        </p:nvSpPr>
        <p:spPr>
          <a:xfrm>
            <a:off x="10411097" y="49246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A23942-A25C-AC4D-81AE-BC8B4F0E6522}"/>
              </a:ext>
            </a:extLst>
          </p:cNvPr>
          <p:cNvSpPr txBox="1"/>
          <p:nvPr/>
        </p:nvSpPr>
        <p:spPr>
          <a:xfrm>
            <a:off x="1141413" y="1508942"/>
            <a:ext cx="1185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Swap Keys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FF39503-F745-C74D-99A5-D079011C1B81}"/>
              </a:ext>
            </a:extLst>
          </p:cNvPr>
          <p:cNvGrpSpPr/>
          <p:nvPr/>
        </p:nvGrpSpPr>
        <p:grpSpPr>
          <a:xfrm>
            <a:off x="5693406" y="4174170"/>
            <a:ext cx="1000648" cy="1300335"/>
            <a:chOff x="4957785" y="5026926"/>
            <a:chExt cx="1000648" cy="1300335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2B3DB200-6DAD-EA4A-829C-9EF7AAE02A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57785" y="5026926"/>
              <a:ext cx="1000648" cy="1300335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CF259B7-6E20-4F40-9628-A725BCB672F8}"/>
                </a:ext>
              </a:extLst>
            </p:cNvPr>
            <p:cNvSpPr txBox="1"/>
            <p:nvPr/>
          </p:nvSpPr>
          <p:spPr>
            <a:xfrm>
              <a:off x="5167837" y="5895202"/>
              <a:ext cx="4974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Eve</a:t>
              </a:r>
            </a:p>
          </p:txBody>
        </p:sp>
      </p:grpSp>
      <p:pic>
        <p:nvPicPr>
          <p:cNvPr id="34" name="Graphic 33" descr="Ear">
            <a:extLst>
              <a:ext uri="{FF2B5EF4-FFF2-40B4-BE49-F238E27FC236}">
                <a16:creationId xmlns:a16="http://schemas.microsoft.com/office/drawing/2014/main" id="{90498AC4-D2F2-E047-A842-A2AE3DFC3E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93659" y="4737674"/>
            <a:ext cx="419201" cy="41920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7E4D707-1969-FF43-8A7F-BE55E4350F1A}"/>
              </a:ext>
            </a:extLst>
          </p:cNvPr>
          <p:cNvGrpSpPr/>
          <p:nvPr/>
        </p:nvGrpSpPr>
        <p:grpSpPr>
          <a:xfrm>
            <a:off x="10750315" y="3561145"/>
            <a:ext cx="639657" cy="639657"/>
            <a:chOff x="1167894" y="4437201"/>
            <a:chExt cx="639657" cy="639657"/>
          </a:xfrm>
        </p:grpSpPr>
        <p:pic>
          <p:nvPicPr>
            <p:cNvPr id="27" name="Graphic 26" descr="Key">
              <a:extLst>
                <a:ext uri="{FF2B5EF4-FFF2-40B4-BE49-F238E27FC236}">
                  <a16:creationId xmlns:a16="http://schemas.microsoft.com/office/drawing/2014/main" id="{0D66ABC1-F94B-E145-9A96-B98DDA5F6B6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67894" y="4437201"/>
              <a:ext cx="639657" cy="639657"/>
            </a:xfrm>
            <a:prstGeom prst="rect">
              <a:avLst/>
            </a:prstGeom>
            <a:effectLst>
              <a:outerShdw blurRad="25400" dist="50800" dir="342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2E9D440-AEEB-114B-A8C5-EED7778E622F}"/>
                </a:ext>
              </a:extLst>
            </p:cNvPr>
            <p:cNvSpPr txBox="1"/>
            <p:nvPr/>
          </p:nvSpPr>
          <p:spPr>
            <a:xfrm>
              <a:off x="1258394" y="4626201"/>
              <a:ext cx="4395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1"/>
                  </a:solidFill>
                </a:rPr>
                <a:t>BOB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603327-BF55-4248-9690-7492C5BBDACF}"/>
              </a:ext>
            </a:extLst>
          </p:cNvPr>
          <p:cNvGrpSpPr/>
          <p:nvPr/>
        </p:nvGrpSpPr>
        <p:grpSpPr>
          <a:xfrm>
            <a:off x="1212116" y="3616062"/>
            <a:ext cx="673420" cy="639657"/>
            <a:chOff x="10727582" y="4404278"/>
            <a:chExt cx="673420" cy="639657"/>
          </a:xfrm>
        </p:grpSpPr>
        <p:pic>
          <p:nvPicPr>
            <p:cNvPr id="40" name="Graphic 39" descr="Key">
              <a:extLst>
                <a:ext uri="{FF2B5EF4-FFF2-40B4-BE49-F238E27FC236}">
                  <a16:creationId xmlns:a16="http://schemas.microsoft.com/office/drawing/2014/main" id="{52FA2934-CFFC-9B43-B720-18756D80D8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727582" y="4404278"/>
              <a:ext cx="639657" cy="639657"/>
            </a:xfrm>
            <a:prstGeom prst="rect">
              <a:avLst/>
            </a:prstGeom>
            <a:effectLst>
              <a:outerShdw blurRad="25400" dist="50800" dir="342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143CCD2-490A-684D-BE58-39D74C2F5980}"/>
                </a:ext>
              </a:extLst>
            </p:cNvPr>
            <p:cNvSpPr txBox="1"/>
            <p:nvPr/>
          </p:nvSpPr>
          <p:spPr>
            <a:xfrm>
              <a:off x="10871690" y="4593301"/>
              <a:ext cx="5293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schemeClr val="bg1"/>
                  </a:solidFill>
                </a:rPr>
                <a:t>ALICE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387566E-07FB-9048-BD62-02DEB4734D13}"/>
              </a:ext>
            </a:extLst>
          </p:cNvPr>
          <p:cNvGrpSpPr/>
          <p:nvPr/>
        </p:nvGrpSpPr>
        <p:grpSpPr>
          <a:xfrm>
            <a:off x="1172040" y="4824338"/>
            <a:ext cx="639657" cy="639657"/>
            <a:chOff x="1172040" y="4824338"/>
            <a:chExt cx="639657" cy="639657"/>
          </a:xfrm>
        </p:grpSpPr>
        <p:pic>
          <p:nvPicPr>
            <p:cNvPr id="36" name="Graphic 35" descr="Key">
              <a:extLst>
                <a:ext uri="{FF2B5EF4-FFF2-40B4-BE49-F238E27FC236}">
                  <a16:creationId xmlns:a16="http://schemas.microsoft.com/office/drawing/2014/main" id="{1FEC2EEC-63C0-6542-814F-6798CE080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172040" y="4824338"/>
              <a:ext cx="639657" cy="639657"/>
            </a:xfrm>
            <a:prstGeom prst="rect">
              <a:avLst/>
            </a:prstGeom>
            <a:effectLst>
              <a:outerShdw blurRad="25400" dist="50800" dir="342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3D34ABC-45FF-A948-8A2B-BA56891DAFD5}"/>
                </a:ext>
              </a:extLst>
            </p:cNvPr>
            <p:cNvSpPr txBox="1"/>
            <p:nvPr/>
          </p:nvSpPr>
          <p:spPr>
            <a:xfrm>
              <a:off x="1278409" y="5001479"/>
              <a:ext cx="4395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1"/>
                  </a:solidFill>
                </a:rPr>
                <a:t>BOB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9C73C58-36EA-8F43-BE34-771372EB74A3}"/>
              </a:ext>
            </a:extLst>
          </p:cNvPr>
          <p:cNvGrpSpPr/>
          <p:nvPr/>
        </p:nvGrpSpPr>
        <p:grpSpPr>
          <a:xfrm>
            <a:off x="10727582" y="4804762"/>
            <a:ext cx="656539" cy="639657"/>
            <a:chOff x="10727582" y="4804762"/>
            <a:chExt cx="656539" cy="639657"/>
          </a:xfrm>
        </p:grpSpPr>
        <p:pic>
          <p:nvPicPr>
            <p:cNvPr id="39" name="Graphic 38" descr="Key">
              <a:extLst>
                <a:ext uri="{FF2B5EF4-FFF2-40B4-BE49-F238E27FC236}">
                  <a16:creationId xmlns:a16="http://schemas.microsoft.com/office/drawing/2014/main" id="{654D3725-E190-994B-9D8B-A06E09EA1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727582" y="4804762"/>
              <a:ext cx="639657" cy="639657"/>
            </a:xfrm>
            <a:prstGeom prst="rect">
              <a:avLst/>
            </a:prstGeom>
            <a:effectLst>
              <a:outerShdw blurRad="25400" dist="50800" dir="342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75F0337-1EAC-7C42-8239-29E53C2ABA30}"/>
                </a:ext>
              </a:extLst>
            </p:cNvPr>
            <p:cNvSpPr txBox="1"/>
            <p:nvPr/>
          </p:nvSpPr>
          <p:spPr>
            <a:xfrm>
              <a:off x="10854809" y="4982567"/>
              <a:ext cx="5293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schemeClr val="bg1"/>
                  </a:solidFill>
                </a:rPr>
                <a:t>ALICE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771F98E-0894-CF4F-9C0F-F9B0FB733C90}"/>
              </a:ext>
            </a:extLst>
          </p:cNvPr>
          <p:cNvGrpSpPr/>
          <p:nvPr/>
        </p:nvGrpSpPr>
        <p:grpSpPr>
          <a:xfrm>
            <a:off x="4729021" y="4772121"/>
            <a:ext cx="639657" cy="639657"/>
            <a:chOff x="1167894" y="4437201"/>
            <a:chExt cx="639657" cy="639657"/>
          </a:xfrm>
        </p:grpSpPr>
        <p:pic>
          <p:nvPicPr>
            <p:cNvPr id="43" name="Graphic 42" descr="Key">
              <a:extLst>
                <a:ext uri="{FF2B5EF4-FFF2-40B4-BE49-F238E27FC236}">
                  <a16:creationId xmlns:a16="http://schemas.microsoft.com/office/drawing/2014/main" id="{8B8780DB-280D-8C40-9346-39759348032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67894" y="4437201"/>
              <a:ext cx="639657" cy="639657"/>
            </a:xfrm>
            <a:prstGeom prst="rect">
              <a:avLst/>
            </a:prstGeom>
            <a:effectLst>
              <a:outerShdw blurRad="25400" dist="50800" dir="342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27BFD52-DDCE-A34B-B6C8-38267482BB4E}"/>
                </a:ext>
              </a:extLst>
            </p:cNvPr>
            <p:cNvSpPr txBox="1"/>
            <p:nvPr/>
          </p:nvSpPr>
          <p:spPr>
            <a:xfrm>
              <a:off x="1258394" y="4626201"/>
              <a:ext cx="4395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1"/>
                  </a:solidFill>
                </a:rPr>
                <a:t>BOB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53CCEBB-F40B-4744-8D1C-DEED1456E511}"/>
              </a:ext>
            </a:extLst>
          </p:cNvPr>
          <p:cNvGrpSpPr/>
          <p:nvPr/>
        </p:nvGrpSpPr>
        <p:grpSpPr>
          <a:xfrm>
            <a:off x="6885780" y="4754533"/>
            <a:ext cx="673420" cy="639657"/>
            <a:chOff x="10727582" y="4404278"/>
            <a:chExt cx="673420" cy="639657"/>
          </a:xfrm>
        </p:grpSpPr>
        <p:pic>
          <p:nvPicPr>
            <p:cNvPr id="46" name="Graphic 45" descr="Key">
              <a:extLst>
                <a:ext uri="{FF2B5EF4-FFF2-40B4-BE49-F238E27FC236}">
                  <a16:creationId xmlns:a16="http://schemas.microsoft.com/office/drawing/2014/main" id="{8747410C-851F-E44E-A54C-28727068C4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727582" y="4404278"/>
              <a:ext cx="639657" cy="639657"/>
            </a:xfrm>
            <a:prstGeom prst="rect">
              <a:avLst/>
            </a:prstGeom>
            <a:effectLst>
              <a:outerShdw blurRad="25400" dist="50800" dir="342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9709943-5C9D-AB4F-8C7A-41778AB2F8DC}"/>
                </a:ext>
              </a:extLst>
            </p:cNvPr>
            <p:cNvSpPr txBox="1"/>
            <p:nvPr/>
          </p:nvSpPr>
          <p:spPr>
            <a:xfrm>
              <a:off x="10871690" y="4593301"/>
              <a:ext cx="5293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schemeClr val="bg1"/>
                  </a:solidFill>
                </a:rPr>
                <a:t>ALICE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028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59259E-6 L -0.0845 -0.1381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32" y="-692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7.40741E-7 L 0.05834 -0.13171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-659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22222E-6 L 0.06641 -0.22801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20" y="-11412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11022E-16 L -0.08946 -0.23079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79" y="-1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1BE6C-0D01-344A-B295-C9D3E1412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key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0B3176-C02D-7A42-B3BE-F93DB582D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011" y="3643807"/>
            <a:ext cx="1030583" cy="7274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198D57-6B5B-BE46-B683-A34A7C24F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4805" y="3616062"/>
            <a:ext cx="1030583" cy="72747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3895C0CD-9E04-234D-99C6-ECAF839B18AB}"/>
              </a:ext>
            </a:extLst>
          </p:cNvPr>
          <p:cNvGrpSpPr/>
          <p:nvPr/>
        </p:nvGrpSpPr>
        <p:grpSpPr>
          <a:xfrm>
            <a:off x="781072" y="2276730"/>
            <a:ext cx="1367077" cy="1424804"/>
            <a:chOff x="2569300" y="2154815"/>
            <a:chExt cx="1367077" cy="142480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E85ED35-0558-8945-A7B2-9F7EC7CB8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69300" y="2154815"/>
              <a:ext cx="1367077" cy="1367077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7DA5925-718E-4646-A275-9941311BA801}"/>
                </a:ext>
              </a:extLst>
            </p:cNvPr>
            <p:cNvSpPr txBox="1"/>
            <p:nvPr/>
          </p:nvSpPr>
          <p:spPr>
            <a:xfrm>
              <a:off x="2956122" y="3210287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Bob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B1162DD-CB48-0C43-97AE-8D2CCCE91C4A}"/>
              </a:ext>
            </a:extLst>
          </p:cNvPr>
          <p:cNvGrpSpPr/>
          <p:nvPr/>
        </p:nvGrpSpPr>
        <p:grpSpPr>
          <a:xfrm>
            <a:off x="10454805" y="2327976"/>
            <a:ext cx="1012685" cy="1332359"/>
            <a:chOff x="7753263" y="2257836"/>
            <a:chExt cx="1012685" cy="1332359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F8C94B3-092B-9E42-8665-C8E870D71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53263" y="2257836"/>
              <a:ext cx="1012685" cy="1275983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E2E820F-A985-2044-A701-D3A2CF0809F9}"/>
                </a:ext>
              </a:extLst>
            </p:cNvPr>
            <p:cNvSpPr txBox="1"/>
            <p:nvPr/>
          </p:nvSpPr>
          <p:spPr>
            <a:xfrm>
              <a:off x="7962714" y="3220863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Alice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13301C7-AD07-CA4B-BD37-835826332CFA}"/>
              </a:ext>
            </a:extLst>
          </p:cNvPr>
          <p:cNvSpPr txBox="1"/>
          <p:nvPr/>
        </p:nvSpPr>
        <p:spPr>
          <a:xfrm>
            <a:off x="3377296" y="2481234"/>
            <a:ext cx="48776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Now when Bob wants to send Alice a message</a:t>
            </a:r>
          </a:p>
          <a:p>
            <a:pPr algn="ctr"/>
            <a:r>
              <a:rPr lang="en-US" sz="2000" dirty="0"/>
              <a:t>He encrypts it with her </a:t>
            </a:r>
            <a:r>
              <a:rPr lang="en-US" sz="2000" b="1" dirty="0"/>
              <a:t>public key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BEF7E6-543B-9747-BEDE-6B1DDA0D5614}"/>
              </a:ext>
            </a:extLst>
          </p:cNvPr>
          <p:cNvSpPr txBox="1"/>
          <p:nvPr/>
        </p:nvSpPr>
        <p:spPr>
          <a:xfrm>
            <a:off x="10411097" y="49246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A23942-A25C-AC4D-81AE-BC8B4F0E6522}"/>
              </a:ext>
            </a:extLst>
          </p:cNvPr>
          <p:cNvSpPr txBox="1"/>
          <p:nvPr/>
        </p:nvSpPr>
        <p:spPr>
          <a:xfrm>
            <a:off x="1141413" y="1508942"/>
            <a:ext cx="2811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Save Each Others Public Key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603327-BF55-4248-9690-7492C5BBDACF}"/>
              </a:ext>
            </a:extLst>
          </p:cNvPr>
          <p:cNvGrpSpPr/>
          <p:nvPr/>
        </p:nvGrpSpPr>
        <p:grpSpPr>
          <a:xfrm>
            <a:off x="107652" y="2549463"/>
            <a:ext cx="673420" cy="639657"/>
            <a:chOff x="10727582" y="4404278"/>
            <a:chExt cx="673420" cy="639657"/>
          </a:xfrm>
        </p:grpSpPr>
        <p:pic>
          <p:nvPicPr>
            <p:cNvPr id="40" name="Graphic 39" descr="Key">
              <a:extLst>
                <a:ext uri="{FF2B5EF4-FFF2-40B4-BE49-F238E27FC236}">
                  <a16:creationId xmlns:a16="http://schemas.microsoft.com/office/drawing/2014/main" id="{52FA2934-CFFC-9B43-B720-18756D80D8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727582" y="4404278"/>
              <a:ext cx="639657" cy="639657"/>
            </a:xfrm>
            <a:prstGeom prst="rect">
              <a:avLst/>
            </a:prstGeom>
            <a:effectLst>
              <a:outerShdw blurRad="25400" dist="50800" dir="342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143CCD2-490A-684D-BE58-39D74C2F5980}"/>
                </a:ext>
              </a:extLst>
            </p:cNvPr>
            <p:cNvSpPr txBox="1"/>
            <p:nvPr/>
          </p:nvSpPr>
          <p:spPr>
            <a:xfrm>
              <a:off x="10871690" y="4593301"/>
              <a:ext cx="5293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schemeClr val="bg1"/>
                  </a:solidFill>
                </a:rPr>
                <a:t>ALICE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387566E-07FB-9048-BD62-02DEB4734D13}"/>
              </a:ext>
            </a:extLst>
          </p:cNvPr>
          <p:cNvGrpSpPr/>
          <p:nvPr/>
        </p:nvGrpSpPr>
        <p:grpSpPr>
          <a:xfrm>
            <a:off x="124533" y="3029224"/>
            <a:ext cx="639657" cy="639657"/>
            <a:chOff x="1172040" y="4824338"/>
            <a:chExt cx="639657" cy="639657"/>
          </a:xfrm>
        </p:grpSpPr>
        <p:pic>
          <p:nvPicPr>
            <p:cNvPr id="36" name="Graphic 35" descr="Key">
              <a:extLst>
                <a:ext uri="{FF2B5EF4-FFF2-40B4-BE49-F238E27FC236}">
                  <a16:creationId xmlns:a16="http://schemas.microsoft.com/office/drawing/2014/main" id="{1FEC2EEC-63C0-6542-814F-6798CE080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72040" y="4824338"/>
              <a:ext cx="639657" cy="639657"/>
            </a:xfrm>
            <a:prstGeom prst="rect">
              <a:avLst/>
            </a:prstGeom>
            <a:effectLst>
              <a:outerShdw blurRad="25400" dist="50800" dir="342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3D34ABC-45FF-A948-8A2B-BA56891DAFD5}"/>
                </a:ext>
              </a:extLst>
            </p:cNvPr>
            <p:cNvSpPr txBox="1"/>
            <p:nvPr/>
          </p:nvSpPr>
          <p:spPr>
            <a:xfrm>
              <a:off x="1278409" y="5001479"/>
              <a:ext cx="4395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1"/>
                  </a:solidFill>
                </a:rPr>
                <a:t>BOB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9C73C58-36EA-8F43-BE34-771372EB74A3}"/>
              </a:ext>
            </a:extLst>
          </p:cNvPr>
          <p:cNvGrpSpPr/>
          <p:nvPr/>
        </p:nvGrpSpPr>
        <p:grpSpPr>
          <a:xfrm>
            <a:off x="11504008" y="3109171"/>
            <a:ext cx="656539" cy="639657"/>
            <a:chOff x="10727582" y="4804762"/>
            <a:chExt cx="656539" cy="639657"/>
          </a:xfrm>
        </p:grpSpPr>
        <p:pic>
          <p:nvPicPr>
            <p:cNvPr id="39" name="Graphic 38" descr="Key">
              <a:extLst>
                <a:ext uri="{FF2B5EF4-FFF2-40B4-BE49-F238E27FC236}">
                  <a16:creationId xmlns:a16="http://schemas.microsoft.com/office/drawing/2014/main" id="{654D3725-E190-994B-9D8B-A06E09EA1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727582" y="4804762"/>
              <a:ext cx="639657" cy="639657"/>
            </a:xfrm>
            <a:prstGeom prst="rect">
              <a:avLst/>
            </a:prstGeom>
            <a:effectLst>
              <a:outerShdw blurRad="25400" dist="50800" dir="342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75F0337-1EAC-7C42-8239-29E53C2ABA30}"/>
                </a:ext>
              </a:extLst>
            </p:cNvPr>
            <p:cNvSpPr txBox="1"/>
            <p:nvPr/>
          </p:nvSpPr>
          <p:spPr>
            <a:xfrm>
              <a:off x="10854809" y="4982567"/>
              <a:ext cx="5293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schemeClr val="bg1"/>
                  </a:solidFill>
                </a:rPr>
                <a:t>ALICE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85AAC93-A256-BB48-B8A1-635E8B7B4254}"/>
              </a:ext>
            </a:extLst>
          </p:cNvPr>
          <p:cNvGrpSpPr/>
          <p:nvPr/>
        </p:nvGrpSpPr>
        <p:grpSpPr>
          <a:xfrm>
            <a:off x="11485388" y="2677114"/>
            <a:ext cx="639657" cy="639657"/>
            <a:chOff x="1167894" y="4437201"/>
            <a:chExt cx="639657" cy="639657"/>
          </a:xfrm>
        </p:grpSpPr>
        <p:pic>
          <p:nvPicPr>
            <p:cNvPr id="43" name="Graphic 42" descr="Key">
              <a:extLst>
                <a:ext uri="{FF2B5EF4-FFF2-40B4-BE49-F238E27FC236}">
                  <a16:creationId xmlns:a16="http://schemas.microsoft.com/office/drawing/2014/main" id="{E9C52BE9-5815-504A-B63D-6FC5A0D4C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167894" y="4437201"/>
              <a:ext cx="639657" cy="639657"/>
            </a:xfrm>
            <a:prstGeom prst="rect">
              <a:avLst/>
            </a:prstGeom>
            <a:effectLst>
              <a:outerShdw blurRad="25400" dist="50800" dir="342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E090B76-EDF7-D94C-88CF-03E01B492DA7}"/>
                </a:ext>
              </a:extLst>
            </p:cNvPr>
            <p:cNvSpPr txBox="1"/>
            <p:nvPr/>
          </p:nvSpPr>
          <p:spPr>
            <a:xfrm>
              <a:off x="1258394" y="4626201"/>
              <a:ext cx="4395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1"/>
                  </a:solidFill>
                </a:rPr>
                <a:t>BOB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6AE37FA-AB7E-7F4A-9A08-DC5E438A0D58}"/>
              </a:ext>
            </a:extLst>
          </p:cNvPr>
          <p:cNvGrpSpPr/>
          <p:nvPr/>
        </p:nvGrpSpPr>
        <p:grpSpPr>
          <a:xfrm>
            <a:off x="5693406" y="4174170"/>
            <a:ext cx="1000648" cy="1300335"/>
            <a:chOff x="4957785" y="5026926"/>
            <a:chExt cx="1000648" cy="1300335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A8F8C80A-B535-FB44-B867-DC345E338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957785" y="5026926"/>
              <a:ext cx="1000648" cy="1300335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7A274B4-9BB4-A943-8D6A-DD2C0E04DD22}"/>
                </a:ext>
              </a:extLst>
            </p:cNvPr>
            <p:cNvSpPr txBox="1"/>
            <p:nvPr/>
          </p:nvSpPr>
          <p:spPr>
            <a:xfrm>
              <a:off x="5167837" y="5895202"/>
              <a:ext cx="4974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Eve</a:t>
              </a:r>
            </a:p>
          </p:txBody>
        </p:sp>
      </p:grpSp>
      <p:pic>
        <p:nvPicPr>
          <p:cNvPr id="51" name="Graphic 50" descr="Ear">
            <a:extLst>
              <a:ext uri="{FF2B5EF4-FFF2-40B4-BE49-F238E27FC236}">
                <a16:creationId xmlns:a16="http://schemas.microsoft.com/office/drawing/2014/main" id="{83393D95-58DB-214F-96C9-91E4B2BD8A0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893659" y="4737674"/>
            <a:ext cx="419201" cy="419201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8CF70D13-8F87-3641-AE04-9A10D60D2BAD}"/>
              </a:ext>
            </a:extLst>
          </p:cNvPr>
          <p:cNvGrpSpPr/>
          <p:nvPr/>
        </p:nvGrpSpPr>
        <p:grpSpPr>
          <a:xfrm>
            <a:off x="4729021" y="4772121"/>
            <a:ext cx="639657" cy="639657"/>
            <a:chOff x="1167894" y="4437201"/>
            <a:chExt cx="639657" cy="639657"/>
          </a:xfrm>
        </p:grpSpPr>
        <p:pic>
          <p:nvPicPr>
            <p:cNvPr id="53" name="Graphic 52" descr="Key">
              <a:extLst>
                <a:ext uri="{FF2B5EF4-FFF2-40B4-BE49-F238E27FC236}">
                  <a16:creationId xmlns:a16="http://schemas.microsoft.com/office/drawing/2014/main" id="{29A58EA2-E5D5-E64C-9885-F43113620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167894" y="4437201"/>
              <a:ext cx="639657" cy="639657"/>
            </a:xfrm>
            <a:prstGeom prst="rect">
              <a:avLst/>
            </a:prstGeom>
            <a:effectLst>
              <a:outerShdw blurRad="25400" dist="50800" dir="342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B0EC588-ED5E-014F-AA27-7AFF8BEE05DE}"/>
                </a:ext>
              </a:extLst>
            </p:cNvPr>
            <p:cNvSpPr txBox="1"/>
            <p:nvPr/>
          </p:nvSpPr>
          <p:spPr>
            <a:xfrm>
              <a:off x="1258394" y="4626201"/>
              <a:ext cx="4395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1"/>
                  </a:solidFill>
                </a:rPr>
                <a:t>BOB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6895006-9E8E-014A-9C2F-FBC03D0B7042}"/>
              </a:ext>
            </a:extLst>
          </p:cNvPr>
          <p:cNvGrpSpPr/>
          <p:nvPr/>
        </p:nvGrpSpPr>
        <p:grpSpPr>
          <a:xfrm>
            <a:off x="6885780" y="4754533"/>
            <a:ext cx="673420" cy="639657"/>
            <a:chOff x="10727582" y="4404278"/>
            <a:chExt cx="673420" cy="639657"/>
          </a:xfrm>
        </p:grpSpPr>
        <p:pic>
          <p:nvPicPr>
            <p:cNvPr id="56" name="Graphic 55" descr="Key">
              <a:extLst>
                <a:ext uri="{FF2B5EF4-FFF2-40B4-BE49-F238E27FC236}">
                  <a16:creationId xmlns:a16="http://schemas.microsoft.com/office/drawing/2014/main" id="{FED3E34A-C970-D247-9D51-C210FE929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727582" y="4404278"/>
              <a:ext cx="639657" cy="639657"/>
            </a:xfrm>
            <a:prstGeom prst="rect">
              <a:avLst/>
            </a:prstGeom>
            <a:effectLst>
              <a:outerShdw blurRad="25400" dist="50800" dir="342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4E7FDDE-E8B6-EC40-9972-D68C697DA738}"/>
                </a:ext>
              </a:extLst>
            </p:cNvPr>
            <p:cNvSpPr txBox="1"/>
            <p:nvPr/>
          </p:nvSpPr>
          <p:spPr>
            <a:xfrm>
              <a:off x="10871690" y="4593301"/>
              <a:ext cx="5293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schemeClr val="bg1"/>
                  </a:solidFill>
                </a:rPr>
                <a:t>ALICE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3470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8EE5FD4-4CAC-5A4E-99F9-047BF8EFA243}"/>
              </a:ext>
            </a:extLst>
          </p:cNvPr>
          <p:cNvCxnSpPr>
            <a:cxnSpLocks/>
          </p:cNvCxnSpPr>
          <p:nvPr/>
        </p:nvCxnSpPr>
        <p:spPr>
          <a:xfrm>
            <a:off x="1953594" y="3870678"/>
            <a:ext cx="8549868" cy="0"/>
          </a:xfrm>
          <a:prstGeom prst="straightConnector1">
            <a:avLst/>
          </a:prstGeom>
          <a:ln w="184150">
            <a:solidFill>
              <a:schemeClr val="tx2">
                <a:lumMod val="75000"/>
                <a:alpha val="3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CF1BE6C-0D01-344A-B295-C9D3E1412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key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0B3176-C02D-7A42-B3BE-F93DB582D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011" y="3643807"/>
            <a:ext cx="1030583" cy="7274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198D57-6B5B-BE46-B683-A34A7C24F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4805" y="3616062"/>
            <a:ext cx="1030583" cy="72747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3895C0CD-9E04-234D-99C6-ECAF839B18AB}"/>
              </a:ext>
            </a:extLst>
          </p:cNvPr>
          <p:cNvGrpSpPr/>
          <p:nvPr/>
        </p:nvGrpSpPr>
        <p:grpSpPr>
          <a:xfrm>
            <a:off x="781072" y="2276730"/>
            <a:ext cx="1367077" cy="1424804"/>
            <a:chOff x="2569300" y="2154815"/>
            <a:chExt cx="1367077" cy="142480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E85ED35-0558-8945-A7B2-9F7EC7CB8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69300" y="2154815"/>
              <a:ext cx="1367077" cy="1367077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7DA5925-718E-4646-A275-9941311BA801}"/>
                </a:ext>
              </a:extLst>
            </p:cNvPr>
            <p:cNvSpPr txBox="1"/>
            <p:nvPr/>
          </p:nvSpPr>
          <p:spPr>
            <a:xfrm>
              <a:off x="2956122" y="3210287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Bob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B1162DD-CB48-0C43-97AE-8D2CCCE91C4A}"/>
              </a:ext>
            </a:extLst>
          </p:cNvPr>
          <p:cNvGrpSpPr/>
          <p:nvPr/>
        </p:nvGrpSpPr>
        <p:grpSpPr>
          <a:xfrm>
            <a:off x="10454805" y="2327976"/>
            <a:ext cx="1012685" cy="1332359"/>
            <a:chOff x="7753263" y="2257836"/>
            <a:chExt cx="1012685" cy="1332359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F8C94B3-092B-9E42-8665-C8E870D71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53263" y="2257836"/>
              <a:ext cx="1012685" cy="1275983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E2E820F-A985-2044-A701-D3A2CF0809F9}"/>
                </a:ext>
              </a:extLst>
            </p:cNvPr>
            <p:cNvSpPr txBox="1"/>
            <p:nvPr/>
          </p:nvSpPr>
          <p:spPr>
            <a:xfrm>
              <a:off x="7962714" y="3220863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Alice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13301C7-AD07-CA4B-BD37-835826332CFA}"/>
              </a:ext>
            </a:extLst>
          </p:cNvPr>
          <p:cNvSpPr txBox="1"/>
          <p:nvPr/>
        </p:nvSpPr>
        <p:spPr>
          <a:xfrm>
            <a:off x="3377296" y="2481234"/>
            <a:ext cx="48776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Now when Bob wants to send Alice a message</a:t>
            </a:r>
          </a:p>
          <a:p>
            <a:pPr algn="ctr"/>
            <a:r>
              <a:rPr lang="en-US" sz="2000" dirty="0"/>
              <a:t>He encrypts it with her </a:t>
            </a:r>
            <a:r>
              <a:rPr lang="en-US" sz="2000" b="1" dirty="0"/>
              <a:t>public key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BEF7E6-543B-9747-BEDE-6B1DDA0D5614}"/>
              </a:ext>
            </a:extLst>
          </p:cNvPr>
          <p:cNvSpPr txBox="1"/>
          <p:nvPr/>
        </p:nvSpPr>
        <p:spPr>
          <a:xfrm>
            <a:off x="10411097" y="49246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A23942-A25C-AC4D-81AE-BC8B4F0E6522}"/>
              </a:ext>
            </a:extLst>
          </p:cNvPr>
          <p:cNvSpPr txBox="1"/>
          <p:nvPr/>
        </p:nvSpPr>
        <p:spPr>
          <a:xfrm>
            <a:off x="1141413" y="1508942"/>
            <a:ext cx="2502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Public Key to Encrypt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603327-BF55-4248-9690-7492C5BBDACF}"/>
              </a:ext>
            </a:extLst>
          </p:cNvPr>
          <p:cNvGrpSpPr/>
          <p:nvPr/>
        </p:nvGrpSpPr>
        <p:grpSpPr>
          <a:xfrm>
            <a:off x="107652" y="2549463"/>
            <a:ext cx="673420" cy="639657"/>
            <a:chOff x="10727582" y="4404278"/>
            <a:chExt cx="673420" cy="639657"/>
          </a:xfrm>
        </p:grpSpPr>
        <p:pic>
          <p:nvPicPr>
            <p:cNvPr id="40" name="Graphic 39" descr="Key">
              <a:extLst>
                <a:ext uri="{FF2B5EF4-FFF2-40B4-BE49-F238E27FC236}">
                  <a16:creationId xmlns:a16="http://schemas.microsoft.com/office/drawing/2014/main" id="{52FA2934-CFFC-9B43-B720-18756D80D8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727582" y="4404278"/>
              <a:ext cx="639657" cy="639657"/>
            </a:xfrm>
            <a:prstGeom prst="rect">
              <a:avLst/>
            </a:prstGeom>
            <a:effectLst>
              <a:outerShdw blurRad="25400" dist="50800" dir="342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143CCD2-490A-684D-BE58-39D74C2F5980}"/>
                </a:ext>
              </a:extLst>
            </p:cNvPr>
            <p:cNvSpPr txBox="1"/>
            <p:nvPr/>
          </p:nvSpPr>
          <p:spPr>
            <a:xfrm>
              <a:off x="10871690" y="4593301"/>
              <a:ext cx="5293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schemeClr val="bg1"/>
                  </a:solidFill>
                </a:rPr>
                <a:t>ALICE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387566E-07FB-9048-BD62-02DEB4734D13}"/>
              </a:ext>
            </a:extLst>
          </p:cNvPr>
          <p:cNvGrpSpPr/>
          <p:nvPr/>
        </p:nvGrpSpPr>
        <p:grpSpPr>
          <a:xfrm>
            <a:off x="124533" y="3029224"/>
            <a:ext cx="639657" cy="639657"/>
            <a:chOff x="1172040" y="4824338"/>
            <a:chExt cx="639657" cy="639657"/>
          </a:xfrm>
        </p:grpSpPr>
        <p:pic>
          <p:nvPicPr>
            <p:cNvPr id="36" name="Graphic 35" descr="Key">
              <a:extLst>
                <a:ext uri="{FF2B5EF4-FFF2-40B4-BE49-F238E27FC236}">
                  <a16:creationId xmlns:a16="http://schemas.microsoft.com/office/drawing/2014/main" id="{1FEC2EEC-63C0-6542-814F-6798CE080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72040" y="4824338"/>
              <a:ext cx="639657" cy="639657"/>
            </a:xfrm>
            <a:prstGeom prst="rect">
              <a:avLst/>
            </a:prstGeom>
            <a:effectLst>
              <a:outerShdw blurRad="25400" dist="50800" dir="342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3D34ABC-45FF-A948-8A2B-BA56891DAFD5}"/>
                </a:ext>
              </a:extLst>
            </p:cNvPr>
            <p:cNvSpPr txBox="1"/>
            <p:nvPr/>
          </p:nvSpPr>
          <p:spPr>
            <a:xfrm>
              <a:off x="1278409" y="5001479"/>
              <a:ext cx="4395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1"/>
                  </a:solidFill>
                </a:rPr>
                <a:t>BOB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9C73C58-36EA-8F43-BE34-771372EB74A3}"/>
              </a:ext>
            </a:extLst>
          </p:cNvPr>
          <p:cNvGrpSpPr/>
          <p:nvPr/>
        </p:nvGrpSpPr>
        <p:grpSpPr>
          <a:xfrm>
            <a:off x="11504008" y="3109171"/>
            <a:ext cx="656539" cy="639657"/>
            <a:chOff x="10727582" y="4804762"/>
            <a:chExt cx="656539" cy="639657"/>
          </a:xfrm>
        </p:grpSpPr>
        <p:pic>
          <p:nvPicPr>
            <p:cNvPr id="39" name="Graphic 38" descr="Key">
              <a:extLst>
                <a:ext uri="{FF2B5EF4-FFF2-40B4-BE49-F238E27FC236}">
                  <a16:creationId xmlns:a16="http://schemas.microsoft.com/office/drawing/2014/main" id="{654D3725-E190-994B-9D8B-A06E09EA1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727582" y="4804762"/>
              <a:ext cx="639657" cy="639657"/>
            </a:xfrm>
            <a:prstGeom prst="rect">
              <a:avLst/>
            </a:prstGeom>
            <a:effectLst>
              <a:outerShdw blurRad="25400" dist="50800" dir="342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75F0337-1EAC-7C42-8239-29E53C2ABA30}"/>
                </a:ext>
              </a:extLst>
            </p:cNvPr>
            <p:cNvSpPr txBox="1"/>
            <p:nvPr/>
          </p:nvSpPr>
          <p:spPr>
            <a:xfrm>
              <a:off x="10854809" y="4982567"/>
              <a:ext cx="5293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schemeClr val="bg1"/>
                  </a:solidFill>
                </a:rPr>
                <a:t>ALICE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85AAC93-A256-BB48-B8A1-635E8B7B4254}"/>
              </a:ext>
            </a:extLst>
          </p:cNvPr>
          <p:cNvGrpSpPr/>
          <p:nvPr/>
        </p:nvGrpSpPr>
        <p:grpSpPr>
          <a:xfrm>
            <a:off x="11485388" y="2677114"/>
            <a:ext cx="639657" cy="639657"/>
            <a:chOff x="1167894" y="4437201"/>
            <a:chExt cx="639657" cy="639657"/>
          </a:xfrm>
        </p:grpSpPr>
        <p:pic>
          <p:nvPicPr>
            <p:cNvPr id="43" name="Graphic 42" descr="Key">
              <a:extLst>
                <a:ext uri="{FF2B5EF4-FFF2-40B4-BE49-F238E27FC236}">
                  <a16:creationId xmlns:a16="http://schemas.microsoft.com/office/drawing/2014/main" id="{E9C52BE9-5815-504A-B63D-6FC5A0D4C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167894" y="4437201"/>
              <a:ext cx="639657" cy="639657"/>
            </a:xfrm>
            <a:prstGeom prst="rect">
              <a:avLst/>
            </a:prstGeom>
            <a:effectLst>
              <a:outerShdw blurRad="25400" dist="50800" dir="342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E090B76-EDF7-D94C-88CF-03E01B492DA7}"/>
                </a:ext>
              </a:extLst>
            </p:cNvPr>
            <p:cNvSpPr txBox="1"/>
            <p:nvPr/>
          </p:nvSpPr>
          <p:spPr>
            <a:xfrm>
              <a:off x="1258394" y="4626201"/>
              <a:ext cx="4395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1"/>
                  </a:solidFill>
                </a:rPr>
                <a:t>BOB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8DA6A2CE-9218-704E-954E-B62080FD9F25}"/>
              </a:ext>
            </a:extLst>
          </p:cNvPr>
          <p:cNvSpPr txBox="1"/>
          <p:nvPr/>
        </p:nvSpPr>
        <p:spPr>
          <a:xfrm>
            <a:off x="1748097" y="3748828"/>
            <a:ext cx="9129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" pitchFamily="2" charset="0"/>
              </a:rPr>
              <a:t>IUHFIUBADFIUAFOIUDFIOAUDHFQIUWFQPIUWEDHQOEWYRQERQEWRQPOEIWFJQIBUVCQIUGEWFKUQHEWBCA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FB4586E2-3F81-EE44-B0D1-7BA5E981CE12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4756" t="-1" r="5360" b="62256"/>
          <a:stretch/>
        </p:blipFill>
        <p:spPr>
          <a:xfrm>
            <a:off x="1797013" y="3781976"/>
            <a:ext cx="8793433" cy="270034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0FA89FFC-1927-384D-9091-FD25E6898B03}"/>
              </a:ext>
            </a:extLst>
          </p:cNvPr>
          <p:cNvGrpSpPr/>
          <p:nvPr/>
        </p:nvGrpSpPr>
        <p:grpSpPr>
          <a:xfrm>
            <a:off x="5693406" y="4174170"/>
            <a:ext cx="1000648" cy="1300335"/>
            <a:chOff x="4957785" y="5026926"/>
            <a:chExt cx="1000648" cy="1300335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4A6E5231-80A0-5947-B80A-33E044A793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957785" y="5026926"/>
              <a:ext cx="1000648" cy="1300335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C1137C4-72D6-7E4A-9FBF-D6DDD140A220}"/>
                </a:ext>
              </a:extLst>
            </p:cNvPr>
            <p:cNvSpPr txBox="1"/>
            <p:nvPr/>
          </p:nvSpPr>
          <p:spPr>
            <a:xfrm>
              <a:off x="5167837" y="5895202"/>
              <a:ext cx="4974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Eve</a:t>
              </a:r>
            </a:p>
          </p:txBody>
        </p:sp>
      </p:grpSp>
      <p:pic>
        <p:nvPicPr>
          <p:cNvPr id="55" name="Graphic 54" descr="Ear">
            <a:extLst>
              <a:ext uri="{FF2B5EF4-FFF2-40B4-BE49-F238E27FC236}">
                <a16:creationId xmlns:a16="http://schemas.microsoft.com/office/drawing/2014/main" id="{97C2A3D2-18D2-3048-A08C-7EEAC7B5298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893659" y="4737674"/>
            <a:ext cx="419201" cy="419201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3C985599-5862-424C-A03E-31A9A8BD777D}"/>
              </a:ext>
            </a:extLst>
          </p:cNvPr>
          <p:cNvGrpSpPr/>
          <p:nvPr/>
        </p:nvGrpSpPr>
        <p:grpSpPr>
          <a:xfrm>
            <a:off x="4729021" y="4772121"/>
            <a:ext cx="639657" cy="639657"/>
            <a:chOff x="1167894" y="4437201"/>
            <a:chExt cx="639657" cy="639657"/>
          </a:xfrm>
        </p:grpSpPr>
        <p:pic>
          <p:nvPicPr>
            <p:cNvPr id="57" name="Graphic 56" descr="Key">
              <a:extLst>
                <a:ext uri="{FF2B5EF4-FFF2-40B4-BE49-F238E27FC236}">
                  <a16:creationId xmlns:a16="http://schemas.microsoft.com/office/drawing/2014/main" id="{20925D52-C61C-BD47-A019-5BB87D9F3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167894" y="4437201"/>
              <a:ext cx="639657" cy="639657"/>
            </a:xfrm>
            <a:prstGeom prst="rect">
              <a:avLst/>
            </a:prstGeom>
            <a:effectLst>
              <a:outerShdw blurRad="25400" dist="50800" dir="342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CB98729-4666-8A4C-8CDF-FA8A78F3D3FE}"/>
                </a:ext>
              </a:extLst>
            </p:cNvPr>
            <p:cNvSpPr txBox="1"/>
            <p:nvPr/>
          </p:nvSpPr>
          <p:spPr>
            <a:xfrm>
              <a:off x="1258394" y="4626201"/>
              <a:ext cx="4395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1"/>
                  </a:solidFill>
                </a:rPr>
                <a:t>BOB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84EBD20-DA22-E84F-9811-A85F156EAF5B}"/>
              </a:ext>
            </a:extLst>
          </p:cNvPr>
          <p:cNvGrpSpPr/>
          <p:nvPr/>
        </p:nvGrpSpPr>
        <p:grpSpPr>
          <a:xfrm>
            <a:off x="6885780" y="4754533"/>
            <a:ext cx="673420" cy="639657"/>
            <a:chOff x="10727582" y="4404278"/>
            <a:chExt cx="673420" cy="639657"/>
          </a:xfrm>
        </p:grpSpPr>
        <p:pic>
          <p:nvPicPr>
            <p:cNvPr id="60" name="Graphic 59" descr="Key">
              <a:extLst>
                <a:ext uri="{FF2B5EF4-FFF2-40B4-BE49-F238E27FC236}">
                  <a16:creationId xmlns:a16="http://schemas.microsoft.com/office/drawing/2014/main" id="{DCE1D130-1216-C446-8347-97F3A90C2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727582" y="4404278"/>
              <a:ext cx="639657" cy="639657"/>
            </a:xfrm>
            <a:prstGeom prst="rect">
              <a:avLst/>
            </a:prstGeom>
            <a:effectLst>
              <a:outerShdw blurRad="25400" dist="50800" dir="342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FAF2E22-B65C-C24C-91B5-2B9BACB06A83}"/>
                </a:ext>
              </a:extLst>
            </p:cNvPr>
            <p:cNvSpPr txBox="1"/>
            <p:nvPr/>
          </p:nvSpPr>
          <p:spPr>
            <a:xfrm>
              <a:off x="10871690" y="4593301"/>
              <a:ext cx="5293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schemeClr val="bg1"/>
                  </a:solidFill>
                </a:rPr>
                <a:t>ALICE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1678322-0D19-DA43-BB8B-AD12DADDCE54}"/>
              </a:ext>
            </a:extLst>
          </p:cNvPr>
          <p:cNvGrpSpPr/>
          <p:nvPr/>
        </p:nvGrpSpPr>
        <p:grpSpPr>
          <a:xfrm>
            <a:off x="1409838" y="3550849"/>
            <a:ext cx="673420" cy="639657"/>
            <a:chOff x="10727582" y="4404278"/>
            <a:chExt cx="673420" cy="639657"/>
          </a:xfrm>
        </p:grpSpPr>
        <p:pic>
          <p:nvPicPr>
            <p:cNvPr id="63" name="Graphic 62" descr="Key">
              <a:extLst>
                <a:ext uri="{FF2B5EF4-FFF2-40B4-BE49-F238E27FC236}">
                  <a16:creationId xmlns:a16="http://schemas.microsoft.com/office/drawing/2014/main" id="{0DBC545F-41B4-7549-B80F-4ABBB2E2E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727582" y="4404278"/>
              <a:ext cx="639657" cy="639657"/>
            </a:xfrm>
            <a:prstGeom prst="rect">
              <a:avLst/>
            </a:prstGeom>
            <a:effectLst>
              <a:outerShdw blurRad="25400" dist="50800" dir="342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0FB01FE-5722-4D48-8573-0ECF9D1E3396}"/>
                </a:ext>
              </a:extLst>
            </p:cNvPr>
            <p:cNvSpPr txBox="1"/>
            <p:nvPr/>
          </p:nvSpPr>
          <p:spPr>
            <a:xfrm>
              <a:off x="10871690" y="4593301"/>
              <a:ext cx="5293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schemeClr val="bg1"/>
                  </a:solidFill>
                </a:rPr>
                <a:t>ALICE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946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85185E-6 L 0.74115 0.0106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057" y="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8EE5FD4-4CAC-5A4E-99F9-047BF8EFA243}"/>
              </a:ext>
            </a:extLst>
          </p:cNvPr>
          <p:cNvCxnSpPr>
            <a:cxnSpLocks/>
          </p:cNvCxnSpPr>
          <p:nvPr/>
        </p:nvCxnSpPr>
        <p:spPr>
          <a:xfrm>
            <a:off x="1953594" y="3870678"/>
            <a:ext cx="8549868" cy="0"/>
          </a:xfrm>
          <a:prstGeom prst="straightConnector1">
            <a:avLst/>
          </a:prstGeom>
          <a:ln w="184150">
            <a:solidFill>
              <a:schemeClr val="tx2">
                <a:lumMod val="75000"/>
                <a:alpha val="3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CF1BE6C-0D01-344A-B295-C9D3E1412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key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0B3176-C02D-7A42-B3BE-F93DB582D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011" y="3643807"/>
            <a:ext cx="1030583" cy="7274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198D57-6B5B-BE46-B683-A34A7C24F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4805" y="3616062"/>
            <a:ext cx="1030583" cy="72747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3895C0CD-9E04-234D-99C6-ECAF839B18AB}"/>
              </a:ext>
            </a:extLst>
          </p:cNvPr>
          <p:cNvGrpSpPr/>
          <p:nvPr/>
        </p:nvGrpSpPr>
        <p:grpSpPr>
          <a:xfrm>
            <a:off x="781072" y="2276730"/>
            <a:ext cx="1367077" cy="1424804"/>
            <a:chOff x="2569300" y="2154815"/>
            <a:chExt cx="1367077" cy="142480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E85ED35-0558-8945-A7B2-9F7EC7CB8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69300" y="2154815"/>
              <a:ext cx="1367077" cy="1367077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7DA5925-718E-4646-A275-9941311BA801}"/>
                </a:ext>
              </a:extLst>
            </p:cNvPr>
            <p:cNvSpPr txBox="1"/>
            <p:nvPr/>
          </p:nvSpPr>
          <p:spPr>
            <a:xfrm>
              <a:off x="2956122" y="3210287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Bob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B1162DD-CB48-0C43-97AE-8D2CCCE91C4A}"/>
              </a:ext>
            </a:extLst>
          </p:cNvPr>
          <p:cNvGrpSpPr/>
          <p:nvPr/>
        </p:nvGrpSpPr>
        <p:grpSpPr>
          <a:xfrm>
            <a:off x="10454805" y="2327976"/>
            <a:ext cx="1012685" cy="1332359"/>
            <a:chOff x="7753263" y="2257836"/>
            <a:chExt cx="1012685" cy="1332359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F8C94B3-092B-9E42-8665-C8E870D71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53263" y="2257836"/>
              <a:ext cx="1012685" cy="1275983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E2E820F-A985-2044-A701-D3A2CF0809F9}"/>
                </a:ext>
              </a:extLst>
            </p:cNvPr>
            <p:cNvSpPr txBox="1"/>
            <p:nvPr/>
          </p:nvSpPr>
          <p:spPr>
            <a:xfrm>
              <a:off x="7962714" y="3220863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Alice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13301C7-AD07-CA4B-BD37-835826332CFA}"/>
              </a:ext>
            </a:extLst>
          </p:cNvPr>
          <p:cNvSpPr txBox="1"/>
          <p:nvPr/>
        </p:nvSpPr>
        <p:spPr>
          <a:xfrm>
            <a:off x="3237392" y="2481234"/>
            <a:ext cx="5157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When Alice receives the message, she decrypts it</a:t>
            </a:r>
          </a:p>
          <a:p>
            <a:pPr algn="ctr"/>
            <a:r>
              <a:rPr lang="en-US" sz="2000" dirty="0"/>
              <a:t>with her </a:t>
            </a:r>
            <a:r>
              <a:rPr lang="en-US" sz="2000" b="1" dirty="0"/>
              <a:t>private key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BEF7E6-543B-9747-BEDE-6B1DDA0D5614}"/>
              </a:ext>
            </a:extLst>
          </p:cNvPr>
          <p:cNvSpPr txBox="1"/>
          <p:nvPr/>
        </p:nvSpPr>
        <p:spPr>
          <a:xfrm>
            <a:off x="10411097" y="49246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A23942-A25C-AC4D-81AE-BC8B4F0E6522}"/>
              </a:ext>
            </a:extLst>
          </p:cNvPr>
          <p:cNvSpPr txBox="1"/>
          <p:nvPr/>
        </p:nvSpPr>
        <p:spPr>
          <a:xfrm>
            <a:off x="1141413" y="1508942"/>
            <a:ext cx="2666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Private Key to Decrypt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603327-BF55-4248-9690-7492C5BBDACF}"/>
              </a:ext>
            </a:extLst>
          </p:cNvPr>
          <p:cNvGrpSpPr/>
          <p:nvPr/>
        </p:nvGrpSpPr>
        <p:grpSpPr>
          <a:xfrm>
            <a:off x="107652" y="2549463"/>
            <a:ext cx="673420" cy="639657"/>
            <a:chOff x="10727582" y="4404278"/>
            <a:chExt cx="673420" cy="639657"/>
          </a:xfrm>
        </p:grpSpPr>
        <p:pic>
          <p:nvPicPr>
            <p:cNvPr id="40" name="Graphic 39" descr="Key">
              <a:extLst>
                <a:ext uri="{FF2B5EF4-FFF2-40B4-BE49-F238E27FC236}">
                  <a16:creationId xmlns:a16="http://schemas.microsoft.com/office/drawing/2014/main" id="{52FA2934-CFFC-9B43-B720-18756D80D8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727582" y="4404278"/>
              <a:ext cx="639657" cy="639657"/>
            </a:xfrm>
            <a:prstGeom prst="rect">
              <a:avLst/>
            </a:prstGeom>
            <a:effectLst>
              <a:outerShdw blurRad="25400" dist="50800" dir="342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143CCD2-490A-684D-BE58-39D74C2F5980}"/>
                </a:ext>
              </a:extLst>
            </p:cNvPr>
            <p:cNvSpPr txBox="1"/>
            <p:nvPr/>
          </p:nvSpPr>
          <p:spPr>
            <a:xfrm>
              <a:off x="10871690" y="4593301"/>
              <a:ext cx="5293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schemeClr val="bg1"/>
                  </a:solidFill>
                </a:rPr>
                <a:t>ALICE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387566E-07FB-9048-BD62-02DEB4734D13}"/>
              </a:ext>
            </a:extLst>
          </p:cNvPr>
          <p:cNvGrpSpPr/>
          <p:nvPr/>
        </p:nvGrpSpPr>
        <p:grpSpPr>
          <a:xfrm>
            <a:off x="124533" y="3029224"/>
            <a:ext cx="639657" cy="639657"/>
            <a:chOff x="1172040" y="4824338"/>
            <a:chExt cx="639657" cy="639657"/>
          </a:xfrm>
        </p:grpSpPr>
        <p:pic>
          <p:nvPicPr>
            <p:cNvPr id="36" name="Graphic 35" descr="Key">
              <a:extLst>
                <a:ext uri="{FF2B5EF4-FFF2-40B4-BE49-F238E27FC236}">
                  <a16:creationId xmlns:a16="http://schemas.microsoft.com/office/drawing/2014/main" id="{1FEC2EEC-63C0-6542-814F-6798CE080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72040" y="4824338"/>
              <a:ext cx="639657" cy="639657"/>
            </a:xfrm>
            <a:prstGeom prst="rect">
              <a:avLst/>
            </a:prstGeom>
            <a:effectLst>
              <a:outerShdw blurRad="25400" dist="50800" dir="342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3D34ABC-45FF-A948-8A2B-BA56891DAFD5}"/>
                </a:ext>
              </a:extLst>
            </p:cNvPr>
            <p:cNvSpPr txBox="1"/>
            <p:nvPr/>
          </p:nvSpPr>
          <p:spPr>
            <a:xfrm>
              <a:off x="1278409" y="5001479"/>
              <a:ext cx="4395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1"/>
                  </a:solidFill>
                </a:rPr>
                <a:t>BOB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9C73C58-36EA-8F43-BE34-771372EB74A3}"/>
              </a:ext>
            </a:extLst>
          </p:cNvPr>
          <p:cNvGrpSpPr/>
          <p:nvPr/>
        </p:nvGrpSpPr>
        <p:grpSpPr>
          <a:xfrm>
            <a:off x="11504008" y="3109171"/>
            <a:ext cx="656539" cy="639657"/>
            <a:chOff x="10727582" y="4804762"/>
            <a:chExt cx="656539" cy="639657"/>
          </a:xfrm>
        </p:grpSpPr>
        <p:pic>
          <p:nvPicPr>
            <p:cNvPr id="39" name="Graphic 38" descr="Key">
              <a:extLst>
                <a:ext uri="{FF2B5EF4-FFF2-40B4-BE49-F238E27FC236}">
                  <a16:creationId xmlns:a16="http://schemas.microsoft.com/office/drawing/2014/main" id="{654D3725-E190-994B-9D8B-A06E09EA1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727582" y="4804762"/>
              <a:ext cx="639657" cy="639657"/>
            </a:xfrm>
            <a:prstGeom prst="rect">
              <a:avLst/>
            </a:prstGeom>
            <a:effectLst>
              <a:outerShdw blurRad="25400" dist="50800" dir="342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75F0337-1EAC-7C42-8239-29E53C2ABA30}"/>
                </a:ext>
              </a:extLst>
            </p:cNvPr>
            <p:cNvSpPr txBox="1"/>
            <p:nvPr/>
          </p:nvSpPr>
          <p:spPr>
            <a:xfrm>
              <a:off x="10854809" y="4982567"/>
              <a:ext cx="5293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schemeClr val="bg1"/>
                  </a:solidFill>
                </a:rPr>
                <a:t>ALICE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85AAC93-A256-BB48-B8A1-635E8B7B4254}"/>
              </a:ext>
            </a:extLst>
          </p:cNvPr>
          <p:cNvGrpSpPr/>
          <p:nvPr/>
        </p:nvGrpSpPr>
        <p:grpSpPr>
          <a:xfrm>
            <a:off x="11485388" y="2677114"/>
            <a:ext cx="639657" cy="639657"/>
            <a:chOff x="1167894" y="4437201"/>
            <a:chExt cx="639657" cy="639657"/>
          </a:xfrm>
        </p:grpSpPr>
        <p:pic>
          <p:nvPicPr>
            <p:cNvPr id="43" name="Graphic 42" descr="Key">
              <a:extLst>
                <a:ext uri="{FF2B5EF4-FFF2-40B4-BE49-F238E27FC236}">
                  <a16:creationId xmlns:a16="http://schemas.microsoft.com/office/drawing/2014/main" id="{E9C52BE9-5815-504A-B63D-6FC5A0D4C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167894" y="4437201"/>
              <a:ext cx="639657" cy="639657"/>
            </a:xfrm>
            <a:prstGeom prst="rect">
              <a:avLst/>
            </a:prstGeom>
            <a:effectLst>
              <a:outerShdw blurRad="25400" dist="50800" dir="342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E090B76-EDF7-D94C-88CF-03E01B492DA7}"/>
                </a:ext>
              </a:extLst>
            </p:cNvPr>
            <p:cNvSpPr txBox="1"/>
            <p:nvPr/>
          </p:nvSpPr>
          <p:spPr>
            <a:xfrm>
              <a:off x="1258394" y="4626201"/>
              <a:ext cx="4395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1"/>
                  </a:solidFill>
                </a:rPr>
                <a:t>BOB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8DA6A2CE-9218-704E-954E-B62080FD9F25}"/>
              </a:ext>
            </a:extLst>
          </p:cNvPr>
          <p:cNvSpPr txBox="1"/>
          <p:nvPr/>
        </p:nvSpPr>
        <p:spPr>
          <a:xfrm>
            <a:off x="1748097" y="3748828"/>
            <a:ext cx="9129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" pitchFamily="2" charset="0"/>
              </a:rPr>
              <a:t>IUHFIUBADFIUAFOIUDFIOAUDHFQIUWFQPIUWEDHQOEWYRQERQEWRQPOEIWFJQIBUVCQIUGEWFKUQHEWBCA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0EA03D-DF4C-3F4D-BED4-00CBC9A7D87A}"/>
              </a:ext>
            </a:extLst>
          </p:cNvPr>
          <p:cNvSpPr txBox="1"/>
          <p:nvPr/>
        </p:nvSpPr>
        <p:spPr>
          <a:xfrm>
            <a:off x="1688538" y="3748827"/>
            <a:ext cx="9129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" pitchFamily="2" charset="0"/>
              </a:rPr>
              <a:t>Do you know what HIPAA is? It means you can’t tell anyone about my Syph </a:t>
            </a:r>
            <a:r>
              <a:rPr lang="en-US" sz="1400" b="1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ourier" pitchFamily="2" charset="0"/>
              </a:rPr>
              <a:t>errr</a:t>
            </a:r>
            <a:r>
              <a:rPr lang="en-US" sz="1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" pitchFamily="2" charset="0"/>
              </a:rPr>
              <a:t> </a:t>
            </a:r>
            <a:r>
              <a:rPr lang="en-US" sz="1400" b="1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ourier" pitchFamily="2" charset="0"/>
              </a:rPr>
              <a:t>Covid</a:t>
            </a:r>
            <a:r>
              <a:rPr lang="en-US" sz="1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" pitchFamily="2" charset="0"/>
              </a:rPr>
              <a:t>.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FA89FFC-1927-384D-9091-FD25E6898B03}"/>
              </a:ext>
            </a:extLst>
          </p:cNvPr>
          <p:cNvGrpSpPr/>
          <p:nvPr/>
        </p:nvGrpSpPr>
        <p:grpSpPr>
          <a:xfrm>
            <a:off x="5693406" y="4174170"/>
            <a:ext cx="1000648" cy="1300335"/>
            <a:chOff x="4957785" y="5026926"/>
            <a:chExt cx="1000648" cy="1300335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4A6E5231-80A0-5947-B80A-33E044A793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957785" y="5026926"/>
              <a:ext cx="1000648" cy="1300335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C1137C4-72D6-7E4A-9FBF-D6DDD140A220}"/>
                </a:ext>
              </a:extLst>
            </p:cNvPr>
            <p:cNvSpPr txBox="1"/>
            <p:nvPr/>
          </p:nvSpPr>
          <p:spPr>
            <a:xfrm>
              <a:off x="5167837" y="5895202"/>
              <a:ext cx="4974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Eve</a:t>
              </a:r>
            </a:p>
          </p:txBody>
        </p:sp>
      </p:grpSp>
      <p:pic>
        <p:nvPicPr>
          <p:cNvPr id="55" name="Graphic 54" descr="Ear">
            <a:extLst>
              <a:ext uri="{FF2B5EF4-FFF2-40B4-BE49-F238E27FC236}">
                <a16:creationId xmlns:a16="http://schemas.microsoft.com/office/drawing/2014/main" id="{97C2A3D2-18D2-3048-A08C-7EEAC7B5298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893659" y="4737674"/>
            <a:ext cx="419201" cy="419201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3C985599-5862-424C-A03E-31A9A8BD777D}"/>
              </a:ext>
            </a:extLst>
          </p:cNvPr>
          <p:cNvGrpSpPr/>
          <p:nvPr/>
        </p:nvGrpSpPr>
        <p:grpSpPr>
          <a:xfrm>
            <a:off x="4729021" y="4772121"/>
            <a:ext cx="639657" cy="639657"/>
            <a:chOff x="1167894" y="4437201"/>
            <a:chExt cx="639657" cy="639657"/>
          </a:xfrm>
        </p:grpSpPr>
        <p:pic>
          <p:nvPicPr>
            <p:cNvPr id="57" name="Graphic 56" descr="Key">
              <a:extLst>
                <a:ext uri="{FF2B5EF4-FFF2-40B4-BE49-F238E27FC236}">
                  <a16:creationId xmlns:a16="http://schemas.microsoft.com/office/drawing/2014/main" id="{20925D52-C61C-BD47-A019-5BB87D9F3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167894" y="4437201"/>
              <a:ext cx="639657" cy="639657"/>
            </a:xfrm>
            <a:prstGeom prst="rect">
              <a:avLst/>
            </a:prstGeom>
            <a:effectLst>
              <a:outerShdw blurRad="25400" dist="50800" dir="342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CB98729-4666-8A4C-8CDF-FA8A78F3D3FE}"/>
                </a:ext>
              </a:extLst>
            </p:cNvPr>
            <p:cNvSpPr txBox="1"/>
            <p:nvPr/>
          </p:nvSpPr>
          <p:spPr>
            <a:xfrm>
              <a:off x="1258394" y="4626201"/>
              <a:ext cx="4395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1"/>
                  </a:solidFill>
                </a:rPr>
                <a:t>BOB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84EBD20-DA22-E84F-9811-A85F156EAF5B}"/>
              </a:ext>
            </a:extLst>
          </p:cNvPr>
          <p:cNvGrpSpPr/>
          <p:nvPr/>
        </p:nvGrpSpPr>
        <p:grpSpPr>
          <a:xfrm>
            <a:off x="6885780" y="4754533"/>
            <a:ext cx="673420" cy="639657"/>
            <a:chOff x="10727582" y="4404278"/>
            <a:chExt cx="673420" cy="639657"/>
          </a:xfrm>
        </p:grpSpPr>
        <p:pic>
          <p:nvPicPr>
            <p:cNvPr id="60" name="Graphic 59" descr="Key">
              <a:extLst>
                <a:ext uri="{FF2B5EF4-FFF2-40B4-BE49-F238E27FC236}">
                  <a16:creationId xmlns:a16="http://schemas.microsoft.com/office/drawing/2014/main" id="{DCE1D130-1216-C446-8347-97F3A90C2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727582" y="4404278"/>
              <a:ext cx="639657" cy="639657"/>
            </a:xfrm>
            <a:prstGeom prst="rect">
              <a:avLst/>
            </a:prstGeom>
            <a:effectLst>
              <a:outerShdw blurRad="25400" dist="50800" dir="342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FAF2E22-B65C-C24C-91B5-2B9BACB06A83}"/>
                </a:ext>
              </a:extLst>
            </p:cNvPr>
            <p:cNvSpPr txBox="1"/>
            <p:nvPr/>
          </p:nvSpPr>
          <p:spPr>
            <a:xfrm>
              <a:off x="10871690" y="4593301"/>
              <a:ext cx="5293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schemeClr val="bg1"/>
                  </a:solidFill>
                </a:rPr>
                <a:t>ALICE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44DB45E-B34A-4E48-879B-BAEB8A051FA4}"/>
              </a:ext>
            </a:extLst>
          </p:cNvPr>
          <p:cNvGrpSpPr/>
          <p:nvPr/>
        </p:nvGrpSpPr>
        <p:grpSpPr>
          <a:xfrm>
            <a:off x="10742743" y="3559654"/>
            <a:ext cx="656539" cy="639657"/>
            <a:chOff x="10727582" y="4804762"/>
            <a:chExt cx="656539" cy="639657"/>
          </a:xfrm>
        </p:grpSpPr>
        <p:pic>
          <p:nvPicPr>
            <p:cNvPr id="63" name="Graphic 62" descr="Key">
              <a:extLst>
                <a:ext uri="{FF2B5EF4-FFF2-40B4-BE49-F238E27FC236}">
                  <a16:creationId xmlns:a16="http://schemas.microsoft.com/office/drawing/2014/main" id="{FB42829F-F18E-844A-AC8D-C2F09F5CD15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727582" y="4804762"/>
              <a:ext cx="639657" cy="639657"/>
            </a:xfrm>
            <a:prstGeom prst="rect">
              <a:avLst/>
            </a:prstGeom>
            <a:effectLst>
              <a:outerShdw blurRad="25400" dist="50800" dir="342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9DD05FF-34A2-0D46-9AC4-0194E919F0A4}"/>
                </a:ext>
              </a:extLst>
            </p:cNvPr>
            <p:cNvSpPr txBox="1"/>
            <p:nvPr/>
          </p:nvSpPr>
          <p:spPr>
            <a:xfrm>
              <a:off x="10854809" y="4982567"/>
              <a:ext cx="5293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schemeClr val="bg1"/>
                  </a:solidFill>
                </a:rPr>
                <a:t>ALICE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10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7.40741E-7 L -0.76471 0.003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242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F96FA1C-85EE-504E-92B0-AD77ED2936F2}"/>
              </a:ext>
            </a:extLst>
          </p:cNvPr>
          <p:cNvSpPr/>
          <p:nvPr/>
        </p:nvSpPr>
        <p:spPr>
          <a:xfrm>
            <a:off x="7321822" y="1766170"/>
            <a:ext cx="1722138" cy="3695178"/>
          </a:xfrm>
          <a:prstGeom prst="rect">
            <a:avLst/>
          </a:pr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343954-D50C-2843-8EB6-C3493380FEA0}"/>
              </a:ext>
            </a:extLst>
          </p:cNvPr>
          <p:cNvSpPr/>
          <p:nvPr/>
        </p:nvSpPr>
        <p:spPr>
          <a:xfrm>
            <a:off x="2446146" y="1766170"/>
            <a:ext cx="1722139" cy="3695178"/>
          </a:xfrm>
          <a:prstGeom prst="rect">
            <a:avLst/>
          </a:pr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1BE6C-0D01-344A-B295-C9D3E1412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server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FD6620-E9AF-7B4E-9E42-6D9F9B72C6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1238" y="2005268"/>
            <a:ext cx="335540" cy="65010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0B3176-C02D-7A42-B3BE-F93DB582D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7548" y="3891224"/>
            <a:ext cx="1030583" cy="7274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198D57-6B5B-BE46-B683-A34A7C24F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9338" y="3951948"/>
            <a:ext cx="1030583" cy="727470"/>
          </a:xfrm>
          <a:prstGeom prst="rect">
            <a:avLst/>
          </a:prstGeom>
        </p:spPr>
      </p:pic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FD32F7A2-EDCA-974E-BDF5-EB57ECE9A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122" y="2005268"/>
            <a:ext cx="335540" cy="6501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D5BE55-A4E6-4141-9095-6F6ED0269F9E}"/>
              </a:ext>
            </a:extLst>
          </p:cNvPr>
          <p:cNvSpPr txBox="1"/>
          <p:nvPr/>
        </p:nvSpPr>
        <p:spPr>
          <a:xfrm>
            <a:off x="2900018" y="4604814"/>
            <a:ext cx="1116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Client1.py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39A936-76FC-3249-82F8-3F17BFCAA5BF}"/>
              </a:ext>
            </a:extLst>
          </p:cNvPr>
          <p:cNvSpPr txBox="1"/>
          <p:nvPr/>
        </p:nvSpPr>
        <p:spPr>
          <a:xfrm>
            <a:off x="7724902" y="4679418"/>
            <a:ext cx="1116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Client2.py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CB82FE-C497-F44B-819E-E34C0BFA004D}"/>
              </a:ext>
            </a:extLst>
          </p:cNvPr>
          <p:cNvSpPr txBox="1"/>
          <p:nvPr/>
        </p:nvSpPr>
        <p:spPr>
          <a:xfrm>
            <a:off x="2446146" y="2648437"/>
            <a:ext cx="1722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Flask Server1.py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2441A4-706C-4A47-9EAD-C6A981E17FF4}"/>
              </a:ext>
            </a:extLst>
          </p:cNvPr>
          <p:cNvSpPr txBox="1"/>
          <p:nvPr/>
        </p:nvSpPr>
        <p:spPr>
          <a:xfrm>
            <a:off x="7321822" y="2657665"/>
            <a:ext cx="1722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Flask Server2.py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E4DEEA6-6617-9D4A-8845-3C748911941E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8143892" y="2655377"/>
            <a:ext cx="738" cy="1296571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028C406-36E9-8C4C-BD91-16AD6A72EC6C}"/>
              </a:ext>
            </a:extLst>
          </p:cNvPr>
          <p:cNvCxnSpPr>
            <a:cxnSpLocks/>
          </p:cNvCxnSpPr>
          <p:nvPr/>
        </p:nvCxnSpPr>
        <p:spPr>
          <a:xfrm flipV="1">
            <a:off x="8253852" y="2648437"/>
            <a:ext cx="0" cy="130351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ED2B440-E0A5-C54C-82E7-4D08A059F292}"/>
              </a:ext>
            </a:extLst>
          </p:cNvPr>
          <p:cNvCxnSpPr>
            <a:cxnSpLocks/>
          </p:cNvCxnSpPr>
          <p:nvPr/>
        </p:nvCxnSpPr>
        <p:spPr>
          <a:xfrm>
            <a:off x="3260218" y="2649801"/>
            <a:ext cx="738" cy="1296571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710FE5E-E3B0-864E-87F6-C9A1F3893F29}"/>
              </a:ext>
            </a:extLst>
          </p:cNvPr>
          <p:cNvCxnSpPr>
            <a:cxnSpLocks/>
          </p:cNvCxnSpPr>
          <p:nvPr/>
        </p:nvCxnSpPr>
        <p:spPr>
          <a:xfrm flipV="1">
            <a:off x="3370178" y="2642861"/>
            <a:ext cx="0" cy="130351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07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F96FA1C-85EE-504E-92B0-AD77ED2936F2}"/>
              </a:ext>
            </a:extLst>
          </p:cNvPr>
          <p:cNvSpPr/>
          <p:nvPr/>
        </p:nvSpPr>
        <p:spPr>
          <a:xfrm>
            <a:off x="7321822" y="1766170"/>
            <a:ext cx="1722138" cy="3695178"/>
          </a:xfrm>
          <a:prstGeom prst="rect">
            <a:avLst/>
          </a:pr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343954-D50C-2843-8EB6-C3493380FEA0}"/>
              </a:ext>
            </a:extLst>
          </p:cNvPr>
          <p:cNvSpPr/>
          <p:nvPr/>
        </p:nvSpPr>
        <p:spPr>
          <a:xfrm>
            <a:off x="2446146" y="1766170"/>
            <a:ext cx="1722139" cy="3695178"/>
          </a:xfrm>
          <a:prstGeom prst="rect">
            <a:avLst/>
          </a:pr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1BE6C-0D01-344A-B295-C9D3E1412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server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FD6620-E9AF-7B4E-9E42-6D9F9B72C6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1238" y="2005268"/>
            <a:ext cx="335540" cy="65010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0B3176-C02D-7A42-B3BE-F93DB582D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7548" y="3891224"/>
            <a:ext cx="1030583" cy="7274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198D57-6B5B-BE46-B683-A34A7C24F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9338" y="3951948"/>
            <a:ext cx="1030583" cy="727470"/>
          </a:xfrm>
          <a:prstGeom prst="rect">
            <a:avLst/>
          </a:prstGeom>
        </p:spPr>
      </p:pic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FD32F7A2-EDCA-974E-BDF5-EB57ECE9A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122" y="2005268"/>
            <a:ext cx="335540" cy="6501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D5BE55-A4E6-4141-9095-6F6ED0269F9E}"/>
              </a:ext>
            </a:extLst>
          </p:cNvPr>
          <p:cNvSpPr txBox="1"/>
          <p:nvPr/>
        </p:nvSpPr>
        <p:spPr>
          <a:xfrm>
            <a:off x="2900018" y="4604814"/>
            <a:ext cx="1116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Client1.py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39A936-76FC-3249-82F8-3F17BFCAA5BF}"/>
              </a:ext>
            </a:extLst>
          </p:cNvPr>
          <p:cNvSpPr txBox="1"/>
          <p:nvPr/>
        </p:nvSpPr>
        <p:spPr>
          <a:xfrm>
            <a:off x="7724902" y="4679418"/>
            <a:ext cx="1116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Client2.py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CB82FE-C497-F44B-819E-E34C0BFA004D}"/>
              </a:ext>
            </a:extLst>
          </p:cNvPr>
          <p:cNvSpPr txBox="1"/>
          <p:nvPr/>
        </p:nvSpPr>
        <p:spPr>
          <a:xfrm>
            <a:off x="2446146" y="2648437"/>
            <a:ext cx="1722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Flask Server1.py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2441A4-706C-4A47-9EAD-C6A981E17FF4}"/>
              </a:ext>
            </a:extLst>
          </p:cNvPr>
          <p:cNvSpPr txBox="1"/>
          <p:nvPr/>
        </p:nvSpPr>
        <p:spPr>
          <a:xfrm>
            <a:off x="7321822" y="2657665"/>
            <a:ext cx="1722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Flask Server2.py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E4DEEA6-6617-9D4A-8845-3C748911941E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8143892" y="2655377"/>
            <a:ext cx="738" cy="1296571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028C406-36E9-8C4C-BD91-16AD6A72EC6C}"/>
              </a:ext>
            </a:extLst>
          </p:cNvPr>
          <p:cNvCxnSpPr>
            <a:cxnSpLocks/>
          </p:cNvCxnSpPr>
          <p:nvPr/>
        </p:nvCxnSpPr>
        <p:spPr>
          <a:xfrm flipV="1">
            <a:off x="8253852" y="2648437"/>
            <a:ext cx="0" cy="130351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ED2B440-E0A5-C54C-82E7-4D08A059F292}"/>
              </a:ext>
            </a:extLst>
          </p:cNvPr>
          <p:cNvCxnSpPr>
            <a:cxnSpLocks/>
          </p:cNvCxnSpPr>
          <p:nvPr/>
        </p:nvCxnSpPr>
        <p:spPr>
          <a:xfrm>
            <a:off x="3260218" y="2649801"/>
            <a:ext cx="738" cy="1296571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710FE5E-E3B0-864E-87F6-C9A1F3893F29}"/>
              </a:ext>
            </a:extLst>
          </p:cNvPr>
          <p:cNvCxnSpPr>
            <a:cxnSpLocks/>
          </p:cNvCxnSpPr>
          <p:nvPr/>
        </p:nvCxnSpPr>
        <p:spPr>
          <a:xfrm flipV="1">
            <a:off x="3370178" y="2642861"/>
            <a:ext cx="0" cy="130351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9B3168-DBA1-9D45-8851-266991B408A8}"/>
              </a:ext>
            </a:extLst>
          </p:cNvPr>
          <p:cNvCxnSpPr>
            <a:cxnSpLocks/>
          </p:cNvCxnSpPr>
          <p:nvPr/>
        </p:nvCxnSpPr>
        <p:spPr>
          <a:xfrm flipH="1">
            <a:off x="3486778" y="2486722"/>
            <a:ext cx="4489344" cy="1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8E0FA7C-962C-C943-B30E-C650680FDDD3}"/>
              </a:ext>
            </a:extLst>
          </p:cNvPr>
          <p:cNvCxnSpPr>
            <a:cxnSpLocks/>
          </p:cNvCxnSpPr>
          <p:nvPr/>
        </p:nvCxnSpPr>
        <p:spPr>
          <a:xfrm>
            <a:off x="3486778" y="2253186"/>
            <a:ext cx="4489344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54E67452-BBD9-D54C-8950-515CB2D367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4869" y="2011906"/>
            <a:ext cx="298658" cy="29865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9AC261D-7D8E-2146-BE55-986194C13F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7464" y="2417004"/>
            <a:ext cx="298658" cy="29865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04F4B99-5D26-7C4C-9128-883A0EB4C8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1093" y="1807242"/>
            <a:ext cx="1098170" cy="109817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61C24CC-BDC9-2849-B4C9-94D51FE1FA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5889" y="3673694"/>
            <a:ext cx="1098170" cy="109817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7D611DF-A9FC-464B-BCDE-1D018D4EA2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9338" y="1828292"/>
            <a:ext cx="1098170" cy="109817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39A547D-E028-D244-A7C1-68148EA7DA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7315" y="3765914"/>
            <a:ext cx="1098170" cy="109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59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3.7037E-6 L 0.34922 3.7037E-6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61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4.44444E-6 L -0.35599 -0.00325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99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1BE6C-0D01-344A-B295-C9D3E1412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Client server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6C276B-A8F2-6348-9EFE-80DD090F3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037" y="763778"/>
            <a:ext cx="1683070" cy="118804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DE8D140-1070-4D42-ADCC-3A59094FFCA1}"/>
              </a:ext>
            </a:extLst>
          </p:cNvPr>
          <p:cNvGrpSpPr/>
          <p:nvPr/>
        </p:nvGrpSpPr>
        <p:grpSpPr>
          <a:xfrm>
            <a:off x="3036759" y="2624000"/>
            <a:ext cx="1439818" cy="1346700"/>
            <a:chOff x="4065050" y="1911738"/>
            <a:chExt cx="1439818" cy="13467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0710E7A-6617-784E-9996-89A5BFA63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55041" y="1911738"/>
              <a:ext cx="1098170" cy="109817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95359E7-E9EF-0741-AC43-3BC1EF851033}"/>
                </a:ext>
              </a:extLst>
            </p:cNvPr>
            <p:cNvSpPr txBox="1"/>
            <p:nvPr/>
          </p:nvSpPr>
          <p:spPr>
            <a:xfrm>
              <a:off x="4065050" y="2889106"/>
              <a:ext cx="1439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latin typeface="Lucida Console" panose="020B0609040504020204" pitchFamily="49" charset="0"/>
                </a:rPr>
                <a:t>server.py</a:t>
              </a:r>
              <a:endParaRPr lang="en-US" b="1" dirty="0">
                <a:latin typeface="Lucida Console" panose="020B0609040504020204" pitchFamily="49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8CA31E2-137D-984A-9DFD-0396CDB1E954}"/>
              </a:ext>
            </a:extLst>
          </p:cNvPr>
          <p:cNvGrpSpPr/>
          <p:nvPr/>
        </p:nvGrpSpPr>
        <p:grpSpPr>
          <a:xfrm>
            <a:off x="7319795" y="2624000"/>
            <a:ext cx="1305550" cy="1382226"/>
            <a:chOff x="4084817" y="3848093"/>
            <a:chExt cx="1305550" cy="1382226"/>
          </a:xfrm>
        </p:grpSpPr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9E44F777-5719-D64F-9704-29DA1E972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55041" y="3848093"/>
              <a:ext cx="1098170" cy="109817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969D2C4-07F1-F04F-B60C-E089DCC9BA46}"/>
                </a:ext>
              </a:extLst>
            </p:cNvPr>
            <p:cNvSpPr txBox="1"/>
            <p:nvPr/>
          </p:nvSpPr>
          <p:spPr>
            <a:xfrm>
              <a:off x="4084817" y="4860987"/>
              <a:ext cx="13055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latin typeface="Lucida Console" panose="020B0609040504020204" pitchFamily="49" charset="0"/>
                </a:rPr>
                <a:t>client</a:t>
              </a:r>
              <a:r>
                <a:rPr lang="en-US" dirty="0" err="1"/>
                <a:t>.py</a:t>
              </a:r>
              <a:endParaRPr lang="en-US" dirty="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702F5EB-1191-6942-81E8-08C6FAD10C37}"/>
              </a:ext>
            </a:extLst>
          </p:cNvPr>
          <p:cNvSpPr/>
          <p:nvPr/>
        </p:nvSpPr>
        <p:spPr>
          <a:xfrm>
            <a:off x="2872156" y="2527656"/>
            <a:ext cx="1610929" cy="14785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8A06AD6-C0F0-2D40-9435-4AF8E5F3C556}"/>
              </a:ext>
            </a:extLst>
          </p:cNvPr>
          <p:cNvSpPr/>
          <p:nvPr/>
        </p:nvSpPr>
        <p:spPr>
          <a:xfrm>
            <a:off x="7133639" y="2527656"/>
            <a:ext cx="1610929" cy="14785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86C310F-CA71-F04B-B27B-D9CE99CC52B1}"/>
              </a:ext>
            </a:extLst>
          </p:cNvPr>
          <p:cNvCxnSpPr>
            <a:cxnSpLocks/>
            <a:stCxn id="78" idx="2"/>
          </p:cNvCxnSpPr>
          <p:nvPr/>
        </p:nvCxnSpPr>
        <p:spPr>
          <a:xfrm flipH="1">
            <a:off x="3836506" y="2095792"/>
            <a:ext cx="1766400" cy="4318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BD08E295-FB10-D245-AE86-E5B08E3134E0}"/>
              </a:ext>
            </a:extLst>
          </p:cNvPr>
          <p:cNvSpPr/>
          <p:nvPr/>
        </p:nvSpPr>
        <p:spPr>
          <a:xfrm>
            <a:off x="4584626" y="617222"/>
            <a:ext cx="2036560" cy="14785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C456C16-C3CE-B34C-818F-33BF7386DA87}"/>
              </a:ext>
            </a:extLst>
          </p:cNvPr>
          <p:cNvCxnSpPr>
            <a:cxnSpLocks/>
            <a:stCxn id="78" idx="2"/>
            <a:endCxn id="76" idx="0"/>
          </p:cNvCxnSpPr>
          <p:nvPr/>
        </p:nvCxnSpPr>
        <p:spPr>
          <a:xfrm>
            <a:off x="5602906" y="2095792"/>
            <a:ext cx="2336198" cy="4318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506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1BE6C-0D01-344A-B295-C9D3E1412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EF6288-4A6B-A748-AD99-2001CE61F953}"/>
              </a:ext>
            </a:extLst>
          </p:cNvPr>
          <p:cNvSpPr txBox="1"/>
          <p:nvPr/>
        </p:nvSpPr>
        <p:spPr>
          <a:xfrm>
            <a:off x="1141413" y="1508942"/>
            <a:ext cx="1109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Just a few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14404BC-3EB8-F345-963D-105B32E629CF}"/>
              </a:ext>
            </a:extLst>
          </p:cNvPr>
          <p:cNvSpPr txBox="1"/>
          <p:nvPr/>
        </p:nvSpPr>
        <p:spPr>
          <a:xfrm>
            <a:off x="1184476" y="2771479"/>
            <a:ext cx="89903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/>
              <a:t>Alice</a:t>
            </a:r>
            <a:r>
              <a:rPr lang="en-US" dirty="0"/>
              <a:t> – Message sender or Receiver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Bob</a:t>
            </a:r>
            <a:r>
              <a:rPr lang="en-US" dirty="0"/>
              <a:t> – Same as Alice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Usually Alice send to Bob (A to B get it!). 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Eve</a:t>
            </a:r>
            <a:r>
              <a:rPr lang="en-US" dirty="0"/>
              <a:t> – Eavesdropper (assumed to be intercepting signal , packets, whatever)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Packet Sniffer </a:t>
            </a:r>
            <a:r>
              <a:rPr lang="en-US" dirty="0"/>
              <a:t>– Something that grabs and logs every packet sent on a network. This is a pretty easy task (google </a:t>
            </a:r>
            <a:r>
              <a:rPr lang="en-US" dirty="0" err="1"/>
              <a:t>wireshark</a:t>
            </a:r>
            <a:r>
              <a:rPr lang="en-US" dirty="0"/>
              <a:t> or snort).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297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1BE6C-0D01-344A-B295-C9D3E1412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server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6C276B-A8F2-6348-9EFE-80DD090F3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037" y="763778"/>
            <a:ext cx="1683070" cy="118804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DE8D140-1070-4D42-ADCC-3A59094FFCA1}"/>
              </a:ext>
            </a:extLst>
          </p:cNvPr>
          <p:cNvGrpSpPr/>
          <p:nvPr/>
        </p:nvGrpSpPr>
        <p:grpSpPr>
          <a:xfrm>
            <a:off x="3036759" y="2624000"/>
            <a:ext cx="1439818" cy="1346700"/>
            <a:chOff x="4065050" y="1911738"/>
            <a:chExt cx="1439818" cy="13467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0710E7A-6617-784E-9996-89A5BFA63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55041" y="1911738"/>
              <a:ext cx="1098170" cy="109817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95359E7-E9EF-0741-AC43-3BC1EF851033}"/>
                </a:ext>
              </a:extLst>
            </p:cNvPr>
            <p:cNvSpPr txBox="1"/>
            <p:nvPr/>
          </p:nvSpPr>
          <p:spPr>
            <a:xfrm>
              <a:off x="4065050" y="2889106"/>
              <a:ext cx="1439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latin typeface="Lucida Console" panose="020B0609040504020204" pitchFamily="49" charset="0"/>
                </a:rPr>
                <a:t>server.py</a:t>
              </a:r>
              <a:endParaRPr lang="en-US" b="1" dirty="0">
                <a:latin typeface="Lucida Console" panose="020B0609040504020204" pitchFamily="49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8CA31E2-137D-984A-9DFD-0396CDB1E954}"/>
              </a:ext>
            </a:extLst>
          </p:cNvPr>
          <p:cNvGrpSpPr/>
          <p:nvPr/>
        </p:nvGrpSpPr>
        <p:grpSpPr>
          <a:xfrm>
            <a:off x="7319795" y="2624000"/>
            <a:ext cx="1305550" cy="1382226"/>
            <a:chOff x="4084817" y="3848093"/>
            <a:chExt cx="1305550" cy="1382226"/>
          </a:xfrm>
        </p:grpSpPr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9E44F777-5719-D64F-9704-29DA1E972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55041" y="3848093"/>
              <a:ext cx="1098170" cy="109817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969D2C4-07F1-F04F-B60C-E089DCC9BA46}"/>
                </a:ext>
              </a:extLst>
            </p:cNvPr>
            <p:cNvSpPr txBox="1"/>
            <p:nvPr/>
          </p:nvSpPr>
          <p:spPr>
            <a:xfrm>
              <a:off x="4084817" y="4860987"/>
              <a:ext cx="13055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latin typeface="Lucida Console" panose="020B0609040504020204" pitchFamily="49" charset="0"/>
                </a:rPr>
                <a:t>client</a:t>
              </a:r>
              <a:r>
                <a:rPr lang="en-US" dirty="0" err="1"/>
                <a:t>.py</a:t>
              </a:r>
              <a:endParaRPr lang="en-US" dirty="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702F5EB-1191-6942-81E8-08C6FAD10C37}"/>
              </a:ext>
            </a:extLst>
          </p:cNvPr>
          <p:cNvSpPr/>
          <p:nvPr/>
        </p:nvSpPr>
        <p:spPr>
          <a:xfrm>
            <a:off x="2872156" y="2527656"/>
            <a:ext cx="1610929" cy="14785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8A06AD6-C0F0-2D40-9435-4AF8E5F3C556}"/>
              </a:ext>
            </a:extLst>
          </p:cNvPr>
          <p:cNvSpPr/>
          <p:nvPr/>
        </p:nvSpPr>
        <p:spPr>
          <a:xfrm>
            <a:off x="7133639" y="2527656"/>
            <a:ext cx="1610929" cy="14785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86C310F-CA71-F04B-B27B-D9CE99CC52B1}"/>
              </a:ext>
            </a:extLst>
          </p:cNvPr>
          <p:cNvCxnSpPr>
            <a:cxnSpLocks/>
            <a:stCxn id="78" idx="2"/>
          </p:cNvCxnSpPr>
          <p:nvPr/>
        </p:nvCxnSpPr>
        <p:spPr>
          <a:xfrm flipH="1">
            <a:off x="3836506" y="2095792"/>
            <a:ext cx="1766400" cy="4318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BD08E295-FB10-D245-AE86-E5B08E3134E0}"/>
              </a:ext>
            </a:extLst>
          </p:cNvPr>
          <p:cNvSpPr/>
          <p:nvPr/>
        </p:nvSpPr>
        <p:spPr>
          <a:xfrm>
            <a:off x="4584626" y="617222"/>
            <a:ext cx="2036560" cy="14785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C456C16-C3CE-B34C-818F-33BF7386DA87}"/>
              </a:ext>
            </a:extLst>
          </p:cNvPr>
          <p:cNvCxnSpPr>
            <a:cxnSpLocks/>
            <a:stCxn id="78" idx="2"/>
            <a:endCxn id="76" idx="0"/>
          </p:cNvCxnSpPr>
          <p:nvPr/>
        </p:nvCxnSpPr>
        <p:spPr>
          <a:xfrm>
            <a:off x="5602906" y="2095792"/>
            <a:ext cx="2336198" cy="4318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29EA317-8B52-3644-8A34-3378F9FDCEEE}"/>
              </a:ext>
            </a:extLst>
          </p:cNvPr>
          <p:cNvSpPr txBox="1"/>
          <p:nvPr/>
        </p:nvSpPr>
        <p:spPr>
          <a:xfrm>
            <a:off x="674090" y="4299248"/>
            <a:ext cx="52481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connection to “outside” world (other computers)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Listens on port for GET and POST 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interactive console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615B56-B5FB-464F-AC9E-F57A5A6226BB}"/>
              </a:ext>
            </a:extLst>
          </p:cNvPr>
          <p:cNvSpPr txBox="1"/>
          <p:nvPr/>
        </p:nvSpPr>
        <p:spPr>
          <a:xfrm>
            <a:off x="6269795" y="4273399"/>
            <a:ext cx="52481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connection to outside world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local interface to “server”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Provides interactive console</a:t>
            </a:r>
          </a:p>
        </p:txBody>
      </p:sp>
    </p:spTree>
    <p:extLst>
      <p:ext uri="{BB962C8B-B14F-4D97-AF65-F5344CB8AC3E}">
        <p14:creationId xmlns:p14="http://schemas.microsoft.com/office/powerpoint/2010/main" val="115047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0C0EEC82-D267-D449-81CC-BE121B0CBB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2676" y="730761"/>
            <a:ext cx="335540" cy="65010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96B385-8BD8-384C-9428-79B074D3D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7548" y="3891224"/>
            <a:ext cx="1030583" cy="7274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386EBA-36EE-E842-A73F-5DD8D02C0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9338" y="3951948"/>
            <a:ext cx="1030583" cy="727470"/>
          </a:xfrm>
          <a:prstGeom prst="rect">
            <a:avLst/>
          </a:prstGeom>
        </p:spPr>
      </p:pic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9B063516-343C-0B45-BB5B-70235AAE8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860" y="670961"/>
            <a:ext cx="335540" cy="6501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C4CA471-E3AC-6B4F-8891-208D4F1DC84B}"/>
              </a:ext>
            </a:extLst>
          </p:cNvPr>
          <p:cNvSpPr txBox="1"/>
          <p:nvPr/>
        </p:nvSpPr>
        <p:spPr>
          <a:xfrm>
            <a:off x="2900018" y="4604814"/>
            <a:ext cx="989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Client.py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DA5434-5B8E-6047-9763-D9B0682D6C16}"/>
              </a:ext>
            </a:extLst>
          </p:cNvPr>
          <p:cNvSpPr txBox="1"/>
          <p:nvPr/>
        </p:nvSpPr>
        <p:spPr>
          <a:xfrm>
            <a:off x="7724902" y="4679418"/>
            <a:ext cx="989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Client.py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2E5BC5-1A60-D64B-A8D8-350830415B5C}"/>
              </a:ext>
            </a:extLst>
          </p:cNvPr>
          <p:cNvSpPr txBox="1"/>
          <p:nvPr/>
        </p:nvSpPr>
        <p:spPr>
          <a:xfrm>
            <a:off x="2456179" y="443739"/>
            <a:ext cx="16954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Flask 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server.py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32BCD2A-8E15-EC4E-A0BE-E1DCEC1FBF1C}"/>
              </a:ext>
            </a:extLst>
          </p:cNvPr>
          <p:cNvCxnSpPr>
            <a:cxnSpLocks/>
          </p:cNvCxnSpPr>
          <p:nvPr/>
        </p:nvCxnSpPr>
        <p:spPr>
          <a:xfrm>
            <a:off x="3228763" y="1735602"/>
            <a:ext cx="0" cy="221077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1AADB5D-877A-5A42-96AC-4AB2DA540344}"/>
              </a:ext>
            </a:extLst>
          </p:cNvPr>
          <p:cNvCxnSpPr>
            <a:cxnSpLocks/>
          </p:cNvCxnSpPr>
          <p:nvPr/>
        </p:nvCxnSpPr>
        <p:spPr>
          <a:xfrm flipV="1">
            <a:off x="3370178" y="1705240"/>
            <a:ext cx="0" cy="2241133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5DC5FC7-1335-2644-88F4-39DBBBC31DC9}"/>
              </a:ext>
            </a:extLst>
          </p:cNvPr>
          <p:cNvCxnSpPr>
            <a:cxnSpLocks/>
          </p:cNvCxnSpPr>
          <p:nvPr/>
        </p:nvCxnSpPr>
        <p:spPr>
          <a:xfrm flipH="1">
            <a:off x="3464869" y="1207650"/>
            <a:ext cx="4489344" cy="1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3A3EEE-3D7F-9944-BDE7-EBBF48EEED76}"/>
              </a:ext>
            </a:extLst>
          </p:cNvPr>
          <p:cNvCxnSpPr>
            <a:cxnSpLocks/>
          </p:cNvCxnSpPr>
          <p:nvPr/>
        </p:nvCxnSpPr>
        <p:spPr>
          <a:xfrm>
            <a:off x="3486778" y="851769"/>
            <a:ext cx="4489344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CACBB483-E220-9A4F-BE38-983177E8B2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4699" y="708510"/>
            <a:ext cx="298658" cy="29865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E589D49-D6E5-C544-B3CB-36E540ECAF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883" y="1055815"/>
            <a:ext cx="298658" cy="29865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E279890-FB3E-ED4E-81E0-B7FAA888E74C}"/>
              </a:ext>
            </a:extLst>
          </p:cNvPr>
          <p:cNvSpPr txBox="1"/>
          <p:nvPr/>
        </p:nvSpPr>
        <p:spPr>
          <a:xfrm>
            <a:off x="7296880" y="395851"/>
            <a:ext cx="16954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Flask 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server.py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F420A34-475E-AD4D-AAC5-94FF263CBDF7}"/>
              </a:ext>
            </a:extLst>
          </p:cNvPr>
          <p:cNvCxnSpPr>
            <a:cxnSpLocks/>
          </p:cNvCxnSpPr>
          <p:nvPr/>
        </p:nvCxnSpPr>
        <p:spPr>
          <a:xfrm>
            <a:off x="8072553" y="1626542"/>
            <a:ext cx="0" cy="221077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96244CD-EB4B-294B-9411-8A9AF4F8C3F1}"/>
              </a:ext>
            </a:extLst>
          </p:cNvPr>
          <p:cNvCxnSpPr>
            <a:cxnSpLocks/>
          </p:cNvCxnSpPr>
          <p:nvPr/>
        </p:nvCxnSpPr>
        <p:spPr>
          <a:xfrm flipV="1">
            <a:off x="8213968" y="1596180"/>
            <a:ext cx="0" cy="2241133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82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3.7037E-6 L 0.34922 3.7037E-6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61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4.44444E-6 L -0.35599 -0.00325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99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0C0EEC82-D267-D449-81CC-BE121B0CBB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2676" y="730761"/>
            <a:ext cx="335540" cy="65010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96B385-8BD8-384C-9428-79B074D3D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7548" y="3891224"/>
            <a:ext cx="1030583" cy="7274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386EBA-36EE-E842-A73F-5DD8D02C0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9338" y="3951948"/>
            <a:ext cx="1030583" cy="727470"/>
          </a:xfrm>
          <a:prstGeom prst="rect">
            <a:avLst/>
          </a:prstGeom>
        </p:spPr>
      </p:pic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9B063516-343C-0B45-BB5B-70235AAE8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860" y="670961"/>
            <a:ext cx="335540" cy="6501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C4CA471-E3AC-6B4F-8891-208D4F1DC84B}"/>
              </a:ext>
            </a:extLst>
          </p:cNvPr>
          <p:cNvSpPr txBox="1"/>
          <p:nvPr/>
        </p:nvSpPr>
        <p:spPr>
          <a:xfrm>
            <a:off x="2900018" y="4604814"/>
            <a:ext cx="989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Client.py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DA5434-5B8E-6047-9763-D9B0682D6C16}"/>
              </a:ext>
            </a:extLst>
          </p:cNvPr>
          <p:cNvSpPr txBox="1"/>
          <p:nvPr/>
        </p:nvSpPr>
        <p:spPr>
          <a:xfrm>
            <a:off x="7724902" y="4679418"/>
            <a:ext cx="989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Client.py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2E5BC5-1A60-D64B-A8D8-350830415B5C}"/>
              </a:ext>
            </a:extLst>
          </p:cNvPr>
          <p:cNvSpPr txBox="1"/>
          <p:nvPr/>
        </p:nvSpPr>
        <p:spPr>
          <a:xfrm>
            <a:off x="2456179" y="443739"/>
            <a:ext cx="16954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Flask 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server.py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32BCD2A-8E15-EC4E-A0BE-E1DCEC1FBF1C}"/>
              </a:ext>
            </a:extLst>
          </p:cNvPr>
          <p:cNvCxnSpPr>
            <a:cxnSpLocks/>
          </p:cNvCxnSpPr>
          <p:nvPr/>
        </p:nvCxnSpPr>
        <p:spPr>
          <a:xfrm>
            <a:off x="3305233" y="1596180"/>
            <a:ext cx="0" cy="652596"/>
          </a:xfrm>
          <a:prstGeom prst="straightConnector1">
            <a:avLst/>
          </a:prstGeom>
          <a:ln w="412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1AADB5D-877A-5A42-96AC-4AB2DA540344}"/>
              </a:ext>
            </a:extLst>
          </p:cNvPr>
          <p:cNvCxnSpPr>
            <a:cxnSpLocks/>
          </p:cNvCxnSpPr>
          <p:nvPr/>
        </p:nvCxnSpPr>
        <p:spPr>
          <a:xfrm flipV="1">
            <a:off x="3314997" y="3177684"/>
            <a:ext cx="0" cy="774264"/>
          </a:xfrm>
          <a:prstGeom prst="straightConnector1">
            <a:avLst/>
          </a:prstGeom>
          <a:ln w="412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5DC5FC7-1335-2644-88F4-39DBBBC31DC9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3464870" y="1207651"/>
            <a:ext cx="4164468" cy="3108032"/>
          </a:xfrm>
          <a:prstGeom prst="straightConnector1">
            <a:avLst/>
          </a:prstGeom>
          <a:ln w="41275">
            <a:solidFill>
              <a:schemeClr val="accent4">
                <a:lumMod val="50000"/>
                <a:alpha val="64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3A3EEE-3D7F-9944-BDE7-EBBF48EEED76}"/>
              </a:ext>
            </a:extLst>
          </p:cNvPr>
          <p:cNvCxnSpPr>
            <a:cxnSpLocks/>
          </p:cNvCxnSpPr>
          <p:nvPr/>
        </p:nvCxnSpPr>
        <p:spPr>
          <a:xfrm>
            <a:off x="3419505" y="961053"/>
            <a:ext cx="4142560" cy="3100179"/>
          </a:xfrm>
          <a:prstGeom prst="straightConnector1">
            <a:avLst/>
          </a:prstGeom>
          <a:ln w="41275">
            <a:solidFill>
              <a:schemeClr val="accent4">
                <a:lumMod val="50000"/>
                <a:alpha val="64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CACBB483-E220-9A4F-BE38-983177E8B2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4996" y="1773149"/>
            <a:ext cx="298658" cy="29865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E279890-FB3E-ED4E-81E0-B7FAA888E74C}"/>
              </a:ext>
            </a:extLst>
          </p:cNvPr>
          <p:cNvSpPr txBox="1"/>
          <p:nvPr/>
        </p:nvSpPr>
        <p:spPr>
          <a:xfrm>
            <a:off x="7296880" y="395851"/>
            <a:ext cx="16954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Flask 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server.py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82566E-6A03-7D41-BA4C-07C80C454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607" y="2239172"/>
            <a:ext cx="824312" cy="932939"/>
          </a:xfrm>
          <a:prstGeom prst="rect">
            <a:avLst/>
          </a:prstGeom>
          <a:ln w="41275">
            <a:solidFill>
              <a:schemeClr val="accent6">
                <a:lumMod val="50000"/>
              </a:schemeClr>
            </a:solidFill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6B2EDBC-7F91-EB4C-B001-648BA6BFA7E4}"/>
              </a:ext>
            </a:extLst>
          </p:cNvPr>
          <p:cNvCxnSpPr>
            <a:cxnSpLocks/>
          </p:cNvCxnSpPr>
          <p:nvPr/>
        </p:nvCxnSpPr>
        <p:spPr>
          <a:xfrm>
            <a:off x="8164749" y="1579240"/>
            <a:ext cx="0" cy="652596"/>
          </a:xfrm>
          <a:prstGeom prst="straightConnector1">
            <a:avLst/>
          </a:prstGeom>
          <a:ln w="412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6FE9EF9-E0F7-3941-8EA3-7CED45CC439B}"/>
              </a:ext>
            </a:extLst>
          </p:cNvPr>
          <p:cNvCxnSpPr>
            <a:cxnSpLocks/>
          </p:cNvCxnSpPr>
          <p:nvPr/>
        </p:nvCxnSpPr>
        <p:spPr>
          <a:xfrm flipV="1">
            <a:off x="8228303" y="3160744"/>
            <a:ext cx="0" cy="774264"/>
          </a:xfrm>
          <a:prstGeom prst="straightConnector1">
            <a:avLst/>
          </a:prstGeom>
          <a:ln w="412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">
            <a:extLst>
              <a:ext uri="{FF2B5EF4-FFF2-40B4-BE49-F238E27FC236}">
                <a16:creationId xmlns:a16="http://schemas.microsoft.com/office/drawing/2014/main" id="{3A8357C6-C66F-394C-88B3-5A3C7676A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913" y="2222232"/>
            <a:ext cx="824312" cy="932939"/>
          </a:xfrm>
          <a:prstGeom prst="rect">
            <a:avLst/>
          </a:prstGeom>
          <a:ln w="41275">
            <a:solidFill>
              <a:schemeClr val="accent4">
                <a:lumMod val="50000"/>
              </a:schemeClr>
            </a:solidFill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E75A43D-AF0A-CD4F-9B3F-AF70EC16D435}"/>
              </a:ext>
            </a:extLst>
          </p:cNvPr>
          <p:cNvCxnSpPr>
            <a:cxnSpLocks/>
          </p:cNvCxnSpPr>
          <p:nvPr/>
        </p:nvCxnSpPr>
        <p:spPr>
          <a:xfrm flipV="1">
            <a:off x="3889776" y="1217557"/>
            <a:ext cx="3885498" cy="2923768"/>
          </a:xfrm>
          <a:prstGeom prst="straightConnector1">
            <a:avLst/>
          </a:prstGeom>
          <a:ln w="41275">
            <a:solidFill>
              <a:schemeClr val="accent6">
                <a:lumMod val="50000"/>
                <a:alpha val="69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558DC37-E405-FB46-934F-6C1506813211}"/>
              </a:ext>
            </a:extLst>
          </p:cNvPr>
          <p:cNvCxnSpPr>
            <a:cxnSpLocks/>
          </p:cNvCxnSpPr>
          <p:nvPr/>
        </p:nvCxnSpPr>
        <p:spPr>
          <a:xfrm flipH="1">
            <a:off x="3842505" y="928426"/>
            <a:ext cx="4035691" cy="3033428"/>
          </a:xfrm>
          <a:prstGeom prst="straightConnector1">
            <a:avLst/>
          </a:prstGeom>
          <a:ln w="41275">
            <a:solidFill>
              <a:schemeClr val="accent6">
                <a:lumMod val="50000"/>
                <a:alpha val="69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AE589D49-D6E5-C544-B3CB-36E540ECAF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605195" y="1644068"/>
            <a:ext cx="322516" cy="29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68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3.7037E-6 L 0.34922 3.7037E-6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61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4.44444E-6 L -0.35599 -0.00325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99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E85CB0A-06DF-794A-BB90-64FA45A93DA3}"/>
              </a:ext>
            </a:extLst>
          </p:cNvPr>
          <p:cNvSpPr/>
          <p:nvPr/>
        </p:nvSpPr>
        <p:spPr>
          <a:xfrm>
            <a:off x="5169602" y="3501519"/>
            <a:ext cx="18448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" pitchFamily="2" charset="0"/>
              </a:rPr>
              <a:t>Did you know syphilis is still a thing? Lol. </a:t>
            </a:r>
            <a:r>
              <a:rPr lang="en-US" sz="800" b="1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ourier" pitchFamily="2" charset="0"/>
              </a:rPr>
              <a:t>Ummmm</a:t>
            </a:r>
            <a:r>
              <a:rPr lang="en-US" sz="8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" pitchFamily="2" charset="0"/>
              </a:rPr>
              <a:t> We need to talk. 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1BE6C-0D01-344A-B295-C9D3E1412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0B3176-C02D-7A42-B3BE-F93DB582D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978" y="3643807"/>
            <a:ext cx="1030583" cy="7274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198D57-6B5B-BE46-B683-A34A7C24F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0276" y="3616062"/>
            <a:ext cx="1030583" cy="72747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0A05907-5B09-FE47-BA37-3F235270C664}"/>
              </a:ext>
            </a:extLst>
          </p:cNvPr>
          <p:cNvCxnSpPr>
            <a:cxnSpLocks/>
          </p:cNvCxnSpPr>
          <p:nvPr/>
        </p:nvCxnSpPr>
        <p:spPr>
          <a:xfrm>
            <a:off x="2246725" y="3870678"/>
            <a:ext cx="7854160" cy="0"/>
          </a:xfrm>
          <a:prstGeom prst="straightConnector1">
            <a:avLst/>
          </a:prstGeom>
          <a:ln w="184150">
            <a:solidFill>
              <a:schemeClr val="tx2">
                <a:lumMod val="75000"/>
                <a:alpha val="3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895C0CD-9E04-234D-99C6-ECAF839B18AB}"/>
              </a:ext>
            </a:extLst>
          </p:cNvPr>
          <p:cNvGrpSpPr/>
          <p:nvPr/>
        </p:nvGrpSpPr>
        <p:grpSpPr>
          <a:xfrm>
            <a:off x="979039" y="2276730"/>
            <a:ext cx="1367077" cy="1424804"/>
            <a:chOff x="2569300" y="2154815"/>
            <a:chExt cx="1367077" cy="142480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E85ED35-0558-8945-A7B2-9F7EC7CB8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69300" y="2154815"/>
              <a:ext cx="1367077" cy="1367077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7DA5925-718E-4646-A275-9941311BA801}"/>
                </a:ext>
              </a:extLst>
            </p:cNvPr>
            <p:cNvSpPr txBox="1"/>
            <p:nvPr/>
          </p:nvSpPr>
          <p:spPr>
            <a:xfrm>
              <a:off x="2956122" y="3210287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Bob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B1162DD-CB48-0C43-97AE-8D2CCCE91C4A}"/>
              </a:ext>
            </a:extLst>
          </p:cNvPr>
          <p:cNvGrpSpPr/>
          <p:nvPr/>
        </p:nvGrpSpPr>
        <p:grpSpPr>
          <a:xfrm>
            <a:off x="10200276" y="2327976"/>
            <a:ext cx="1012685" cy="1332359"/>
            <a:chOff x="7753263" y="2257836"/>
            <a:chExt cx="1012685" cy="1332359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F8C94B3-092B-9E42-8665-C8E870D71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53263" y="2257836"/>
              <a:ext cx="1012685" cy="1275983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E2E820F-A985-2044-A701-D3A2CF0809F9}"/>
                </a:ext>
              </a:extLst>
            </p:cNvPr>
            <p:cNvSpPr txBox="1"/>
            <p:nvPr/>
          </p:nvSpPr>
          <p:spPr>
            <a:xfrm>
              <a:off x="7962714" y="3220863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Alice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6798CE9-77F5-E946-8E3A-4E06B8179855}"/>
              </a:ext>
            </a:extLst>
          </p:cNvPr>
          <p:cNvGrpSpPr/>
          <p:nvPr/>
        </p:nvGrpSpPr>
        <p:grpSpPr>
          <a:xfrm>
            <a:off x="8058992" y="4540945"/>
            <a:ext cx="1000648" cy="1300335"/>
            <a:chOff x="4957785" y="5026926"/>
            <a:chExt cx="1000648" cy="130033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1B141A9C-AC9E-AA49-8A57-AB3CEE6B31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57785" y="5026926"/>
              <a:ext cx="1000648" cy="1300335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41D0D2A-1492-9C42-8E65-FFEAFC4352E1}"/>
                </a:ext>
              </a:extLst>
            </p:cNvPr>
            <p:cNvSpPr txBox="1"/>
            <p:nvPr/>
          </p:nvSpPr>
          <p:spPr>
            <a:xfrm>
              <a:off x="5167837" y="5895202"/>
              <a:ext cx="4974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Eve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13301C7-AD07-CA4B-BD37-835826332CFA}"/>
              </a:ext>
            </a:extLst>
          </p:cNvPr>
          <p:cNvSpPr txBox="1"/>
          <p:nvPr/>
        </p:nvSpPr>
        <p:spPr>
          <a:xfrm>
            <a:off x="3807864" y="2481234"/>
            <a:ext cx="4016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Bob wants to send a message to Alice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87FD92-CBA9-CF45-B15A-0D6CBFCCBF6C}"/>
              </a:ext>
            </a:extLst>
          </p:cNvPr>
          <p:cNvSpPr txBox="1"/>
          <p:nvPr/>
        </p:nvSpPr>
        <p:spPr>
          <a:xfrm>
            <a:off x="4705507" y="5572852"/>
            <a:ext cx="3028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 employs her packet sniffer.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BEF7E6-543B-9747-BEDE-6B1DDA0D5614}"/>
              </a:ext>
            </a:extLst>
          </p:cNvPr>
          <p:cNvSpPr txBox="1"/>
          <p:nvPr/>
        </p:nvSpPr>
        <p:spPr>
          <a:xfrm>
            <a:off x="10411097" y="49246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CBF395-394C-564A-ACF2-C62B527668C5}"/>
              </a:ext>
            </a:extLst>
          </p:cNvPr>
          <p:cNvSpPr txBox="1"/>
          <p:nvPr/>
        </p:nvSpPr>
        <p:spPr>
          <a:xfrm>
            <a:off x="2495835" y="3717932"/>
            <a:ext cx="8735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" pitchFamily="2" charset="0"/>
              </a:rPr>
              <a:t>Did you know syphilis is still a thing? Lol. </a:t>
            </a:r>
            <a:r>
              <a:rPr lang="en-US" sz="1400" b="1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ourier" pitchFamily="2" charset="0"/>
              </a:rPr>
              <a:t>Ummmm</a:t>
            </a:r>
            <a:r>
              <a:rPr lang="en-US" sz="1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" pitchFamily="2" charset="0"/>
              </a:rPr>
              <a:t> We need to talk.  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955756E6-AE37-1A4E-AA3B-DC3F536C0E6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756" t="-1" r="11357" b="68957"/>
          <a:stretch/>
        </p:blipFill>
        <p:spPr>
          <a:xfrm>
            <a:off x="2246725" y="3774028"/>
            <a:ext cx="7854160" cy="258409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2FEF6288-4A6B-A748-AD99-2001CE61F953}"/>
              </a:ext>
            </a:extLst>
          </p:cNvPr>
          <p:cNvSpPr txBox="1"/>
          <p:nvPr/>
        </p:nvSpPr>
        <p:spPr>
          <a:xfrm>
            <a:off x="1141413" y="1508942"/>
            <a:ext cx="379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Oversimplified Symmetric Key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E4766E-472F-CA4D-8022-A9805D42A6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10114" y="5875194"/>
            <a:ext cx="637274" cy="6504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783D61-C528-0544-90CD-1E9F4C5F50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42704" y="659546"/>
            <a:ext cx="395991" cy="4041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68A48B7-C775-5042-B6FB-8CF49E2887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99909" y="4957250"/>
            <a:ext cx="422701" cy="4314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FA0291-7A52-1543-9A28-4785FF22F15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89231" y="5279071"/>
            <a:ext cx="513770" cy="524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9428C63-3FB3-8C44-8E22-AA43E7CE527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01676" y="463488"/>
            <a:ext cx="636375" cy="649542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859AC698-41EF-E44E-AF73-D01DB3E39AA9}"/>
              </a:ext>
            </a:extLst>
          </p:cNvPr>
          <p:cNvGrpSpPr/>
          <p:nvPr/>
        </p:nvGrpSpPr>
        <p:grpSpPr>
          <a:xfrm>
            <a:off x="8469712" y="852211"/>
            <a:ext cx="541874" cy="541874"/>
            <a:chOff x="8469712" y="852211"/>
            <a:chExt cx="541874" cy="54187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CF3C471-CC96-D046-BCCC-05F720D7E408}"/>
                </a:ext>
              </a:extLst>
            </p:cNvPr>
            <p:cNvSpPr/>
            <p:nvPr/>
          </p:nvSpPr>
          <p:spPr>
            <a:xfrm>
              <a:off x="8559316" y="942680"/>
              <a:ext cx="415002" cy="41512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F155CFF-716E-F948-84A6-21793EC2DF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469712" y="852211"/>
              <a:ext cx="541874" cy="541874"/>
            </a:xfrm>
            <a:prstGeom prst="rect">
              <a:avLst/>
            </a:prstGeom>
          </p:spPr>
        </p:pic>
      </p:grpSp>
      <p:pic>
        <p:nvPicPr>
          <p:cNvPr id="30" name="Picture 29" descr="A close up of a stuffed animal&#10;&#10;Description automatically generated">
            <a:extLst>
              <a:ext uri="{FF2B5EF4-FFF2-40B4-BE49-F238E27FC236}">
                <a16:creationId xmlns:a16="http://schemas.microsoft.com/office/drawing/2014/main" id="{B98F97C3-BB94-9C4F-8427-2247E8FB428E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49000"/>
          </a:blip>
          <a:stretch>
            <a:fillRect/>
          </a:stretch>
        </p:blipFill>
        <p:spPr>
          <a:xfrm>
            <a:off x="5330038" y="3270945"/>
            <a:ext cx="1524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272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108 0.25672 " pathEditMode="relative" ptsTypes="AA">
                                      <p:cBhvr>
                                        <p:cTn id="3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3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phic 16" descr="Lock">
            <a:extLst>
              <a:ext uri="{FF2B5EF4-FFF2-40B4-BE49-F238E27FC236}">
                <a16:creationId xmlns:a16="http://schemas.microsoft.com/office/drawing/2014/main" id="{CE6CFAC5-3B5D-7E46-A304-EBB96D5DA6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89542" y="3360826"/>
            <a:ext cx="914400" cy="914400"/>
          </a:xfrm>
          <a:prstGeom prst="rect">
            <a:avLst/>
          </a:prstGeom>
        </p:spPr>
      </p:pic>
      <p:pic>
        <p:nvPicPr>
          <p:cNvPr id="34" name="Graphic 33" descr="Lock">
            <a:extLst>
              <a:ext uri="{FF2B5EF4-FFF2-40B4-BE49-F238E27FC236}">
                <a16:creationId xmlns:a16="http://schemas.microsoft.com/office/drawing/2014/main" id="{A6BA4E5A-85ED-BA49-BB57-E803B6958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01947" y="3360826"/>
            <a:ext cx="914400" cy="91440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0A05907-5B09-FE47-BA37-3F235270C664}"/>
              </a:ext>
            </a:extLst>
          </p:cNvPr>
          <p:cNvCxnSpPr>
            <a:cxnSpLocks/>
          </p:cNvCxnSpPr>
          <p:nvPr/>
        </p:nvCxnSpPr>
        <p:spPr>
          <a:xfrm>
            <a:off x="1953594" y="3886200"/>
            <a:ext cx="8642234" cy="19745"/>
          </a:xfrm>
          <a:prstGeom prst="straightConnector1">
            <a:avLst/>
          </a:prstGeom>
          <a:ln w="180975">
            <a:solidFill>
              <a:schemeClr val="tx2">
                <a:lumMod val="75000"/>
                <a:alpha val="3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A close up of a stuffed animal&#10;&#10;Description automatically generated">
            <a:extLst>
              <a:ext uri="{FF2B5EF4-FFF2-40B4-BE49-F238E27FC236}">
                <a16:creationId xmlns:a16="http://schemas.microsoft.com/office/drawing/2014/main" id="{B98F97C3-BB94-9C4F-8427-2247E8FB428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49000"/>
          </a:blip>
          <a:stretch>
            <a:fillRect/>
          </a:stretch>
        </p:blipFill>
        <p:spPr>
          <a:xfrm>
            <a:off x="5330038" y="3270945"/>
            <a:ext cx="1524000" cy="127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F1BE6C-0D01-344A-B295-C9D3E1412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encrypt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0B3176-C02D-7A42-B3BE-F93DB582D1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011" y="3643807"/>
            <a:ext cx="1030583" cy="7274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198D57-6B5B-BE46-B683-A34A7C24F1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54805" y="3616062"/>
            <a:ext cx="1030583" cy="72747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3895C0CD-9E04-234D-99C6-ECAF839B18AB}"/>
              </a:ext>
            </a:extLst>
          </p:cNvPr>
          <p:cNvGrpSpPr/>
          <p:nvPr/>
        </p:nvGrpSpPr>
        <p:grpSpPr>
          <a:xfrm>
            <a:off x="781072" y="2276730"/>
            <a:ext cx="1367077" cy="1424804"/>
            <a:chOff x="2569300" y="2154815"/>
            <a:chExt cx="1367077" cy="142480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E85ED35-0558-8945-A7B2-9F7EC7CB8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69300" y="2154815"/>
              <a:ext cx="1367077" cy="1367077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7DA5925-718E-4646-A275-9941311BA801}"/>
                </a:ext>
              </a:extLst>
            </p:cNvPr>
            <p:cNvSpPr txBox="1"/>
            <p:nvPr/>
          </p:nvSpPr>
          <p:spPr>
            <a:xfrm>
              <a:off x="2956122" y="3210287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Bob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B1162DD-CB48-0C43-97AE-8D2CCCE91C4A}"/>
              </a:ext>
            </a:extLst>
          </p:cNvPr>
          <p:cNvGrpSpPr/>
          <p:nvPr/>
        </p:nvGrpSpPr>
        <p:grpSpPr>
          <a:xfrm>
            <a:off x="10454805" y="2327976"/>
            <a:ext cx="1012685" cy="1332359"/>
            <a:chOff x="7753263" y="2257836"/>
            <a:chExt cx="1012685" cy="1332359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F8C94B3-092B-9E42-8665-C8E870D71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753263" y="2257836"/>
              <a:ext cx="1012685" cy="1275983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E2E820F-A985-2044-A701-D3A2CF0809F9}"/>
                </a:ext>
              </a:extLst>
            </p:cNvPr>
            <p:cNvSpPr txBox="1"/>
            <p:nvPr/>
          </p:nvSpPr>
          <p:spPr>
            <a:xfrm>
              <a:off x="7962714" y="3220863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Alice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6798CE9-77F5-E946-8E3A-4E06B8179855}"/>
              </a:ext>
            </a:extLst>
          </p:cNvPr>
          <p:cNvGrpSpPr/>
          <p:nvPr/>
        </p:nvGrpSpPr>
        <p:grpSpPr>
          <a:xfrm>
            <a:off x="8058992" y="4540945"/>
            <a:ext cx="1000648" cy="1300335"/>
            <a:chOff x="4957785" y="5026926"/>
            <a:chExt cx="1000648" cy="130033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1B141A9C-AC9E-AA49-8A57-AB3CEE6B319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957785" y="5026926"/>
              <a:ext cx="1000648" cy="1300335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41D0D2A-1492-9C42-8E65-FFEAFC4352E1}"/>
                </a:ext>
              </a:extLst>
            </p:cNvPr>
            <p:cNvSpPr txBox="1"/>
            <p:nvPr/>
          </p:nvSpPr>
          <p:spPr>
            <a:xfrm>
              <a:off x="5167837" y="5895202"/>
              <a:ext cx="4974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Eve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13301C7-AD07-CA4B-BD37-835826332CFA}"/>
              </a:ext>
            </a:extLst>
          </p:cNvPr>
          <p:cNvSpPr txBox="1"/>
          <p:nvPr/>
        </p:nvSpPr>
        <p:spPr>
          <a:xfrm>
            <a:off x="3807864" y="2481234"/>
            <a:ext cx="4016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Bob wants to send a message to Alice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BEF7E6-543B-9747-BEDE-6B1DDA0D5614}"/>
              </a:ext>
            </a:extLst>
          </p:cNvPr>
          <p:cNvSpPr txBox="1"/>
          <p:nvPr/>
        </p:nvSpPr>
        <p:spPr>
          <a:xfrm>
            <a:off x="10411097" y="49246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CBF395-394C-564A-ACF2-C62B527668C5}"/>
              </a:ext>
            </a:extLst>
          </p:cNvPr>
          <p:cNvSpPr txBox="1"/>
          <p:nvPr/>
        </p:nvSpPr>
        <p:spPr>
          <a:xfrm>
            <a:off x="1860804" y="3742183"/>
            <a:ext cx="8735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" pitchFamily="2" charset="0"/>
              </a:rPr>
              <a:t>I promise. Its not syphilis. Doc said </a:t>
            </a:r>
            <a:r>
              <a:rPr lang="en-US" sz="1400" b="1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ourier" pitchFamily="2" charset="0"/>
              </a:rPr>
              <a:t>Covid</a:t>
            </a:r>
            <a:r>
              <a:rPr lang="en-US" sz="1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" pitchFamily="2" charset="0"/>
              </a:rPr>
              <a:t> 19 and Syphilis have exact symptoms.  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955756E6-AE37-1A4E-AA3B-DC3F536C0E6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4756" t="-1" r="5360" b="62256"/>
          <a:stretch/>
        </p:blipFill>
        <p:spPr>
          <a:xfrm>
            <a:off x="1953594" y="3756081"/>
            <a:ext cx="8491684" cy="234880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A6D6EEA1-EED4-6944-A1B1-0AFB77192F43}"/>
              </a:ext>
            </a:extLst>
          </p:cNvPr>
          <p:cNvGrpSpPr/>
          <p:nvPr/>
        </p:nvGrpSpPr>
        <p:grpSpPr>
          <a:xfrm>
            <a:off x="8858970" y="621730"/>
            <a:ext cx="2092663" cy="2198901"/>
            <a:chOff x="8858970" y="621730"/>
            <a:chExt cx="2092663" cy="2198901"/>
          </a:xfrm>
        </p:grpSpPr>
        <p:pic>
          <p:nvPicPr>
            <p:cNvPr id="20" name="Graphic 19" descr="Question Mark">
              <a:extLst>
                <a:ext uri="{FF2B5EF4-FFF2-40B4-BE49-F238E27FC236}">
                  <a16:creationId xmlns:a16="http://schemas.microsoft.com/office/drawing/2014/main" id="{4F89ADDD-96B5-724A-BB8D-812E5C8E8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448101" y="1001902"/>
              <a:ext cx="914400" cy="914400"/>
            </a:xfrm>
            <a:prstGeom prst="rect">
              <a:avLst/>
            </a:prstGeom>
          </p:spPr>
        </p:pic>
        <p:pic>
          <p:nvPicPr>
            <p:cNvPr id="39" name="Graphic 38" descr="Thought bubble">
              <a:extLst>
                <a:ext uri="{FF2B5EF4-FFF2-40B4-BE49-F238E27FC236}">
                  <a16:creationId xmlns:a16="http://schemas.microsoft.com/office/drawing/2014/main" id="{145310D1-8A8E-3941-9287-C32BD6627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flipH="1">
              <a:off x="8858970" y="621730"/>
              <a:ext cx="2092663" cy="2198901"/>
            </a:xfrm>
            <a:prstGeom prst="rect">
              <a:avLst/>
            </a:prstGeom>
          </p:spPr>
        </p:pic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4D17BFA3-56E7-1647-8628-FC2A3F3B619E}"/>
              </a:ext>
            </a:extLst>
          </p:cNvPr>
          <p:cNvSpPr txBox="1"/>
          <p:nvPr/>
        </p:nvSpPr>
        <p:spPr>
          <a:xfrm>
            <a:off x="1141413" y="1508942"/>
            <a:ext cx="379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Oversimplified Symmetric Key Example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767A667-E751-A54C-9DE5-0C11A38C95B6}"/>
              </a:ext>
            </a:extLst>
          </p:cNvPr>
          <p:cNvGrpSpPr/>
          <p:nvPr/>
        </p:nvGrpSpPr>
        <p:grpSpPr>
          <a:xfrm>
            <a:off x="5272651" y="2964559"/>
            <a:ext cx="1706933" cy="1706933"/>
            <a:chOff x="3572578" y="4343532"/>
            <a:chExt cx="1706933" cy="1706933"/>
          </a:xfrm>
        </p:grpSpPr>
        <p:pic>
          <p:nvPicPr>
            <p:cNvPr id="43" name="Graphic 42" descr="Question Mark">
              <a:extLst>
                <a:ext uri="{FF2B5EF4-FFF2-40B4-BE49-F238E27FC236}">
                  <a16:creationId xmlns:a16="http://schemas.microsoft.com/office/drawing/2014/main" id="{2C4D983B-E0CC-D745-B619-D40FAC408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036730" y="5003930"/>
              <a:ext cx="734423" cy="512794"/>
            </a:xfrm>
            <a:prstGeom prst="rect">
              <a:avLst/>
            </a:prstGeom>
          </p:spPr>
        </p:pic>
        <p:pic>
          <p:nvPicPr>
            <p:cNvPr id="47" name="Graphic 46" descr="Cloud">
              <a:extLst>
                <a:ext uri="{FF2B5EF4-FFF2-40B4-BE49-F238E27FC236}">
                  <a16:creationId xmlns:a16="http://schemas.microsoft.com/office/drawing/2014/main" id="{9FB132B4-5093-824E-BFCF-0A908B2EDB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572578" y="4343532"/>
              <a:ext cx="1706933" cy="17069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7046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" dur="5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24 0.02894 C -0.01211 0.05255 -0.01198 0.07639 -0.01158 0.10023 C -0.01145 0.10162 -0.01093 0.10301 -0.0108 0.1044 C -0.01041 0.10764 -0.01041 0.11088 -0.01002 0.11412 C -0.00963 0.11598 -0.00885 0.1176 -0.00846 0.11945 C -0.00807 0.12084 -0.00807 0.12223 -0.00768 0.12361 C -0.00664 0.12755 -0.00507 0.12963 -0.00377 0.13334 C -0.0026 0.13681 -0.00208 0.14098 -0.00065 0.14422 C 0.00612 0.16042 -0.00247 0.14051 0.00391 0.15394 C 0.00482 0.15556 0.00547 0.15764 0.00625 0.15926 C 0.00704 0.16088 0.00782 0.16204 0.0086 0.16343 C 0.01159 0.16991 0.00847 0.16574 0.0125 0.17176 C 0.01524 0.17593 0.0181 0.1801 0.02097 0.18403 C 0.02227 0.18588 0.02331 0.1882 0.02487 0.18959 C 0.02891 0.19329 0.0293 0.19375 0.03334 0.19653 C 0.0349 0.19746 0.03633 0.19885 0.03802 0.19931 L 0.04258 0.2007 C 0.04883 0.19977 0.05508 0.19931 0.0612 0.19792 C 0.06224 0.19746 0.06316 0.19584 0.0642 0.19514 C 0.06706 0.19283 0.06784 0.19236 0.07045 0.19098 C 0.07149 0.18959 0.0724 0.18797 0.07357 0.18681 C 0.07683 0.18357 0.0806 0.18125 0.0836 0.17732 C 0.08451 0.17616 0.08503 0.17431 0.08594 0.17315 C 0.08685 0.17153 0.08907 0.16898 0.08907 0.16898 " pathEditMode="relative" ptsTypes="AAAAAAAAAAAAAAAAAAAAAAAA">
                                      <p:cBhvr>
                                        <p:cTn id="2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1BE6C-0D01-344A-B295-C9D3E1412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 a Key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0B3176-C02D-7A42-B3BE-F93DB582D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011" y="3643807"/>
            <a:ext cx="1030583" cy="7274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198D57-6B5B-BE46-B683-A34A7C24F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4805" y="3616062"/>
            <a:ext cx="1030583" cy="72747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3895C0CD-9E04-234D-99C6-ECAF839B18AB}"/>
              </a:ext>
            </a:extLst>
          </p:cNvPr>
          <p:cNvGrpSpPr/>
          <p:nvPr/>
        </p:nvGrpSpPr>
        <p:grpSpPr>
          <a:xfrm>
            <a:off x="781072" y="2276730"/>
            <a:ext cx="1367077" cy="1424804"/>
            <a:chOff x="2569300" y="2154815"/>
            <a:chExt cx="1367077" cy="142480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E85ED35-0558-8945-A7B2-9F7EC7CB8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69300" y="2154815"/>
              <a:ext cx="1367077" cy="1367077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7DA5925-718E-4646-A275-9941311BA801}"/>
                </a:ext>
              </a:extLst>
            </p:cNvPr>
            <p:cNvSpPr txBox="1"/>
            <p:nvPr/>
          </p:nvSpPr>
          <p:spPr>
            <a:xfrm>
              <a:off x="2956122" y="3210287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Bob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B1162DD-CB48-0C43-97AE-8D2CCCE91C4A}"/>
              </a:ext>
            </a:extLst>
          </p:cNvPr>
          <p:cNvGrpSpPr/>
          <p:nvPr/>
        </p:nvGrpSpPr>
        <p:grpSpPr>
          <a:xfrm>
            <a:off x="10454805" y="2327976"/>
            <a:ext cx="1012685" cy="1332359"/>
            <a:chOff x="7753263" y="2257836"/>
            <a:chExt cx="1012685" cy="1332359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F8C94B3-092B-9E42-8665-C8E870D71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53263" y="2257836"/>
              <a:ext cx="1012685" cy="1275983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E2E820F-A985-2044-A701-D3A2CF0809F9}"/>
                </a:ext>
              </a:extLst>
            </p:cNvPr>
            <p:cNvSpPr txBox="1"/>
            <p:nvPr/>
          </p:nvSpPr>
          <p:spPr>
            <a:xfrm>
              <a:off x="7962714" y="3220863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Alice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6798CE9-77F5-E946-8E3A-4E06B8179855}"/>
              </a:ext>
            </a:extLst>
          </p:cNvPr>
          <p:cNvGrpSpPr/>
          <p:nvPr/>
        </p:nvGrpSpPr>
        <p:grpSpPr>
          <a:xfrm>
            <a:off x="8058992" y="4540945"/>
            <a:ext cx="1000648" cy="1300335"/>
            <a:chOff x="4957785" y="5026926"/>
            <a:chExt cx="1000648" cy="130033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1B141A9C-AC9E-AA49-8A57-AB3CEE6B31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57785" y="5026926"/>
              <a:ext cx="1000648" cy="1300335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41D0D2A-1492-9C42-8E65-FFEAFC4352E1}"/>
                </a:ext>
              </a:extLst>
            </p:cNvPr>
            <p:cNvSpPr txBox="1"/>
            <p:nvPr/>
          </p:nvSpPr>
          <p:spPr>
            <a:xfrm>
              <a:off x="5167837" y="5895202"/>
              <a:ext cx="4974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Eve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13301C7-AD07-CA4B-BD37-835826332CFA}"/>
              </a:ext>
            </a:extLst>
          </p:cNvPr>
          <p:cNvSpPr txBox="1"/>
          <p:nvPr/>
        </p:nvSpPr>
        <p:spPr>
          <a:xfrm>
            <a:off x="3807864" y="2481234"/>
            <a:ext cx="4016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Bob wants to send a message to Alice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BEF7E6-543B-9747-BEDE-6B1DDA0D5614}"/>
              </a:ext>
            </a:extLst>
          </p:cNvPr>
          <p:cNvSpPr txBox="1"/>
          <p:nvPr/>
        </p:nvSpPr>
        <p:spPr>
          <a:xfrm>
            <a:off x="10411097" y="49246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30" name="Picture 29" descr="A close up of a stuffed animal&#10;&#10;Description automatically generated">
            <a:extLst>
              <a:ext uri="{FF2B5EF4-FFF2-40B4-BE49-F238E27FC236}">
                <a16:creationId xmlns:a16="http://schemas.microsoft.com/office/drawing/2014/main" id="{B98F97C3-BB94-9C4F-8427-2247E8FB428E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49000"/>
          </a:blip>
          <a:stretch>
            <a:fillRect/>
          </a:stretch>
        </p:blipFill>
        <p:spPr>
          <a:xfrm>
            <a:off x="5330038" y="3270945"/>
            <a:ext cx="1524000" cy="12700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715B0145-D9F3-924D-BCB7-358470676576}"/>
              </a:ext>
            </a:extLst>
          </p:cNvPr>
          <p:cNvSpPr txBox="1"/>
          <p:nvPr/>
        </p:nvSpPr>
        <p:spPr>
          <a:xfrm>
            <a:off x="1141413" y="1508942"/>
            <a:ext cx="379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Oversimplified Symmetric Key Example</a:t>
            </a:r>
          </a:p>
        </p:txBody>
      </p:sp>
    </p:spTree>
    <p:extLst>
      <p:ext uri="{BB962C8B-B14F-4D97-AF65-F5344CB8AC3E}">
        <p14:creationId xmlns:p14="http://schemas.microsoft.com/office/powerpoint/2010/main" val="1479640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1BE6C-0D01-344A-B295-C9D3E1412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 a Key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0B3176-C02D-7A42-B3BE-F93DB582D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011" y="3643807"/>
            <a:ext cx="1030583" cy="7274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198D57-6B5B-BE46-B683-A34A7C24F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4805" y="3616062"/>
            <a:ext cx="1030583" cy="72747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3895C0CD-9E04-234D-99C6-ECAF839B18AB}"/>
              </a:ext>
            </a:extLst>
          </p:cNvPr>
          <p:cNvGrpSpPr/>
          <p:nvPr/>
        </p:nvGrpSpPr>
        <p:grpSpPr>
          <a:xfrm>
            <a:off x="781072" y="2276730"/>
            <a:ext cx="1367077" cy="1424804"/>
            <a:chOff x="2569300" y="2154815"/>
            <a:chExt cx="1367077" cy="142480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E85ED35-0558-8945-A7B2-9F7EC7CB8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69300" y="2154815"/>
              <a:ext cx="1367077" cy="1367077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7DA5925-718E-4646-A275-9941311BA801}"/>
                </a:ext>
              </a:extLst>
            </p:cNvPr>
            <p:cNvSpPr txBox="1"/>
            <p:nvPr/>
          </p:nvSpPr>
          <p:spPr>
            <a:xfrm>
              <a:off x="2956122" y="3210287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Bob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B1162DD-CB48-0C43-97AE-8D2CCCE91C4A}"/>
              </a:ext>
            </a:extLst>
          </p:cNvPr>
          <p:cNvGrpSpPr/>
          <p:nvPr/>
        </p:nvGrpSpPr>
        <p:grpSpPr>
          <a:xfrm>
            <a:off x="10454805" y="2327976"/>
            <a:ext cx="1012685" cy="1332359"/>
            <a:chOff x="7753263" y="2257836"/>
            <a:chExt cx="1012685" cy="1332359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F8C94B3-092B-9E42-8665-C8E870D71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53263" y="2257836"/>
              <a:ext cx="1012685" cy="1275983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E2E820F-A985-2044-A701-D3A2CF0809F9}"/>
                </a:ext>
              </a:extLst>
            </p:cNvPr>
            <p:cNvSpPr txBox="1"/>
            <p:nvPr/>
          </p:nvSpPr>
          <p:spPr>
            <a:xfrm>
              <a:off x="7962714" y="3220863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Alice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6798CE9-77F5-E946-8E3A-4E06B8179855}"/>
              </a:ext>
            </a:extLst>
          </p:cNvPr>
          <p:cNvGrpSpPr/>
          <p:nvPr/>
        </p:nvGrpSpPr>
        <p:grpSpPr>
          <a:xfrm>
            <a:off x="8058992" y="4540945"/>
            <a:ext cx="1000648" cy="1300335"/>
            <a:chOff x="4957785" y="5026926"/>
            <a:chExt cx="1000648" cy="130033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1B141A9C-AC9E-AA49-8A57-AB3CEE6B31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57785" y="5026926"/>
              <a:ext cx="1000648" cy="1300335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41D0D2A-1492-9C42-8E65-FFEAFC4352E1}"/>
                </a:ext>
              </a:extLst>
            </p:cNvPr>
            <p:cNvSpPr txBox="1"/>
            <p:nvPr/>
          </p:nvSpPr>
          <p:spPr>
            <a:xfrm>
              <a:off x="5167837" y="5895202"/>
              <a:ext cx="4974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Eve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13301C7-AD07-CA4B-BD37-835826332CFA}"/>
              </a:ext>
            </a:extLst>
          </p:cNvPr>
          <p:cNvSpPr txBox="1"/>
          <p:nvPr/>
        </p:nvSpPr>
        <p:spPr>
          <a:xfrm>
            <a:off x="3807864" y="2481234"/>
            <a:ext cx="4016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Bob wants to send a message to Alice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BEF7E6-543B-9747-BEDE-6B1DDA0D5614}"/>
              </a:ext>
            </a:extLst>
          </p:cNvPr>
          <p:cNvSpPr txBox="1"/>
          <p:nvPr/>
        </p:nvSpPr>
        <p:spPr>
          <a:xfrm>
            <a:off x="10411097" y="49246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30" name="Picture 29" descr="A close up of a stuffed animal&#10;&#10;Description automatically generated">
            <a:extLst>
              <a:ext uri="{FF2B5EF4-FFF2-40B4-BE49-F238E27FC236}">
                <a16:creationId xmlns:a16="http://schemas.microsoft.com/office/drawing/2014/main" id="{B98F97C3-BB94-9C4F-8427-2247E8FB428E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49000"/>
          </a:blip>
          <a:stretch>
            <a:fillRect/>
          </a:stretch>
        </p:blipFill>
        <p:spPr>
          <a:xfrm>
            <a:off x="5330038" y="3270945"/>
            <a:ext cx="1524000" cy="1270000"/>
          </a:xfrm>
          <a:prstGeom prst="rect">
            <a:avLst/>
          </a:prstGeom>
        </p:spPr>
      </p:pic>
      <p:pic>
        <p:nvPicPr>
          <p:cNvPr id="26" name="Graphic 25" descr="Key">
            <a:extLst>
              <a:ext uri="{FF2B5EF4-FFF2-40B4-BE49-F238E27FC236}">
                <a16:creationId xmlns:a16="http://schemas.microsoft.com/office/drawing/2014/main" id="{A23C8F86-E7A3-6E48-8E4A-08EF7EF7FF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33270" y="3616062"/>
            <a:ext cx="639657" cy="639657"/>
          </a:xfrm>
          <a:prstGeom prst="rect">
            <a:avLst/>
          </a:prstGeom>
          <a:effectLst>
            <a:outerShdw blurRad="25400" dist="50800" dir="342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8" name="Graphic 37" descr="Key">
            <a:extLst>
              <a:ext uri="{FF2B5EF4-FFF2-40B4-BE49-F238E27FC236}">
                <a16:creationId xmlns:a16="http://schemas.microsoft.com/office/drawing/2014/main" id="{1FAD734F-0E3C-E34F-88AF-2AFB530D50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14764" y="3603959"/>
            <a:ext cx="639657" cy="639657"/>
          </a:xfrm>
          <a:prstGeom prst="rect">
            <a:avLst/>
          </a:prstGeom>
          <a:effectLst>
            <a:outerShdw blurRad="25400" dist="50800" dir="3420000" algn="tl" rotWithShape="0">
              <a:prstClr val="black">
                <a:alpha val="40000"/>
              </a:prstClr>
            </a:outerShdw>
          </a:effec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9510BA8C-B011-D349-ACB2-049A735B0DDE}"/>
              </a:ext>
            </a:extLst>
          </p:cNvPr>
          <p:cNvSpPr txBox="1"/>
          <p:nvPr/>
        </p:nvSpPr>
        <p:spPr>
          <a:xfrm>
            <a:off x="1141413" y="1508942"/>
            <a:ext cx="379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Oversimplified Symmetric Key Example</a:t>
            </a:r>
          </a:p>
        </p:txBody>
      </p:sp>
    </p:spTree>
    <p:extLst>
      <p:ext uri="{BB962C8B-B14F-4D97-AF65-F5344CB8AC3E}">
        <p14:creationId xmlns:p14="http://schemas.microsoft.com/office/powerpoint/2010/main" val="331024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1.85185E-6 L 0.77526 -1.85185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76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533 0.00185 L 0.0086 0.18495 " pathEditMode="relative" ptsTypes="AA">
                                      <p:cBhvr>
                                        <p:cTn id="1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38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phic 16" descr="Lock">
            <a:extLst>
              <a:ext uri="{FF2B5EF4-FFF2-40B4-BE49-F238E27FC236}">
                <a16:creationId xmlns:a16="http://schemas.microsoft.com/office/drawing/2014/main" id="{CE6CFAC5-3B5D-7E46-A304-EBB96D5DA6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89542" y="3360826"/>
            <a:ext cx="914400" cy="914400"/>
          </a:xfrm>
          <a:prstGeom prst="rect">
            <a:avLst/>
          </a:prstGeom>
        </p:spPr>
      </p:pic>
      <p:pic>
        <p:nvPicPr>
          <p:cNvPr id="34" name="Graphic 33" descr="Lock">
            <a:extLst>
              <a:ext uri="{FF2B5EF4-FFF2-40B4-BE49-F238E27FC236}">
                <a16:creationId xmlns:a16="http://schemas.microsoft.com/office/drawing/2014/main" id="{A6BA4E5A-85ED-BA49-BB57-E803B6958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01947" y="3360826"/>
            <a:ext cx="914400" cy="91440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0A05907-5B09-FE47-BA37-3F235270C664}"/>
              </a:ext>
            </a:extLst>
          </p:cNvPr>
          <p:cNvCxnSpPr>
            <a:cxnSpLocks/>
          </p:cNvCxnSpPr>
          <p:nvPr/>
        </p:nvCxnSpPr>
        <p:spPr>
          <a:xfrm>
            <a:off x="1953594" y="3886200"/>
            <a:ext cx="8642234" cy="19745"/>
          </a:xfrm>
          <a:prstGeom prst="straightConnector1">
            <a:avLst/>
          </a:prstGeom>
          <a:ln w="180975">
            <a:solidFill>
              <a:schemeClr val="tx2">
                <a:lumMod val="75000"/>
                <a:alpha val="3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CF1BE6C-0D01-344A-B295-C9D3E1412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 a Key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0B3176-C02D-7A42-B3BE-F93DB582D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011" y="3643807"/>
            <a:ext cx="1030583" cy="7274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198D57-6B5B-BE46-B683-A34A7C24F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4805" y="3616062"/>
            <a:ext cx="1030583" cy="72747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3895C0CD-9E04-234D-99C6-ECAF839B18AB}"/>
              </a:ext>
            </a:extLst>
          </p:cNvPr>
          <p:cNvGrpSpPr/>
          <p:nvPr/>
        </p:nvGrpSpPr>
        <p:grpSpPr>
          <a:xfrm>
            <a:off x="781072" y="2276730"/>
            <a:ext cx="1367077" cy="1424804"/>
            <a:chOff x="2569300" y="2154815"/>
            <a:chExt cx="1367077" cy="142480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E85ED35-0558-8945-A7B2-9F7EC7CB8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69300" y="2154815"/>
              <a:ext cx="1367077" cy="1367077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7DA5925-718E-4646-A275-9941311BA801}"/>
                </a:ext>
              </a:extLst>
            </p:cNvPr>
            <p:cNvSpPr txBox="1"/>
            <p:nvPr/>
          </p:nvSpPr>
          <p:spPr>
            <a:xfrm>
              <a:off x="2956122" y="3210287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Bob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B1162DD-CB48-0C43-97AE-8D2CCCE91C4A}"/>
              </a:ext>
            </a:extLst>
          </p:cNvPr>
          <p:cNvGrpSpPr/>
          <p:nvPr/>
        </p:nvGrpSpPr>
        <p:grpSpPr>
          <a:xfrm>
            <a:off x="10454805" y="2327976"/>
            <a:ext cx="1012685" cy="1332359"/>
            <a:chOff x="7753263" y="2257836"/>
            <a:chExt cx="1012685" cy="1332359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F8C94B3-092B-9E42-8665-C8E870D71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53263" y="2257836"/>
              <a:ext cx="1012685" cy="1275983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E2E820F-A985-2044-A701-D3A2CF0809F9}"/>
                </a:ext>
              </a:extLst>
            </p:cNvPr>
            <p:cNvSpPr txBox="1"/>
            <p:nvPr/>
          </p:nvSpPr>
          <p:spPr>
            <a:xfrm>
              <a:off x="7962714" y="3220863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Alice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6798CE9-77F5-E946-8E3A-4E06B8179855}"/>
              </a:ext>
            </a:extLst>
          </p:cNvPr>
          <p:cNvGrpSpPr/>
          <p:nvPr/>
        </p:nvGrpSpPr>
        <p:grpSpPr>
          <a:xfrm>
            <a:off x="8058992" y="4540945"/>
            <a:ext cx="1000648" cy="1300335"/>
            <a:chOff x="4957785" y="5026926"/>
            <a:chExt cx="1000648" cy="130033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1B141A9C-AC9E-AA49-8A57-AB3CEE6B319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957785" y="5026926"/>
              <a:ext cx="1000648" cy="1300335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41D0D2A-1492-9C42-8E65-FFEAFC4352E1}"/>
                </a:ext>
              </a:extLst>
            </p:cNvPr>
            <p:cNvSpPr txBox="1"/>
            <p:nvPr/>
          </p:nvSpPr>
          <p:spPr>
            <a:xfrm>
              <a:off x="5167837" y="5895202"/>
              <a:ext cx="4974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Eve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13301C7-AD07-CA4B-BD37-835826332CFA}"/>
              </a:ext>
            </a:extLst>
          </p:cNvPr>
          <p:cNvSpPr txBox="1"/>
          <p:nvPr/>
        </p:nvSpPr>
        <p:spPr>
          <a:xfrm>
            <a:off x="3807864" y="2481234"/>
            <a:ext cx="4016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Bob wants to send a message to Alice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BEF7E6-543B-9747-BEDE-6B1DDA0D5614}"/>
              </a:ext>
            </a:extLst>
          </p:cNvPr>
          <p:cNvSpPr txBox="1"/>
          <p:nvPr/>
        </p:nvSpPr>
        <p:spPr>
          <a:xfrm>
            <a:off x="10411097" y="49246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CBF395-394C-564A-ACF2-C62B527668C5}"/>
              </a:ext>
            </a:extLst>
          </p:cNvPr>
          <p:cNvSpPr txBox="1"/>
          <p:nvPr/>
        </p:nvSpPr>
        <p:spPr>
          <a:xfrm>
            <a:off x="1860804" y="3742183"/>
            <a:ext cx="8735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" pitchFamily="2" charset="0"/>
              </a:rPr>
              <a:t> Yes, you should go get tested for Syph </a:t>
            </a:r>
            <a:r>
              <a:rPr lang="en-US" sz="1400" b="1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ourier" pitchFamily="2" charset="0"/>
              </a:rPr>
              <a:t>errr</a:t>
            </a:r>
            <a:r>
              <a:rPr lang="en-US" sz="1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" pitchFamily="2" charset="0"/>
              </a:rPr>
              <a:t> </a:t>
            </a:r>
            <a:r>
              <a:rPr lang="en-US" sz="1400" b="1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ourier" pitchFamily="2" charset="0"/>
              </a:rPr>
              <a:t>Covid</a:t>
            </a:r>
            <a:r>
              <a:rPr lang="en-US" sz="1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" pitchFamily="2" charset="0"/>
              </a:rPr>
              <a:t>. And probably your sister. 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955756E6-AE37-1A4E-AA3B-DC3F536C0E6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4756" t="-1" r="5360" b="62256"/>
          <a:stretch/>
        </p:blipFill>
        <p:spPr>
          <a:xfrm>
            <a:off x="1971502" y="3755395"/>
            <a:ext cx="8491684" cy="234880"/>
          </a:xfrm>
          <a:prstGeom prst="rect">
            <a:avLst/>
          </a:prstGeom>
        </p:spPr>
      </p:pic>
      <p:pic>
        <p:nvPicPr>
          <p:cNvPr id="30" name="Picture 29" descr="A close up of a stuffed animal&#10;&#10;Description automatically generated">
            <a:extLst>
              <a:ext uri="{FF2B5EF4-FFF2-40B4-BE49-F238E27FC236}">
                <a16:creationId xmlns:a16="http://schemas.microsoft.com/office/drawing/2014/main" id="{B98F97C3-BB94-9C4F-8427-2247E8FB428E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49000"/>
          </a:blip>
          <a:stretch>
            <a:fillRect/>
          </a:stretch>
        </p:blipFill>
        <p:spPr>
          <a:xfrm>
            <a:off x="5330038" y="3270945"/>
            <a:ext cx="1524000" cy="1270000"/>
          </a:xfrm>
          <a:prstGeom prst="rect">
            <a:avLst/>
          </a:prstGeom>
        </p:spPr>
      </p:pic>
      <p:pic>
        <p:nvPicPr>
          <p:cNvPr id="27" name="Graphic 26" descr="Key">
            <a:extLst>
              <a:ext uri="{FF2B5EF4-FFF2-40B4-BE49-F238E27FC236}">
                <a16:creationId xmlns:a16="http://schemas.microsoft.com/office/drawing/2014/main" id="{0D66ABC1-F94B-E145-9A96-B98DDA5F6B6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748717" y="3591814"/>
            <a:ext cx="639657" cy="639657"/>
          </a:xfrm>
          <a:prstGeom prst="rect">
            <a:avLst/>
          </a:prstGeom>
          <a:effectLst>
            <a:outerShdw blurRad="25400" dist="50800" dir="342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8" name="Graphic 37" descr="Key">
            <a:extLst>
              <a:ext uri="{FF2B5EF4-FFF2-40B4-BE49-F238E27FC236}">
                <a16:creationId xmlns:a16="http://schemas.microsoft.com/office/drawing/2014/main" id="{3F4C310C-9B4B-0047-92A9-BD64C56994A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47989" y="5148354"/>
            <a:ext cx="202123" cy="202123"/>
          </a:xfrm>
          <a:prstGeom prst="rect">
            <a:avLst/>
          </a:prstGeom>
          <a:effectLst>
            <a:outerShdw blurRad="25400" dist="50800" dir="342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EC900CE-C239-824B-96DE-40607C0B52F4}"/>
              </a:ext>
            </a:extLst>
          </p:cNvPr>
          <p:cNvGrpSpPr/>
          <p:nvPr/>
        </p:nvGrpSpPr>
        <p:grpSpPr>
          <a:xfrm>
            <a:off x="9104081" y="770918"/>
            <a:ext cx="2092663" cy="2198901"/>
            <a:chOff x="9104081" y="770918"/>
            <a:chExt cx="2092663" cy="2198901"/>
          </a:xfrm>
        </p:grpSpPr>
        <p:pic>
          <p:nvPicPr>
            <p:cNvPr id="41" name="Graphic 40" descr="Thought bubble">
              <a:extLst>
                <a:ext uri="{FF2B5EF4-FFF2-40B4-BE49-F238E27FC236}">
                  <a16:creationId xmlns:a16="http://schemas.microsoft.com/office/drawing/2014/main" id="{AC99C21E-641E-BF4F-88EC-EFFF3ECF4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flipH="1">
              <a:off x="9104081" y="770918"/>
              <a:ext cx="2092663" cy="219890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3F6E669-B387-9C41-9CAB-2DADA488B264}"/>
                </a:ext>
              </a:extLst>
            </p:cNvPr>
            <p:cNvSpPr txBox="1"/>
            <p:nvPr/>
          </p:nvSpPr>
          <p:spPr>
            <a:xfrm>
              <a:off x="9663571" y="1315187"/>
              <a:ext cx="98616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YES!!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BEF4F57-4D0C-A149-B819-349B43A03C39}"/>
              </a:ext>
            </a:extLst>
          </p:cNvPr>
          <p:cNvGrpSpPr/>
          <p:nvPr/>
        </p:nvGrpSpPr>
        <p:grpSpPr>
          <a:xfrm>
            <a:off x="6611083" y="3952141"/>
            <a:ext cx="2003787" cy="1360519"/>
            <a:chOff x="6611083" y="3952141"/>
            <a:chExt cx="2003787" cy="1360519"/>
          </a:xfrm>
        </p:grpSpPr>
        <p:pic>
          <p:nvPicPr>
            <p:cNvPr id="39" name="Graphic 38" descr="Thought bubble">
              <a:extLst>
                <a:ext uri="{FF2B5EF4-FFF2-40B4-BE49-F238E27FC236}">
                  <a16:creationId xmlns:a16="http://schemas.microsoft.com/office/drawing/2014/main" id="{145310D1-8A8E-3941-9287-C32BD6627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flipH="1">
              <a:off x="6611083" y="3952141"/>
              <a:ext cx="2003787" cy="1360519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B133820-5F96-CC4B-B1CA-54754AD61D4C}"/>
                </a:ext>
              </a:extLst>
            </p:cNvPr>
            <p:cNvSpPr txBox="1"/>
            <p:nvPr/>
          </p:nvSpPr>
          <p:spPr>
            <a:xfrm>
              <a:off x="7297825" y="4302662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YES!!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E217BCB2-E21B-784F-BD08-3A666678CE35}"/>
              </a:ext>
            </a:extLst>
          </p:cNvPr>
          <p:cNvSpPr txBox="1"/>
          <p:nvPr/>
        </p:nvSpPr>
        <p:spPr>
          <a:xfrm>
            <a:off x="1141413" y="1508942"/>
            <a:ext cx="379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Oversimplified Symmetric Key Example</a:t>
            </a:r>
          </a:p>
        </p:txBody>
      </p:sp>
    </p:spTree>
    <p:extLst>
      <p:ext uri="{BB962C8B-B14F-4D97-AF65-F5344CB8AC3E}">
        <p14:creationId xmlns:p14="http://schemas.microsoft.com/office/powerpoint/2010/main" val="312951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1BE6C-0D01-344A-B295-C9D3E1412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0B3176-C02D-7A42-B3BE-F93DB582D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011" y="3643807"/>
            <a:ext cx="1030583" cy="7274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198D57-6B5B-BE46-B683-A34A7C24F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4805" y="3616062"/>
            <a:ext cx="1030583" cy="72747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3895C0CD-9E04-234D-99C6-ECAF839B18AB}"/>
              </a:ext>
            </a:extLst>
          </p:cNvPr>
          <p:cNvGrpSpPr/>
          <p:nvPr/>
        </p:nvGrpSpPr>
        <p:grpSpPr>
          <a:xfrm>
            <a:off x="781072" y="2276730"/>
            <a:ext cx="1367077" cy="1424804"/>
            <a:chOff x="2569300" y="2154815"/>
            <a:chExt cx="1367077" cy="142480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E85ED35-0558-8945-A7B2-9F7EC7CB8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69300" y="2154815"/>
              <a:ext cx="1367077" cy="1367077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7DA5925-718E-4646-A275-9941311BA801}"/>
                </a:ext>
              </a:extLst>
            </p:cNvPr>
            <p:cNvSpPr txBox="1"/>
            <p:nvPr/>
          </p:nvSpPr>
          <p:spPr>
            <a:xfrm>
              <a:off x="2956122" y="3210287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Bob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B1162DD-CB48-0C43-97AE-8D2CCCE91C4A}"/>
              </a:ext>
            </a:extLst>
          </p:cNvPr>
          <p:cNvGrpSpPr/>
          <p:nvPr/>
        </p:nvGrpSpPr>
        <p:grpSpPr>
          <a:xfrm>
            <a:off x="10454805" y="2327976"/>
            <a:ext cx="1012685" cy="1332359"/>
            <a:chOff x="7753263" y="2257836"/>
            <a:chExt cx="1012685" cy="1332359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F8C94B3-092B-9E42-8665-C8E870D71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53263" y="2257836"/>
              <a:ext cx="1012685" cy="1275983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E2E820F-A985-2044-A701-D3A2CF0809F9}"/>
                </a:ext>
              </a:extLst>
            </p:cNvPr>
            <p:cNvSpPr txBox="1"/>
            <p:nvPr/>
          </p:nvSpPr>
          <p:spPr>
            <a:xfrm>
              <a:off x="7962714" y="3220863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Alice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6798CE9-77F5-E946-8E3A-4E06B8179855}"/>
              </a:ext>
            </a:extLst>
          </p:cNvPr>
          <p:cNvGrpSpPr/>
          <p:nvPr/>
        </p:nvGrpSpPr>
        <p:grpSpPr>
          <a:xfrm>
            <a:off x="5525392" y="2481962"/>
            <a:ext cx="1761619" cy="2356746"/>
            <a:chOff x="4957785" y="5026926"/>
            <a:chExt cx="1000648" cy="130033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1B141A9C-AC9E-AA49-8A57-AB3CEE6B31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57785" y="5026926"/>
              <a:ext cx="1000648" cy="1300335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41D0D2A-1492-9C42-8E65-FFEAFC4352E1}"/>
                </a:ext>
              </a:extLst>
            </p:cNvPr>
            <p:cNvSpPr txBox="1"/>
            <p:nvPr/>
          </p:nvSpPr>
          <p:spPr>
            <a:xfrm>
              <a:off x="5167837" y="5895202"/>
              <a:ext cx="4974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Eve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D06658A-CBB9-4142-AC1E-71953E699983}"/>
              </a:ext>
            </a:extLst>
          </p:cNvPr>
          <p:cNvSpPr txBox="1"/>
          <p:nvPr/>
        </p:nvSpPr>
        <p:spPr>
          <a:xfrm>
            <a:off x="3790230" y="3332202"/>
            <a:ext cx="52319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Assume there is always an EVE.</a:t>
            </a:r>
          </a:p>
        </p:txBody>
      </p:sp>
    </p:spTree>
    <p:extLst>
      <p:ext uri="{BB962C8B-B14F-4D97-AF65-F5344CB8AC3E}">
        <p14:creationId xmlns:p14="http://schemas.microsoft.com/office/powerpoint/2010/main" val="3539606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1BE6C-0D01-344A-B295-C9D3E1412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0B3176-C02D-7A42-B3BE-F93DB582D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011" y="3643807"/>
            <a:ext cx="1030583" cy="7274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198D57-6B5B-BE46-B683-A34A7C24F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4805" y="3616062"/>
            <a:ext cx="1030583" cy="72747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3895C0CD-9E04-234D-99C6-ECAF839B18AB}"/>
              </a:ext>
            </a:extLst>
          </p:cNvPr>
          <p:cNvGrpSpPr/>
          <p:nvPr/>
        </p:nvGrpSpPr>
        <p:grpSpPr>
          <a:xfrm>
            <a:off x="781072" y="2276730"/>
            <a:ext cx="1367077" cy="1424804"/>
            <a:chOff x="2569300" y="2154815"/>
            <a:chExt cx="1367077" cy="142480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E85ED35-0558-8945-A7B2-9F7EC7CB8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69300" y="2154815"/>
              <a:ext cx="1367077" cy="1367077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7DA5925-718E-4646-A275-9941311BA801}"/>
                </a:ext>
              </a:extLst>
            </p:cNvPr>
            <p:cNvSpPr txBox="1"/>
            <p:nvPr/>
          </p:nvSpPr>
          <p:spPr>
            <a:xfrm>
              <a:off x="2956122" y="3210287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Bob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B1162DD-CB48-0C43-97AE-8D2CCCE91C4A}"/>
              </a:ext>
            </a:extLst>
          </p:cNvPr>
          <p:cNvGrpSpPr/>
          <p:nvPr/>
        </p:nvGrpSpPr>
        <p:grpSpPr>
          <a:xfrm>
            <a:off x="10454805" y="2327976"/>
            <a:ext cx="1012685" cy="1332359"/>
            <a:chOff x="7753263" y="2257836"/>
            <a:chExt cx="1012685" cy="1332359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F8C94B3-092B-9E42-8665-C8E870D71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53263" y="2257836"/>
              <a:ext cx="1012685" cy="1275983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E2E820F-A985-2044-A701-D3A2CF0809F9}"/>
                </a:ext>
              </a:extLst>
            </p:cNvPr>
            <p:cNvSpPr txBox="1"/>
            <p:nvPr/>
          </p:nvSpPr>
          <p:spPr>
            <a:xfrm>
              <a:off x="7962714" y="3220863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Alice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6798CE9-77F5-E946-8E3A-4E06B8179855}"/>
              </a:ext>
            </a:extLst>
          </p:cNvPr>
          <p:cNvGrpSpPr/>
          <p:nvPr/>
        </p:nvGrpSpPr>
        <p:grpSpPr>
          <a:xfrm>
            <a:off x="5525392" y="2481962"/>
            <a:ext cx="1761619" cy="2356746"/>
            <a:chOff x="4957785" y="5026926"/>
            <a:chExt cx="1000648" cy="130033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1B141A9C-AC9E-AA49-8A57-AB3CEE6B31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57785" y="5026926"/>
              <a:ext cx="1000648" cy="1300335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41D0D2A-1492-9C42-8E65-FFEAFC4352E1}"/>
                </a:ext>
              </a:extLst>
            </p:cNvPr>
            <p:cNvSpPr txBox="1"/>
            <p:nvPr/>
          </p:nvSpPr>
          <p:spPr>
            <a:xfrm>
              <a:off x="5167837" y="5895202"/>
              <a:ext cx="4974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Eve</a:t>
              </a:r>
            </a:p>
          </p:txBody>
        </p:sp>
      </p:grpSp>
      <p:pic>
        <p:nvPicPr>
          <p:cNvPr id="10" name="Graphic 9" descr="Clown">
            <a:extLst>
              <a:ext uri="{FF2B5EF4-FFF2-40B4-BE49-F238E27FC236}">
                <a16:creationId xmlns:a16="http://schemas.microsoft.com/office/drawing/2014/main" id="{9650AF80-8A3C-194B-B46D-2534EA7821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07540" y="2941476"/>
            <a:ext cx="2076641" cy="20766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06658A-CBB9-4142-AC1E-71953E699983}"/>
              </a:ext>
            </a:extLst>
          </p:cNvPr>
          <p:cNvSpPr txBox="1"/>
          <p:nvPr/>
        </p:nvSpPr>
        <p:spPr>
          <a:xfrm>
            <a:off x="3790230" y="3332202"/>
            <a:ext cx="44368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Use public key encryption!</a:t>
            </a:r>
          </a:p>
        </p:txBody>
      </p:sp>
    </p:spTree>
    <p:extLst>
      <p:ext uri="{BB962C8B-B14F-4D97-AF65-F5344CB8AC3E}">
        <p14:creationId xmlns:p14="http://schemas.microsoft.com/office/powerpoint/2010/main" val="428009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500</TotalTime>
  <Words>583</Words>
  <Application>Microsoft Macintosh PowerPoint</Application>
  <PresentationFormat>Widescreen</PresentationFormat>
  <Paragraphs>190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Courier</vt:lpstr>
      <vt:lpstr>Lucida Console</vt:lpstr>
      <vt:lpstr>Tw Cen MT</vt:lpstr>
      <vt:lpstr>Circuit</vt:lpstr>
      <vt:lpstr>Cmps 4663 Crypto</vt:lpstr>
      <vt:lpstr>Terms</vt:lpstr>
      <vt:lpstr>INTRODUCTION</vt:lpstr>
      <vt:lpstr>Just encrypt</vt:lpstr>
      <vt:lpstr>Send a Key</vt:lpstr>
      <vt:lpstr>Send a Key</vt:lpstr>
      <vt:lpstr>Send a Key</vt:lpstr>
      <vt:lpstr>Resolution?</vt:lpstr>
      <vt:lpstr>Resolution?</vt:lpstr>
      <vt:lpstr>Public key </vt:lpstr>
      <vt:lpstr>Public key </vt:lpstr>
      <vt:lpstr>Public key </vt:lpstr>
      <vt:lpstr>Public key </vt:lpstr>
      <vt:lpstr>Public key </vt:lpstr>
      <vt:lpstr>Public key </vt:lpstr>
      <vt:lpstr>Public key </vt:lpstr>
      <vt:lpstr>Client server</vt:lpstr>
      <vt:lpstr>Client server</vt:lpstr>
      <vt:lpstr>Client server</vt:lpstr>
      <vt:lpstr>Client server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4663 Crypto project</dc:title>
  <dc:creator>Microsoft Office User</dc:creator>
  <cp:lastModifiedBy>Griffin, Terry</cp:lastModifiedBy>
  <cp:revision>104</cp:revision>
  <dcterms:created xsi:type="dcterms:W3CDTF">2020-11-02T01:22:34Z</dcterms:created>
  <dcterms:modified xsi:type="dcterms:W3CDTF">2020-11-05T20:29:09Z</dcterms:modified>
</cp:coreProperties>
</file>