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6" r:id="rId3"/>
    <p:sldId id="287" r:id="rId4"/>
    <p:sldId id="288" r:id="rId5"/>
    <p:sldId id="278" r:id="rId6"/>
    <p:sldId id="279" r:id="rId7"/>
    <p:sldId id="260" r:id="rId8"/>
    <p:sldId id="283" r:id="rId9"/>
    <p:sldId id="261" r:id="rId10"/>
    <p:sldId id="268" r:id="rId11"/>
    <p:sldId id="284" r:id="rId12"/>
    <p:sldId id="274" r:id="rId13"/>
    <p:sldId id="282" r:id="rId14"/>
    <p:sldId id="257" r:id="rId15"/>
    <p:sldId id="267" r:id="rId16"/>
    <p:sldId id="281"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7" autoAdjust="0"/>
    <p:restoredTop sz="85403"/>
  </p:normalViewPr>
  <p:slideViewPr>
    <p:cSldViewPr snapToGrid="0">
      <p:cViewPr varScale="1">
        <p:scale>
          <a:sx n="90" d="100"/>
          <a:sy n="90" d="100"/>
        </p:scale>
        <p:origin x="2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31EF1-E09E-F34B-8FC2-A8F7E8E94552}" type="doc">
      <dgm:prSet loTypeId="urn:microsoft.com/office/officeart/2005/8/layout/hProcess11" loCatId="" qsTypeId="urn:microsoft.com/office/officeart/2005/8/quickstyle/simple4" qsCatId="simple" csTypeId="urn:microsoft.com/office/officeart/2005/8/colors/accent1_2" csCatId="accent1" phldr="1"/>
      <dgm:spPr/>
    </dgm:pt>
    <dgm:pt modelId="{727E30F1-DE88-024E-8DF9-8FFE6C1C6ACE}">
      <dgm:prSet phldrT="[Text]"/>
      <dgm:spPr/>
      <dgm:t>
        <a:bodyPr/>
        <a:lstStyle/>
        <a:p>
          <a:r>
            <a:rPr lang="en-US" b="0" i="0" dirty="0" smtClean="0"/>
            <a:t>1970s </a:t>
          </a:r>
          <a:r>
            <a:rPr lang="mr-IN" b="0" i="0" dirty="0" smtClean="0"/>
            <a:t>–</a:t>
          </a:r>
          <a:r>
            <a:rPr lang="en-US" b="0" i="0" dirty="0" smtClean="0"/>
            <a:t> Procedural</a:t>
          </a:r>
          <a:endParaRPr lang="en-US" b="0" dirty="0"/>
        </a:p>
      </dgm:t>
    </dgm:pt>
    <dgm:pt modelId="{40B9D1F9-F656-6E4F-8B4F-A7B7A2ABCE43}" type="parTrans" cxnId="{C439D85E-8361-6B41-B527-E92B86099755}">
      <dgm:prSet/>
      <dgm:spPr/>
      <dgm:t>
        <a:bodyPr/>
        <a:lstStyle/>
        <a:p>
          <a:endParaRPr lang="en-US"/>
        </a:p>
      </dgm:t>
    </dgm:pt>
    <dgm:pt modelId="{8C7F9A10-98D3-0848-BB72-C1BC43393C40}" type="sibTrans" cxnId="{C439D85E-8361-6B41-B527-E92B86099755}">
      <dgm:prSet/>
      <dgm:spPr/>
      <dgm:t>
        <a:bodyPr/>
        <a:lstStyle/>
        <a:p>
          <a:endParaRPr lang="en-US"/>
        </a:p>
      </dgm:t>
    </dgm:pt>
    <dgm:pt modelId="{A2D8BF59-D654-1944-9C97-45C9870E92C9}">
      <dgm:prSet phldrT="[Text]"/>
      <dgm:spPr/>
      <dgm:t>
        <a:bodyPr/>
        <a:lstStyle/>
        <a:p>
          <a:r>
            <a:rPr lang="en-US" b="0" i="0" dirty="0" smtClean="0"/>
            <a:t>1980s - Object Oriented </a:t>
          </a:r>
          <a:r>
            <a:rPr lang="en-US" b="0" i="0" dirty="0" smtClean="0"/>
            <a:t>&amp; Functional</a:t>
          </a:r>
          <a:endParaRPr lang="en-US" b="0" dirty="0"/>
        </a:p>
      </dgm:t>
    </dgm:pt>
    <dgm:pt modelId="{9FE48A6F-7B71-9E43-9BBA-0D8EC06CA784}" type="parTrans" cxnId="{B0935F75-7EB7-CF4F-A8FB-DF079A1E97C0}">
      <dgm:prSet/>
      <dgm:spPr/>
      <dgm:t>
        <a:bodyPr/>
        <a:lstStyle/>
        <a:p>
          <a:endParaRPr lang="en-US"/>
        </a:p>
      </dgm:t>
    </dgm:pt>
    <dgm:pt modelId="{C14A9A14-ED40-E34F-B155-F6CCF819EA15}" type="sibTrans" cxnId="{B0935F75-7EB7-CF4F-A8FB-DF079A1E97C0}">
      <dgm:prSet/>
      <dgm:spPr/>
      <dgm:t>
        <a:bodyPr/>
        <a:lstStyle/>
        <a:p>
          <a:endParaRPr lang="en-US"/>
        </a:p>
      </dgm:t>
    </dgm:pt>
    <dgm:pt modelId="{D1FB3A13-3734-5D4C-9D88-AE1C47FA054B}">
      <dgm:prSet/>
      <dgm:spPr/>
      <dgm:t>
        <a:bodyPr/>
        <a:lstStyle/>
        <a:p>
          <a:r>
            <a:rPr lang="en-US" b="0" i="0" dirty="0" smtClean="0"/>
            <a:t>1990s - OOP Dominant paradigm</a:t>
          </a:r>
        </a:p>
      </dgm:t>
    </dgm:pt>
    <dgm:pt modelId="{F1B5BD08-C33A-604E-9370-B9D06018C07D}" type="parTrans" cxnId="{AD61B881-319B-AD4B-B019-713E26B9ED8C}">
      <dgm:prSet/>
      <dgm:spPr/>
      <dgm:t>
        <a:bodyPr/>
        <a:lstStyle/>
        <a:p>
          <a:endParaRPr lang="en-US"/>
        </a:p>
      </dgm:t>
    </dgm:pt>
    <dgm:pt modelId="{A7CA5305-1EF6-6047-88C3-C1D16EDEF59F}" type="sibTrans" cxnId="{AD61B881-319B-AD4B-B019-713E26B9ED8C}">
      <dgm:prSet/>
      <dgm:spPr/>
      <dgm:t>
        <a:bodyPr/>
        <a:lstStyle/>
        <a:p>
          <a:endParaRPr lang="en-US"/>
        </a:p>
      </dgm:t>
    </dgm:pt>
    <dgm:pt modelId="{F2798E57-AB3F-7145-843E-39B8DB2D4DFF}">
      <dgm:prSet/>
      <dgm:spPr/>
      <dgm:t>
        <a:bodyPr/>
        <a:lstStyle/>
        <a:p>
          <a:r>
            <a:rPr lang="en-US" dirty="0" smtClean="0"/>
            <a:t>Today </a:t>
          </a:r>
          <a:r>
            <a:rPr lang="mr-IN" dirty="0" smtClean="0"/>
            <a:t>–</a:t>
          </a:r>
          <a:r>
            <a:rPr lang="en-US" dirty="0" smtClean="0"/>
            <a:t> </a:t>
          </a:r>
          <a:r>
            <a:rPr lang="en-US" dirty="0" err="1" smtClean="0"/>
            <a:t>Multiparadigm</a:t>
          </a:r>
          <a:r>
            <a:rPr lang="en-US" dirty="0" smtClean="0"/>
            <a:t> (best of OO and Functional)</a:t>
          </a:r>
        </a:p>
      </dgm:t>
    </dgm:pt>
    <dgm:pt modelId="{9CD05795-C207-4140-9FD1-7E6023470D22}" type="parTrans" cxnId="{10E027BC-17FD-0C4A-8714-05D82551F594}">
      <dgm:prSet/>
      <dgm:spPr/>
      <dgm:t>
        <a:bodyPr/>
        <a:lstStyle/>
        <a:p>
          <a:endParaRPr lang="en-US"/>
        </a:p>
      </dgm:t>
    </dgm:pt>
    <dgm:pt modelId="{D2497363-4B0D-F74C-A435-0BB519453637}" type="sibTrans" cxnId="{10E027BC-17FD-0C4A-8714-05D82551F594}">
      <dgm:prSet/>
      <dgm:spPr/>
      <dgm:t>
        <a:bodyPr/>
        <a:lstStyle/>
        <a:p>
          <a:endParaRPr lang="en-US"/>
        </a:p>
      </dgm:t>
    </dgm:pt>
    <dgm:pt modelId="{AFF8BB6C-8102-6A4D-BD24-85A51E8A9F67}" type="pres">
      <dgm:prSet presAssocID="{1E631EF1-E09E-F34B-8FC2-A8F7E8E94552}" presName="Name0" presStyleCnt="0">
        <dgm:presLayoutVars>
          <dgm:dir/>
          <dgm:resizeHandles val="exact"/>
        </dgm:presLayoutVars>
      </dgm:prSet>
      <dgm:spPr/>
    </dgm:pt>
    <dgm:pt modelId="{9A963E95-5EB7-A046-9183-E7214453A5A1}" type="pres">
      <dgm:prSet presAssocID="{1E631EF1-E09E-F34B-8FC2-A8F7E8E94552}" presName="arrow" presStyleLbl="bgShp" presStyleIdx="0" presStyleCnt="1"/>
      <dgm:spPr/>
    </dgm:pt>
    <dgm:pt modelId="{F879496A-AAB3-164F-8867-B960536C581D}" type="pres">
      <dgm:prSet presAssocID="{1E631EF1-E09E-F34B-8FC2-A8F7E8E94552}" presName="points" presStyleCnt="0"/>
      <dgm:spPr/>
    </dgm:pt>
    <dgm:pt modelId="{FB734C77-46CD-1E45-A938-8EC1D333FF17}" type="pres">
      <dgm:prSet presAssocID="{727E30F1-DE88-024E-8DF9-8FFE6C1C6ACE}" presName="compositeA" presStyleCnt="0"/>
      <dgm:spPr/>
    </dgm:pt>
    <dgm:pt modelId="{D491BB37-E294-7F40-B847-6DAE53FDFBE6}" type="pres">
      <dgm:prSet presAssocID="{727E30F1-DE88-024E-8DF9-8FFE6C1C6ACE}" presName="textA" presStyleLbl="revTx" presStyleIdx="0" presStyleCnt="4">
        <dgm:presLayoutVars>
          <dgm:bulletEnabled val="1"/>
        </dgm:presLayoutVars>
      </dgm:prSet>
      <dgm:spPr/>
      <dgm:t>
        <a:bodyPr/>
        <a:lstStyle/>
        <a:p>
          <a:endParaRPr lang="en-US"/>
        </a:p>
      </dgm:t>
    </dgm:pt>
    <dgm:pt modelId="{9C8ADAE9-00CE-CB46-A6CE-E483B1D406FD}" type="pres">
      <dgm:prSet presAssocID="{727E30F1-DE88-024E-8DF9-8FFE6C1C6ACE}" presName="circleA" presStyleLbl="node1" presStyleIdx="0" presStyleCnt="4"/>
      <dgm:spPr/>
    </dgm:pt>
    <dgm:pt modelId="{157CEAE0-4F07-5B48-8ADD-8D936B7FDB05}" type="pres">
      <dgm:prSet presAssocID="{727E30F1-DE88-024E-8DF9-8FFE6C1C6ACE}" presName="spaceA" presStyleCnt="0"/>
      <dgm:spPr/>
    </dgm:pt>
    <dgm:pt modelId="{0E0B95FB-9CCC-E347-B49D-8088F960F66A}" type="pres">
      <dgm:prSet presAssocID="{8C7F9A10-98D3-0848-BB72-C1BC43393C40}" presName="space" presStyleCnt="0"/>
      <dgm:spPr/>
    </dgm:pt>
    <dgm:pt modelId="{FB4B9585-3E7C-5B4D-9939-5DBED36E28DE}" type="pres">
      <dgm:prSet presAssocID="{A2D8BF59-D654-1944-9C97-45C9870E92C9}" presName="compositeB" presStyleCnt="0"/>
      <dgm:spPr/>
    </dgm:pt>
    <dgm:pt modelId="{17F38652-EC8F-004A-8534-DD4EA766B1CE}" type="pres">
      <dgm:prSet presAssocID="{A2D8BF59-D654-1944-9C97-45C9870E92C9}" presName="textB" presStyleLbl="revTx" presStyleIdx="1" presStyleCnt="4">
        <dgm:presLayoutVars>
          <dgm:bulletEnabled val="1"/>
        </dgm:presLayoutVars>
      </dgm:prSet>
      <dgm:spPr/>
      <dgm:t>
        <a:bodyPr/>
        <a:lstStyle/>
        <a:p>
          <a:endParaRPr lang="en-US"/>
        </a:p>
      </dgm:t>
    </dgm:pt>
    <dgm:pt modelId="{BCDE457A-DE1C-054C-A146-0410A5EC5626}" type="pres">
      <dgm:prSet presAssocID="{A2D8BF59-D654-1944-9C97-45C9870E92C9}" presName="circleB" presStyleLbl="node1" presStyleIdx="1" presStyleCnt="4"/>
      <dgm:spPr/>
    </dgm:pt>
    <dgm:pt modelId="{7488F39C-4CE9-D848-B5ED-7279251C3BC5}" type="pres">
      <dgm:prSet presAssocID="{A2D8BF59-D654-1944-9C97-45C9870E92C9}" presName="spaceB" presStyleCnt="0"/>
      <dgm:spPr/>
    </dgm:pt>
    <dgm:pt modelId="{758B7DF5-5504-AE46-AA2A-0F03BC9CDFAF}" type="pres">
      <dgm:prSet presAssocID="{C14A9A14-ED40-E34F-B155-F6CCF819EA15}" presName="space" presStyleCnt="0"/>
      <dgm:spPr/>
    </dgm:pt>
    <dgm:pt modelId="{CE6F1AE6-9A6C-0546-B94F-59E54ACF35E2}" type="pres">
      <dgm:prSet presAssocID="{D1FB3A13-3734-5D4C-9D88-AE1C47FA054B}" presName="compositeA" presStyleCnt="0"/>
      <dgm:spPr/>
    </dgm:pt>
    <dgm:pt modelId="{4D6F4BA7-7401-6049-B0DB-71FE2323E1EF}" type="pres">
      <dgm:prSet presAssocID="{D1FB3A13-3734-5D4C-9D88-AE1C47FA054B}" presName="textA" presStyleLbl="revTx" presStyleIdx="2" presStyleCnt="4">
        <dgm:presLayoutVars>
          <dgm:bulletEnabled val="1"/>
        </dgm:presLayoutVars>
      </dgm:prSet>
      <dgm:spPr/>
      <dgm:t>
        <a:bodyPr/>
        <a:lstStyle/>
        <a:p>
          <a:endParaRPr lang="en-US"/>
        </a:p>
      </dgm:t>
    </dgm:pt>
    <dgm:pt modelId="{FF978C5F-CA60-8945-963A-557CE89A20A0}" type="pres">
      <dgm:prSet presAssocID="{D1FB3A13-3734-5D4C-9D88-AE1C47FA054B}" presName="circleA" presStyleLbl="node1" presStyleIdx="2" presStyleCnt="4"/>
      <dgm:spPr/>
    </dgm:pt>
    <dgm:pt modelId="{25C76CAA-E21C-AA4B-B6D6-2DEC6CC7BE82}" type="pres">
      <dgm:prSet presAssocID="{D1FB3A13-3734-5D4C-9D88-AE1C47FA054B}" presName="spaceA" presStyleCnt="0"/>
      <dgm:spPr/>
    </dgm:pt>
    <dgm:pt modelId="{58CBF1C6-A7DB-AE48-B43D-5439F151F7D3}" type="pres">
      <dgm:prSet presAssocID="{A7CA5305-1EF6-6047-88C3-C1D16EDEF59F}" presName="space" presStyleCnt="0"/>
      <dgm:spPr/>
    </dgm:pt>
    <dgm:pt modelId="{DCE13AC4-DB25-164C-9052-D70BCE5034AD}" type="pres">
      <dgm:prSet presAssocID="{F2798E57-AB3F-7145-843E-39B8DB2D4DFF}" presName="compositeB" presStyleCnt="0"/>
      <dgm:spPr/>
    </dgm:pt>
    <dgm:pt modelId="{F09ECC17-2724-8D4B-9F80-55A664B898BE}" type="pres">
      <dgm:prSet presAssocID="{F2798E57-AB3F-7145-843E-39B8DB2D4DFF}" presName="textB" presStyleLbl="revTx" presStyleIdx="3" presStyleCnt="4">
        <dgm:presLayoutVars>
          <dgm:bulletEnabled val="1"/>
        </dgm:presLayoutVars>
      </dgm:prSet>
      <dgm:spPr/>
      <dgm:t>
        <a:bodyPr/>
        <a:lstStyle/>
        <a:p>
          <a:endParaRPr lang="en-US"/>
        </a:p>
      </dgm:t>
    </dgm:pt>
    <dgm:pt modelId="{75C8E9A4-9922-3449-A7F6-7A03192355AD}" type="pres">
      <dgm:prSet presAssocID="{F2798E57-AB3F-7145-843E-39B8DB2D4DFF}" presName="circleB" presStyleLbl="node1" presStyleIdx="3" presStyleCnt="4"/>
      <dgm:spPr/>
    </dgm:pt>
    <dgm:pt modelId="{63F5833F-305C-B24A-BB3A-CDA23AC35939}" type="pres">
      <dgm:prSet presAssocID="{F2798E57-AB3F-7145-843E-39B8DB2D4DFF}" presName="spaceB" presStyleCnt="0"/>
      <dgm:spPr/>
    </dgm:pt>
  </dgm:ptLst>
  <dgm:cxnLst>
    <dgm:cxn modelId="{5CB14964-0FA8-024F-B425-A8B92D7355C5}" type="presOf" srcId="{727E30F1-DE88-024E-8DF9-8FFE6C1C6ACE}" destId="{D491BB37-E294-7F40-B847-6DAE53FDFBE6}" srcOrd="0" destOrd="0" presId="urn:microsoft.com/office/officeart/2005/8/layout/hProcess11"/>
    <dgm:cxn modelId="{055F3D8A-C1CA-9649-94A1-B52175E4DA97}" type="presOf" srcId="{F2798E57-AB3F-7145-843E-39B8DB2D4DFF}" destId="{F09ECC17-2724-8D4B-9F80-55A664B898BE}" srcOrd="0" destOrd="0" presId="urn:microsoft.com/office/officeart/2005/8/layout/hProcess11"/>
    <dgm:cxn modelId="{7C2DE86F-832A-A340-B622-B3471351B049}" type="presOf" srcId="{D1FB3A13-3734-5D4C-9D88-AE1C47FA054B}" destId="{4D6F4BA7-7401-6049-B0DB-71FE2323E1EF}" srcOrd="0" destOrd="0" presId="urn:microsoft.com/office/officeart/2005/8/layout/hProcess11"/>
    <dgm:cxn modelId="{B0935F75-7EB7-CF4F-A8FB-DF079A1E97C0}" srcId="{1E631EF1-E09E-F34B-8FC2-A8F7E8E94552}" destId="{A2D8BF59-D654-1944-9C97-45C9870E92C9}" srcOrd="1" destOrd="0" parTransId="{9FE48A6F-7B71-9E43-9BBA-0D8EC06CA784}" sibTransId="{C14A9A14-ED40-E34F-B155-F6CCF819EA15}"/>
    <dgm:cxn modelId="{2EE6370C-DB79-F64F-9A10-3AC044B763A0}" type="presOf" srcId="{A2D8BF59-D654-1944-9C97-45C9870E92C9}" destId="{17F38652-EC8F-004A-8534-DD4EA766B1CE}" srcOrd="0" destOrd="0" presId="urn:microsoft.com/office/officeart/2005/8/layout/hProcess11"/>
    <dgm:cxn modelId="{C439D85E-8361-6B41-B527-E92B86099755}" srcId="{1E631EF1-E09E-F34B-8FC2-A8F7E8E94552}" destId="{727E30F1-DE88-024E-8DF9-8FFE6C1C6ACE}" srcOrd="0" destOrd="0" parTransId="{40B9D1F9-F656-6E4F-8B4F-A7B7A2ABCE43}" sibTransId="{8C7F9A10-98D3-0848-BB72-C1BC43393C40}"/>
    <dgm:cxn modelId="{6F823C00-9421-5E49-8308-4760352EE6D0}" type="presOf" srcId="{1E631EF1-E09E-F34B-8FC2-A8F7E8E94552}" destId="{AFF8BB6C-8102-6A4D-BD24-85A51E8A9F67}" srcOrd="0" destOrd="0" presId="urn:microsoft.com/office/officeart/2005/8/layout/hProcess11"/>
    <dgm:cxn modelId="{10E027BC-17FD-0C4A-8714-05D82551F594}" srcId="{1E631EF1-E09E-F34B-8FC2-A8F7E8E94552}" destId="{F2798E57-AB3F-7145-843E-39B8DB2D4DFF}" srcOrd="3" destOrd="0" parTransId="{9CD05795-C207-4140-9FD1-7E6023470D22}" sibTransId="{D2497363-4B0D-F74C-A435-0BB519453637}"/>
    <dgm:cxn modelId="{AD61B881-319B-AD4B-B019-713E26B9ED8C}" srcId="{1E631EF1-E09E-F34B-8FC2-A8F7E8E94552}" destId="{D1FB3A13-3734-5D4C-9D88-AE1C47FA054B}" srcOrd="2" destOrd="0" parTransId="{F1B5BD08-C33A-604E-9370-B9D06018C07D}" sibTransId="{A7CA5305-1EF6-6047-88C3-C1D16EDEF59F}"/>
    <dgm:cxn modelId="{37E1BC19-9953-F542-B070-C5091EF55310}" type="presParOf" srcId="{AFF8BB6C-8102-6A4D-BD24-85A51E8A9F67}" destId="{9A963E95-5EB7-A046-9183-E7214453A5A1}" srcOrd="0" destOrd="0" presId="urn:microsoft.com/office/officeart/2005/8/layout/hProcess11"/>
    <dgm:cxn modelId="{4C2D98C2-2E97-B34A-9E5C-9727CEDE4900}" type="presParOf" srcId="{AFF8BB6C-8102-6A4D-BD24-85A51E8A9F67}" destId="{F879496A-AAB3-164F-8867-B960536C581D}" srcOrd="1" destOrd="0" presId="urn:microsoft.com/office/officeart/2005/8/layout/hProcess11"/>
    <dgm:cxn modelId="{C023B144-C350-6B4F-BEAC-358576650398}" type="presParOf" srcId="{F879496A-AAB3-164F-8867-B960536C581D}" destId="{FB734C77-46CD-1E45-A938-8EC1D333FF17}" srcOrd="0" destOrd="0" presId="urn:microsoft.com/office/officeart/2005/8/layout/hProcess11"/>
    <dgm:cxn modelId="{392A40FB-5EFE-BF44-8FA1-EDFAA357245F}" type="presParOf" srcId="{FB734C77-46CD-1E45-A938-8EC1D333FF17}" destId="{D491BB37-E294-7F40-B847-6DAE53FDFBE6}" srcOrd="0" destOrd="0" presId="urn:microsoft.com/office/officeart/2005/8/layout/hProcess11"/>
    <dgm:cxn modelId="{80A05B1A-A92E-DD48-BDDC-9B8B6328BEB3}" type="presParOf" srcId="{FB734C77-46CD-1E45-A938-8EC1D333FF17}" destId="{9C8ADAE9-00CE-CB46-A6CE-E483B1D406FD}" srcOrd="1" destOrd="0" presId="urn:microsoft.com/office/officeart/2005/8/layout/hProcess11"/>
    <dgm:cxn modelId="{AFCEE2E2-D41D-1D44-88BC-9558693EFC07}" type="presParOf" srcId="{FB734C77-46CD-1E45-A938-8EC1D333FF17}" destId="{157CEAE0-4F07-5B48-8ADD-8D936B7FDB05}" srcOrd="2" destOrd="0" presId="urn:microsoft.com/office/officeart/2005/8/layout/hProcess11"/>
    <dgm:cxn modelId="{170DC5A9-22CB-0B4F-A6B7-67F534159094}" type="presParOf" srcId="{F879496A-AAB3-164F-8867-B960536C581D}" destId="{0E0B95FB-9CCC-E347-B49D-8088F960F66A}" srcOrd="1" destOrd="0" presId="urn:microsoft.com/office/officeart/2005/8/layout/hProcess11"/>
    <dgm:cxn modelId="{AA1D61F6-E804-9E44-B32C-173ED1A6AB98}" type="presParOf" srcId="{F879496A-AAB3-164F-8867-B960536C581D}" destId="{FB4B9585-3E7C-5B4D-9939-5DBED36E28DE}" srcOrd="2" destOrd="0" presId="urn:microsoft.com/office/officeart/2005/8/layout/hProcess11"/>
    <dgm:cxn modelId="{33766090-F957-CD41-8FEF-9558FEB6B95D}" type="presParOf" srcId="{FB4B9585-3E7C-5B4D-9939-5DBED36E28DE}" destId="{17F38652-EC8F-004A-8534-DD4EA766B1CE}" srcOrd="0" destOrd="0" presId="urn:microsoft.com/office/officeart/2005/8/layout/hProcess11"/>
    <dgm:cxn modelId="{32770FFF-16DD-E441-9922-4204E0BC452D}" type="presParOf" srcId="{FB4B9585-3E7C-5B4D-9939-5DBED36E28DE}" destId="{BCDE457A-DE1C-054C-A146-0410A5EC5626}" srcOrd="1" destOrd="0" presId="urn:microsoft.com/office/officeart/2005/8/layout/hProcess11"/>
    <dgm:cxn modelId="{49F5D33B-88D6-0C42-9089-957D3A78664F}" type="presParOf" srcId="{FB4B9585-3E7C-5B4D-9939-5DBED36E28DE}" destId="{7488F39C-4CE9-D848-B5ED-7279251C3BC5}" srcOrd="2" destOrd="0" presId="urn:microsoft.com/office/officeart/2005/8/layout/hProcess11"/>
    <dgm:cxn modelId="{ABE094E8-7596-AB46-908B-DD61A8EAF03E}" type="presParOf" srcId="{F879496A-AAB3-164F-8867-B960536C581D}" destId="{758B7DF5-5504-AE46-AA2A-0F03BC9CDFAF}" srcOrd="3" destOrd="0" presId="urn:microsoft.com/office/officeart/2005/8/layout/hProcess11"/>
    <dgm:cxn modelId="{B6ECF886-F921-874F-B291-22D95E32EC6F}" type="presParOf" srcId="{F879496A-AAB3-164F-8867-B960536C581D}" destId="{CE6F1AE6-9A6C-0546-B94F-59E54ACF35E2}" srcOrd="4" destOrd="0" presId="urn:microsoft.com/office/officeart/2005/8/layout/hProcess11"/>
    <dgm:cxn modelId="{B2A1CDDB-3431-1D4F-BE0A-3E007957B6AE}" type="presParOf" srcId="{CE6F1AE6-9A6C-0546-B94F-59E54ACF35E2}" destId="{4D6F4BA7-7401-6049-B0DB-71FE2323E1EF}" srcOrd="0" destOrd="0" presId="urn:microsoft.com/office/officeart/2005/8/layout/hProcess11"/>
    <dgm:cxn modelId="{68931660-0B6B-F946-B6CE-34DD6BF2CDE9}" type="presParOf" srcId="{CE6F1AE6-9A6C-0546-B94F-59E54ACF35E2}" destId="{FF978C5F-CA60-8945-963A-557CE89A20A0}" srcOrd="1" destOrd="0" presId="urn:microsoft.com/office/officeart/2005/8/layout/hProcess11"/>
    <dgm:cxn modelId="{7054D341-D16E-664B-A972-2A209393AB04}" type="presParOf" srcId="{CE6F1AE6-9A6C-0546-B94F-59E54ACF35E2}" destId="{25C76CAA-E21C-AA4B-B6D6-2DEC6CC7BE82}" srcOrd="2" destOrd="0" presId="urn:microsoft.com/office/officeart/2005/8/layout/hProcess11"/>
    <dgm:cxn modelId="{0A75CB89-6815-4F47-B005-26ED865ED41B}" type="presParOf" srcId="{F879496A-AAB3-164F-8867-B960536C581D}" destId="{58CBF1C6-A7DB-AE48-B43D-5439F151F7D3}" srcOrd="5" destOrd="0" presId="urn:microsoft.com/office/officeart/2005/8/layout/hProcess11"/>
    <dgm:cxn modelId="{4A7AC5B7-EF05-5B43-916F-7FA408D56D79}" type="presParOf" srcId="{F879496A-AAB3-164F-8867-B960536C581D}" destId="{DCE13AC4-DB25-164C-9052-D70BCE5034AD}" srcOrd="6" destOrd="0" presId="urn:microsoft.com/office/officeart/2005/8/layout/hProcess11"/>
    <dgm:cxn modelId="{5EC6FCB2-F305-C74E-A1BA-7492D3482DE3}" type="presParOf" srcId="{DCE13AC4-DB25-164C-9052-D70BCE5034AD}" destId="{F09ECC17-2724-8D4B-9F80-55A664B898BE}" srcOrd="0" destOrd="0" presId="urn:microsoft.com/office/officeart/2005/8/layout/hProcess11"/>
    <dgm:cxn modelId="{0D06B528-1F3B-0B4F-B1B2-31B207E2CF23}" type="presParOf" srcId="{DCE13AC4-DB25-164C-9052-D70BCE5034AD}" destId="{75C8E9A4-9922-3449-A7F6-7A03192355AD}" srcOrd="1" destOrd="0" presId="urn:microsoft.com/office/officeart/2005/8/layout/hProcess11"/>
    <dgm:cxn modelId="{411ABE26-F224-2648-938C-F81E8418181B}" type="presParOf" srcId="{DCE13AC4-DB25-164C-9052-D70BCE5034AD}" destId="{63F5833F-305C-B24A-BB3A-CDA23AC3593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63E95-5EB7-A046-9183-E7214453A5A1}">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491BB37-E294-7F40-B847-6DAE53FDFBE6}">
      <dsp:nvSpPr>
        <dsp:cNvPr id="0" name=""/>
        <dsp:cNvSpPr/>
      </dsp:nvSpPr>
      <dsp:spPr>
        <a:xfrm>
          <a:off x="4736" y="0"/>
          <a:ext cx="22782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lvl="0" algn="ctr" defTabSz="1066800">
            <a:lnSpc>
              <a:spcPct val="90000"/>
            </a:lnSpc>
            <a:spcBef>
              <a:spcPct val="0"/>
            </a:spcBef>
            <a:spcAft>
              <a:spcPct val="35000"/>
            </a:spcAft>
          </a:pPr>
          <a:r>
            <a:rPr lang="en-US" sz="2400" b="0" i="0" kern="1200" dirty="0" smtClean="0"/>
            <a:t>1970s </a:t>
          </a:r>
          <a:r>
            <a:rPr lang="mr-IN" sz="2400" b="0" i="0" kern="1200" dirty="0" smtClean="0"/>
            <a:t>–</a:t>
          </a:r>
          <a:r>
            <a:rPr lang="en-US" sz="2400" b="0" i="0" kern="1200" dirty="0" smtClean="0"/>
            <a:t> Procedural</a:t>
          </a:r>
          <a:endParaRPr lang="en-US" sz="2400" b="0" kern="1200" dirty="0"/>
        </a:p>
      </dsp:txBody>
      <dsp:txXfrm>
        <a:off x="4736" y="0"/>
        <a:ext cx="2278208" cy="1740535"/>
      </dsp:txXfrm>
    </dsp:sp>
    <dsp:sp modelId="{9C8ADAE9-00CE-CB46-A6CE-E483B1D406FD}">
      <dsp:nvSpPr>
        <dsp:cNvPr id="0" name=""/>
        <dsp:cNvSpPr/>
      </dsp:nvSpPr>
      <dsp:spPr>
        <a:xfrm>
          <a:off x="926274" y="1958102"/>
          <a:ext cx="435133" cy="43513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7F38652-EC8F-004A-8534-DD4EA766B1CE}">
      <dsp:nvSpPr>
        <dsp:cNvPr id="0" name=""/>
        <dsp:cNvSpPr/>
      </dsp:nvSpPr>
      <dsp:spPr>
        <a:xfrm>
          <a:off x="2396855" y="2610802"/>
          <a:ext cx="22782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b="0" i="0" kern="1200" dirty="0" smtClean="0"/>
            <a:t>1980s - Object Oriented </a:t>
          </a:r>
          <a:r>
            <a:rPr lang="en-US" sz="2400" b="0" i="0" kern="1200" dirty="0" smtClean="0"/>
            <a:t>&amp; Functional</a:t>
          </a:r>
          <a:endParaRPr lang="en-US" sz="2400" b="0" kern="1200" dirty="0"/>
        </a:p>
      </dsp:txBody>
      <dsp:txXfrm>
        <a:off x="2396855" y="2610802"/>
        <a:ext cx="2278208" cy="1740535"/>
      </dsp:txXfrm>
    </dsp:sp>
    <dsp:sp modelId="{BCDE457A-DE1C-054C-A146-0410A5EC5626}">
      <dsp:nvSpPr>
        <dsp:cNvPr id="0" name=""/>
        <dsp:cNvSpPr/>
      </dsp:nvSpPr>
      <dsp:spPr>
        <a:xfrm>
          <a:off x="3318393" y="1958102"/>
          <a:ext cx="435133" cy="43513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6F4BA7-7401-6049-B0DB-71FE2323E1EF}">
      <dsp:nvSpPr>
        <dsp:cNvPr id="0" name=""/>
        <dsp:cNvSpPr/>
      </dsp:nvSpPr>
      <dsp:spPr>
        <a:xfrm>
          <a:off x="4788975" y="0"/>
          <a:ext cx="22782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lvl="0" algn="ctr" defTabSz="1066800">
            <a:lnSpc>
              <a:spcPct val="90000"/>
            </a:lnSpc>
            <a:spcBef>
              <a:spcPct val="0"/>
            </a:spcBef>
            <a:spcAft>
              <a:spcPct val="35000"/>
            </a:spcAft>
          </a:pPr>
          <a:r>
            <a:rPr lang="en-US" sz="2400" b="0" i="0" kern="1200" dirty="0" smtClean="0"/>
            <a:t>1990s - OOP Dominant paradigm</a:t>
          </a:r>
        </a:p>
      </dsp:txBody>
      <dsp:txXfrm>
        <a:off x="4788975" y="0"/>
        <a:ext cx="2278208" cy="1740535"/>
      </dsp:txXfrm>
    </dsp:sp>
    <dsp:sp modelId="{FF978C5F-CA60-8945-963A-557CE89A20A0}">
      <dsp:nvSpPr>
        <dsp:cNvPr id="0" name=""/>
        <dsp:cNvSpPr/>
      </dsp:nvSpPr>
      <dsp:spPr>
        <a:xfrm>
          <a:off x="5710512" y="1958102"/>
          <a:ext cx="435133" cy="43513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09ECC17-2724-8D4B-9F80-55A664B898BE}">
      <dsp:nvSpPr>
        <dsp:cNvPr id="0" name=""/>
        <dsp:cNvSpPr/>
      </dsp:nvSpPr>
      <dsp:spPr>
        <a:xfrm>
          <a:off x="7181094" y="2610802"/>
          <a:ext cx="22782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lvl="0" algn="ctr" defTabSz="1066800">
            <a:lnSpc>
              <a:spcPct val="90000"/>
            </a:lnSpc>
            <a:spcBef>
              <a:spcPct val="0"/>
            </a:spcBef>
            <a:spcAft>
              <a:spcPct val="35000"/>
            </a:spcAft>
          </a:pPr>
          <a:r>
            <a:rPr lang="en-US" sz="2400" kern="1200" dirty="0" smtClean="0"/>
            <a:t>Today </a:t>
          </a:r>
          <a:r>
            <a:rPr lang="mr-IN" sz="2400" kern="1200" dirty="0" smtClean="0"/>
            <a:t>–</a:t>
          </a:r>
          <a:r>
            <a:rPr lang="en-US" sz="2400" kern="1200" dirty="0" smtClean="0"/>
            <a:t> </a:t>
          </a:r>
          <a:r>
            <a:rPr lang="en-US" sz="2400" kern="1200" dirty="0" err="1" smtClean="0"/>
            <a:t>Multiparadigm</a:t>
          </a:r>
          <a:r>
            <a:rPr lang="en-US" sz="2400" kern="1200" dirty="0" smtClean="0"/>
            <a:t> (best of OO and Functional)</a:t>
          </a:r>
        </a:p>
      </dsp:txBody>
      <dsp:txXfrm>
        <a:off x="7181094" y="2610802"/>
        <a:ext cx="2278208" cy="1740535"/>
      </dsp:txXfrm>
    </dsp:sp>
    <dsp:sp modelId="{75C8E9A4-9922-3449-A7F6-7A03192355AD}">
      <dsp:nvSpPr>
        <dsp:cNvPr id="0" name=""/>
        <dsp:cNvSpPr/>
      </dsp:nvSpPr>
      <dsp:spPr>
        <a:xfrm>
          <a:off x="8102632" y="1958102"/>
          <a:ext cx="435133" cy="43513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8B7C1-064B-2E4A-BA1D-2EBCB9C35FC4}" type="datetimeFigureOut">
              <a:rPr lang="en-US" smtClean="0"/>
              <a:t>11/16/17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3FC78-290A-E24E-9435-59EFF26BDB77}" type="slidenum">
              <a:rPr lang="en-US" smtClean="0"/>
              <a:t>‹#›</a:t>
            </a:fld>
            <a:endParaRPr lang="en-US"/>
          </a:p>
        </p:txBody>
      </p:sp>
    </p:spTree>
    <p:extLst>
      <p:ext uri="{BB962C8B-B14F-4D97-AF65-F5344CB8AC3E}">
        <p14:creationId xmlns:p14="http://schemas.microsoft.com/office/powerpoint/2010/main" val="197471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Pascal ~1970, C ~1972</a:t>
            </a:r>
          </a:p>
          <a:p>
            <a:r>
              <a:rPr lang="en-US" sz="1200" b="0" i="0" kern="1200" dirty="0" smtClean="0">
                <a:solidFill>
                  <a:schemeClr val="tx1"/>
                </a:solidFill>
                <a:effectLst/>
                <a:latin typeface="+mn-lt"/>
                <a:ea typeface="+mn-ea"/>
                <a:cs typeface="+mn-cs"/>
              </a:rPr>
              <a:t>C++ ~1980, </a:t>
            </a:r>
            <a:r>
              <a:rPr lang="en-US" sz="1200" b="0" i="0" kern="1200" dirty="0" err="1" smtClean="0">
                <a:solidFill>
                  <a:schemeClr val="tx1"/>
                </a:solidFill>
                <a:effectLst/>
                <a:latin typeface="+mn-lt"/>
                <a:ea typeface="+mn-ea"/>
                <a:cs typeface="+mn-cs"/>
              </a:rPr>
              <a:t>Erlang</a:t>
            </a:r>
            <a:r>
              <a:rPr lang="en-US" sz="1200" b="0" i="0" kern="1200" dirty="0" smtClean="0">
                <a:solidFill>
                  <a:schemeClr val="tx1"/>
                </a:solidFill>
                <a:effectLst/>
                <a:latin typeface="+mn-lt"/>
                <a:ea typeface="+mn-ea"/>
                <a:cs typeface="+mn-cs"/>
              </a:rPr>
              <a:t> ~1986, Perl ~1987,</a:t>
            </a:r>
          </a:p>
          <a:p>
            <a:r>
              <a:rPr lang="en-US" sz="1200" b="0" i="0" kern="1200" dirty="0" err="1" smtClean="0">
                <a:solidFill>
                  <a:schemeClr val="tx1"/>
                </a:solidFill>
                <a:effectLst/>
                <a:latin typeface="+mn-lt"/>
                <a:ea typeface="+mn-ea"/>
                <a:cs typeface="+mn-cs"/>
              </a:rPr>
              <a:t>Phyton</a:t>
            </a:r>
            <a:r>
              <a:rPr lang="en-US" sz="1200" b="0" i="0" kern="1200" dirty="0" smtClean="0">
                <a:solidFill>
                  <a:schemeClr val="tx1"/>
                </a:solidFill>
                <a:effectLst/>
                <a:latin typeface="+mn-lt"/>
                <a:ea typeface="+mn-ea"/>
                <a:cs typeface="+mn-cs"/>
              </a:rPr>
              <a:t> ~1991, Ruby ~1993, Delphi, Java,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PHP ~1995</a:t>
            </a:r>
          </a:p>
          <a:p>
            <a:endParaRPr lang="en-US" dirty="0"/>
          </a:p>
        </p:txBody>
      </p:sp>
      <p:sp>
        <p:nvSpPr>
          <p:cNvPr id="4" name="Slide Number Placeholder 3"/>
          <p:cNvSpPr>
            <a:spLocks noGrp="1"/>
          </p:cNvSpPr>
          <p:nvPr>
            <p:ph type="sldNum" sz="quarter" idx="10"/>
          </p:nvPr>
        </p:nvSpPr>
        <p:spPr/>
        <p:txBody>
          <a:bodyPr/>
          <a:lstStyle/>
          <a:p>
            <a:fld id="{C603FC78-290A-E24E-9435-59EFF26BDB77}" type="slidenum">
              <a:rPr lang="en-US" smtClean="0"/>
              <a:t>2</a:t>
            </a:fld>
            <a:endParaRPr lang="en-US"/>
          </a:p>
        </p:txBody>
      </p:sp>
    </p:spTree>
    <p:extLst>
      <p:ext uri="{BB962C8B-B14F-4D97-AF65-F5344CB8AC3E}">
        <p14:creationId xmlns:p14="http://schemas.microsoft.com/office/powerpoint/2010/main" val="179425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Newer languages are </a:t>
            </a:r>
            <a:r>
              <a:rPr lang="en-US" dirty="0" err="1" smtClean="0"/>
              <a:t>multiparadigm</a:t>
            </a:r>
            <a:r>
              <a:rPr lang="en-US" dirty="0" smtClean="0"/>
              <a:t> from the get-go. </a:t>
            </a:r>
          </a:p>
          <a:p>
            <a:r>
              <a:rPr lang="en-US" dirty="0" smtClean="0"/>
              <a:t>F# is a great example of a language which has a functional style but also maintains parity with C# in terms of its object-oriented features. Lan‐</a:t>
            </a:r>
            <a:r>
              <a:rPr lang="en-US" dirty="0" err="1" smtClean="0"/>
              <a:t>guages</a:t>
            </a:r>
            <a:r>
              <a:rPr lang="en-US" dirty="0" smtClean="0"/>
              <a:t> such as Ruby, Python, and Groovy can be written in both a functional and object-oriented style, all having functional features in their collections API. </a:t>
            </a:r>
          </a:p>
          <a:p>
            <a:r>
              <a:rPr lang="en-US" dirty="0" smtClean="0"/>
              <a:t>There are a number of newer languages on the JVM that have developed over the last decade or so, and they predominantly have a mixture of functional and object-oriented features:</a:t>
            </a:r>
            <a:r>
              <a:rPr lang="en-US" baseline="0" dirty="0" smtClean="0"/>
              <a:t> </a:t>
            </a:r>
            <a:r>
              <a:rPr lang="en-US" dirty="0" smtClean="0"/>
              <a:t>Scala, Ceylon, and </a:t>
            </a:r>
            <a:r>
              <a:rPr lang="en-US" dirty="0" err="1" smtClean="0"/>
              <a:t>Kotlin</a:t>
            </a:r>
            <a:endParaRPr lang="en-US" dirty="0"/>
          </a:p>
        </p:txBody>
      </p:sp>
      <p:sp>
        <p:nvSpPr>
          <p:cNvPr id="4" name="Slide Number Placeholder 3"/>
          <p:cNvSpPr>
            <a:spLocks noGrp="1"/>
          </p:cNvSpPr>
          <p:nvPr>
            <p:ph type="sldNum" sz="quarter" idx="10"/>
          </p:nvPr>
        </p:nvSpPr>
        <p:spPr/>
        <p:txBody>
          <a:bodyPr/>
          <a:lstStyle/>
          <a:p>
            <a:fld id="{C603FC78-290A-E24E-9435-59EFF26BDB77}" type="slidenum">
              <a:rPr lang="en-US" smtClean="0"/>
              <a:t>3</a:t>
            </a:fld>
            <a:endParaRPr lang="en-US"/>
          </a:p>
        </p:txBody>
      </p:sp>
    </p:spTree>
    <p:extLst>
      <p:ext uri="{BB962C8B-B14F-4D97-AF65-F5344CB8AC3E}">
        <p14:creationId xmlns:p14="http://schemas.microsoft.com/office/powerpoint/2010/main" val="589140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Lambdas</a:t>
            </a:r>
            <a:endParaRPr lang="en-US" sz="1800" kern="1200" dirty="0" smtClean="0">
              <a:solidFill>
                <a:schemeClr val="tx1"/>
              </a:solidFill>
              <a:effectLst/>
              <a:latin typeface="+mn-lt"/>
              <a:ea typeface="+mn-ea"/>
              <a:cs typeface="+mn-cs"/>
            </a:endParaRPr>
          </a:p>
          <a:p>
            <a:pPr lvl="1" rtl="0" fontAlgn="ctr"/>
            <a:r>
              <a:rPr lang="en-US" sz="1200" kern="1200" dirty="0" smtClean="0">
                <a:solidFill>
                  <a:schemeClr val="tx1"/>
                </a:solidFill>
                <a:effectLst/>
                <a:latin typeface="+mn-lt"/>
                <a:ea typeface="+mn-ea"/>
                <a:cs typeface="+mn-cs"/>
              </a:rPr>
              <a:t>Behavior parameterization - Parameterizing Code by Behavior is a technique to improve code modularity by allowing the caller to pass custom behavior to a method as a parameter.</a:t>
            </a:r>
            <a:endParaRPr lang="en-US" sz="1800" kern="1200" dirty="0" smtClean="0">
              <a:solidFill>
                <a:schemeClr val="tx1"/>
              </a:solidFill>
              <a:effectLst/>
              <a:latin typeface="+mn-lt"/>
              <a:ea typeface="+mn-ea"/>
              <a:cs typeface="+mn-cs"/>
            </a:endParaRPr>
          </a:p>
          <a:p>
            <a:pPr lvl="1" rtl="0" fontAlgn="ctr"/>
            <a:r>
              <a:rPr lang="en-US" sz="1200" kern="1200" dirty="0" smtClean="0">
                <a:solidFill>
                  <a:schemeClr val="tx1"/>
                </a:solidFill>
                <a:effectLst/>
                <a:latin typeface="+mn-lt"/>
                <a:ea typeface="+mn-ea"/>
                <a:cs typeface="+mn-cs"/>
              </a:rPr>
              <a:t>lambda expression as a concise way of describing an anonymous function</a:t>
            </a:r>
            <a:endParaRPr lang="en-US" sz="1800" kern="1200" dirty="0" smtClean="0">
              <a:solidFill>
                <a:schemeClr val="tx1"/>
              </a:solidFill>
              <a:effectLst/>
              <a:latin typeface="+mn-lt"/>
              <a:ea typeface="+mn-ea"/>
              <a:cs typeface="+mn-cs"/>
            </a:endParaRPr>
          </a:p>
          <a:p>
            <a:pPr lvl="1" rtl="0" fontAlgn="ctr"/>
            <a:r>
              <a:rPr lang="en-US" sz="1200" kern="1200" dirty="0" smtClean="0">
                <a:solidFill>
                  <a:schemeClr val="tx1"/>
                </a:solidFill>
                <a:effectLst/>
                <a:latin typeface="+mn-lt"/>
                <a:ea typeface="+mn-ea"/>
                <a:cs typeface="+mn-cs"/>
              </a:rPr>
              <a:t>A functional interface is an interface with a single abstract method that is used as the type of a lambda expression.</a:t>
            </a:r>
            <a:endParaRPr lang="en-US" sz="1800" kern="1200" dirty="0" smtClean="0">
              <a:solidFill>
                <a:schemeClr val="tx1"/>
              </a:solidFill>
              <a:effectLst/>
              <a:latin typeface="+mn-lt"/>
              <a:ea typeface="+mn-ea"/>
              <a:cs typeface="+mn-cs"/>
            </a:endParaRPr>
          </a:p>
          <a:p>
            <a:endParaRPr lang="en-US" dirty="0" smtClean="0"/>
          </a:p>
          <a:p>
            <a:pPr rtl="0" fontAlgn="ctr"/>
            <a:r>
              <a:rPr lang="en-US" sz="1200" kern="1200" dirty="0" smtClean="0">
                <a:solidFill>
                  <a:schemeClr val="tx1"/>
                </a:solidFill>
                <a:effectLst/>
                <a:latin typeface="+mn-lt"/>
                <a:ea typeface="+mn-ea"/>
                <a:cs typeface="+mn-cs"/>
              </a:rPr>
              <a:t>Method references</a:t>
            </a:r>
            <a:endParaRPr lang="en-US" sz="1800" kern="1200" dirty="0" smtClean="0">
              <a:solidFill>
                <a:schemeClr val="tx1"/>
              </a:solidFill>
              <a:effectLst/>
              <a:latin typeface="+mn-lt"/>
              <a:ea typeface="+mn-ea"/>
              <a:cs typeface="+mn-cs"/>
            </a:endParaRPr>
          </a:p>
          <a:p>
            <a:pPr lvl="1" rtl="0" fontAlgn="ctr"/>
            <a:r>
              <a:rPr lang="en-US" sz="1200" kern="1200" dirty="0" smtClean="0">
                <a:solidFill>
                  <a:schemeClr val="tx1"/>
                </a:solidFill>
                <a:effectLst/>
                <a:latin typeface="+mn-lt"/>
                <a:ea typeface="+mn-ea"/>
                <a:cs typeface="+mn-cs"/>
              </a:rPr>
              <a:t>It allows us to reference constructors or methods without executing them. </a:t>
            </a:r>
            <a:endParaRPr lang="en-US" sz="1800" kern="1200" dirty="0" smtClean="0">
              <a:solidFill>
                <a:schemeClr val="tx1"/>
              </a:solidFill>
              <a:effectLst/>
              <a:latin typeface="+mn-lt"/>
              <a:ea typeface="+mn-ea"/>
              <a:cs typeface="+mn-cs"/>
            </a:endParaRPr>
          </a:p>
          <a:p>
            <a:pPr lvl="1" rtl="0" fontAlgn="ctr"/>
            <a:r>
              <a:rPr lang="en-US" sz="1200" kern="1200" dirty="0" smtClean="0">
                <a:solidFill>
                  <a:schemeClr val="tx1"/>
                </a:solidFill>
                <a:effectLst/>
                <a:latin typeface="+mn-lt"/>
                <a:ea typeface="+mn-ea"/>
                <a:cs typeface="+mn-cs"/>
              </a:rPr>
              <a:t>method references are really making the concept of first class functions explicit. This is the idea that we can pass behavior around and treat it like another value.</a:t>
            </a:r>
            <a:endParaRPr lang="en-US" sz="1800" kern="1200" dirty="0" smtClean="0">
              <a:solidFill>
                <a:schemeClr val="tx1"/>
              </a:solidFill>
              <a:effectLst/>
              <a:latin typeface="+mn-lt"/>
              <a:ea typeface="+mn-ea"/>
              <a:cs typeface="+mn-cs"/>
            </a:endParaRPr>
          </a:p>
          <a:p>
            <a:pPr lvl="1" rtl="0" fontAlgn="ctr"/>
            <a:r>
              <a:rPr lang="en-US" sz="1200" kern="1200" dirty="0" smtClean="0">
                <a:solidFill>
                  <a:schemeClr val="tx1"/>
                </a:solidFill>
                <a:effectLst/>
                <a:latin typeface="+mn-lt"/>
                <a:ea typeface="+mn-ea"/>
                <a:cs typeface="+mn-cs"/>
              </a:rPr>
              <a:t>You can use method references in the same places as lambda expressions</a:t>
            </a:r>
            <a:endParaRPr lang="en-US"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03FC78-290A-E24E-9435-59EFF26BDB77}" type="slidenum">
              <a:rPr lang="en-US" smtClean="0"/>
              <a:t>4</a:t>
            </a:fld>
            <a:endParaRPr lang="en-US"/>
          </a:p>
        </p:txBody>
      </p:sp>
    </p:spTree>
    <p:extLst>
      <p:ext uri="{BB962C8B-B14F-4D97-AF65-F5344CB8AC3E}">
        <p14:creationId xmlns:p14="http://schemas.microsoft.com/office/powerpoint/2010/main" val="156091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u="none" kern="1200" dirty="0" smtClean="0">
                <a:solidFill>
                  <a:schemeClr val="tx1"/>
                </a:solidFill>
                <a:effectLst/>
                <a:latin typeface="+mn-lt"/>
                <a:ea typeface="+mn-ea"/>
                <a:cs typeface="+mn-cs"/>
              </a:rPr>
              <a:t>One thing to think about with the strategy patterns is that whether to go down the lambda design route or the class route depends a lot on the complexity of the strategy</a:t>
            </a:r>
            <a:r>
              <a:rPr lang="en-US" sz="1200" b="0" u="none" kern="1200" baseline="0" dirty="0" smtClean="0">
                <a:solidFill>
                  <a:schemeClr val="tx1"/>
                </a:solidFill>
                <a:effectLst/>
                <a:latin typeface="+mn-lt"/>
                <a:ea typeface="+mn-ea"/>
                <a:cs typeface="+mn-cs"/>
              </a:rPr>
              <a:t> </a:t>
            </a:r>
            <a:r>
              <a:rPr lang="en-US" sz="1200" b="0" u="none" kern="1200" dirty="0" smtClean="0">
                <a:solidFill>
                  <a:schemeClr val="tx1"/>
                </a:solidFill>
                <a:effectLst/>
                <a:latin typeface="+mn-lt"/>
                <a:ea typeface="+mn-ea"/>
                <a:cs typeface="+mn-cs"/>
              </a:rPr>
              <a:t>code that needs to be implemented. In the cases I’ve presented here, the code is simple in nature, just a method call or two, and fits the new language features well. In some situations, though, the observer can be a complex class in and of itself, and in those situations trying to squeeze a lot of code into one method can lead to poor readability.</a:t>
            </a:r>
          </a:p>
          <a:p>
            <a:endParaRPr lang="en-US" b="0" u="none" dirty="0"/>
          </a:p>
        </p:txBody>
      </p:sp>
      <p:sp>
        <p:nvSpPr>
          <p:cNvPr id="4" name="Slide Number Placeholder 3"/>
          <p:cNvSpPr>
            <a:spLocks noGrp="1"/>
          </p:cNvSpPr>
          <p:nvPr>
            <p:ph type="sldNum" sz="quarter" idx="10"/>
          </p:nvPr>
        </p:nvSpPr>
        <p:spPr/>
        <p:txBody>
          <a:bodyPr/>
          <a:lstStyle/>
          <a:p>
            <a:fld id="{C603FC78-290A-E24E-9435-59EFF26BDB77}" type="slidenum">
              <a:rPr lang="en-US" smtClean="0"/>
              <a:t>17</a:t>
            </a:fld>
            <a:endParaRPr lang="en-US"/>
          </a:p>
        </p:txBody>
      </p:sp>
    </p:spTree>
    <p:extLst>
      <p:ext uri="{BB962C8B-B14F-4D97-AF65-F5344CB8AC3E}">
        <p14:creationId xmlns:p14="http://schemas.microsoft.com/office/powerpoint/2010/main" val="105720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rugden/java-design-patterns/tree/master/src/main/java/com/rugden/patterns/examples/behavioral/strateg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rugden/java-design-patterns/tree/master/src/main/java/com/rugden/patterns/examples/behavioral/comman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GOF Patterns &amp; Java 8</a:t>
            </a:r>
          </a:p>
        </p:txBody>
      </p:sp>
      <p:sp>
        <p:nvSpPr>
          <p:cNvPr id="3" name="Subtitle 2"/>
          <p:cNvSpPr>
            <a:spLocks noGrp="1"/>
          </p:cNvSpPr>
          <p:nvPr>
            <p:ph type="subTitle" idx="1"/>
          </p:nvPr>
        </p:nvSpPr>
        <p:spPr/>
        <p:txBody>
          <a:bodyPr/>
          <a:lstStyle/>
          <a:p>
            <a:r>
              <a:rPr lang="en-US"/>
              <a:t>Re-evaluating GOF patterns </a:t>
            </a:r>
            <a:r>
              <a:rPr lang="en-US" dirty="0"/>
              <a:t>in the context of Java 8</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5" name="Subtitle 4">
            <a:extLst>
              <a:ext uri="{FF2B5EF4-FFF2-40B4-BE49-F238E27FC236}">
                <a16:creationId xmlns="" xmlns:a16="http://schemas.microsoft.com/office/drawing/2014/main" id="{45A3F4AD-8271-4425-AFE4-567D6FA57968}"/>
              </a:ext>
            </a:extLst>
          </p:cNvPr>
          <p:cNvSpPr>
            <a:spLocks noGrp="1"/>
          </p:cNvSpPr>
          <p:nvPr>
            <p:ph type="subTitle" idx="1"/>
          </p:nvPr>
        </p:nvSpPr>
        <p:spPr/>
        <p:txBody>
          <a:bodyPr vert="horz" lIns="91440" tIns="45720" rIns="91440" bIns="45720" rtlCol="0" anchor="t">
            <a:normAutofit/>
          </a:bodyPr>
          <a:lstStyle/>
          <a:p>
            <a:r>
              <a:rPr lang="en-US" dirty="0">
                <a:hlinkClick r:id="rId2"/>
              </a:rPr>
              <a:t>https://github.com/rugden/java-design-patterns/tree/master/src/main/java/com/rugden/patterns/examples/behavioral/strategy</a:t>
            </a:r>
            <a:r>
              <a:rPr lang="en-US" dirty="0"/>
              <a:t> </a:t>
            </a:r>
          </a:p>
        </p:txBody>
      </p:sp>
    </p:spTree>
    <p:extLst>
      <p:ext uri="{BB962C8B-B14F-4D97-AF65-F5344CB8AC3E}">
        <p14:creationId xmlns:p14="http://schemas.microsoft.com/office/powerpoint/2010/main" val="23905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Pattern With Lambdas</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The Strategy pattern implementation using lambdas differs from the old approach in how the various strategies are implemented. At the old approach, the strategies are implemented via classes (or anonymous classes) whereas using lambdas the strategies are implemented with lambdas. Rather than creating a hierarchy of classes to support the strategy pattern we can now create a library of lambda functions or static methods (used as method references) to apply the respective strategy.</a:t>
            </a:r>
          </a:p>
        </p:txBody>
      </p:sp>
    </p:spTree>
    <p:extLst>
      <p:ext uri="{BB962C8B-B14F-4D97-AF65-F5344CB8AC3E}">
        <p14:creationId xmlns:p14="http://schemas.microsoft.com/office/powerpoint/2010/main" val="634305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Command Pattern</a:t>
            </a:r>
            <a:endParaRPr lang="en-US" dirty="0" err="1"/>
          </a:p>
        </p:txBody>
      </p:sp>
    </p:spTree>
    <p:extLst>
      <p:ext uri="{BB962C8B-B14F-4D97-AF65-F5344CB8AC3E}">
        <p14:creationId xmlns:p14="http://schemas.microsoft.com/office/powerpoint/2010/main" val="199121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a:t>A </a:t>
            </a:r>
            <a:r>
              <a:rPr lang="en-US" i="1" dirty="0"/>
              <a:t>command object </a:t>
            </a:r>
            <a:r>
              <a:rPr lang="en-US" dirty="0"/>
              <a:t>is an object that encapsulates all the information required to call another method later. The command pattern is a way of using this object in order to write generic code that sequences and executes methods based on runtime decisions. </a:t>
            </a:r>
            <a:endParaRPr lang="en-US" dirty="0"/>
          </a:p>
        </p:txBody>
      </p:sp>
    </p:spTree>
    <p:extLst>
      <p:ext uri="{BB962C8B-B14F-4D97-AF65-F5344CB8AC3E}">
        <p14:creationId xmlns:p14="http://schemas.microsoft.com/office/powerpoint/2010/main" val="1323948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 xmlns:a16="http://schemas.microsoft.com/office/drawing/2014/main" id="{3BE07329-4A51-43E1-9A36-C81CEF5679EC}"/>
              </a:ext>
            </a:extLst>
          </p:cNvPr>
          <p:cNvSpPr/>
          <p:nvPr/>
        </p:nvSpPr>
        <p:spPr>
          <a:xfrm>
            <a:off x="2011888" y="1071847"/>
            <a:ext cx="1956121" cy="96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Invoker</a:t>
            </a:r>
          </a:p>
        </p:txBody>
      </p:sp>
      <p:sp>
        <p:nvSpPr>
          <p:cNvPr id="5" name="Rectangle: Rounded Corners 4">
            <a:extLst>
              <a:ext uri="{FF2B5EF4-FFF2-40B4-BE49-F238E27FC236}">
                <a16:creationId xmlns="" xmlns:a16="http://schemas.microsoft.com/office/drawing/2014/main" id="{992527C2-B8BC-4A25-B188-60284AABE197}"/>
              </a:ext>
            </a:extLst>
          </p:cNvPr>
          <p:cNvSpPr/>
          <p:nvPr/>
        </p:nvSpPr>
        <p:spPr>
          <a:xfrm>
            <a:off x="5440236" y="1071847"/>
            <a:ext cx="1956121" cy="96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a:t>
            </a:r>
          </a:p>
        </p:txBody>
      </p:sp>
      <p:sp>
        <p:nvSpPr>
          <p:cNvPr id="6" name="Rectangle: Rounded Corners 5">
            <a:extLst>
              <a:ext uri="{FF2B5EF4-FFF2-40B4-BE49-F238E27FC236}">
                <a16:creationId xmlns="" xmlns:a16="http://schemas.microsoft.com/office/drawing/2014/main" id="{3155237B-D82F-4916-98BA-CCB05799183D}"/>
              </a:ext>
            </a:extLst>
          </p:cNvPr>
          <p:cNvSpPr/>
          <p:nvPr/>
        </p:nvSpPr>
        <p:spPr>
          <a:xfrm>
            <a:off x="2011694" y="3443572"/>
            <a:ext cx="1956121" cy="96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7" name="Rectangle: Rounded Corners 6">
            <a:extLst>
              <a:ext uri="{FF2B5EF4-FFF2-40B4-BE49-F238E27FC236}">
                <a16:creationId xmlns="" xmlns:a16="http://schemas.microsoft.com/office/drawing/2014/main" id="{AE5B9846-2590-4DB5-AE79-53C1D79B76CE}"/>
              </a:ext>
            </a:extLst>
          </p:cNvPr>
          <p:cNvSpPr/>
          <p:nvPr/>
        </p:nvSpPr>
        <p:spPr>
          <a:xfrm>
            <a:off x="5440236" y="3443572"/>
            <a:ext cx="1956121" cy="96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Concrete </a:t>
            </a:r>
          </a:p>
          <a:p>
            <a:pPr algn="ctr"/>
            <a:r>
              <a:rPr lang="en-US" dirty="0"/>
              <a:t>Command</a:t>
            </a:r>
          </a:p>
        </p:txBody>
      </p:sp>
      <p:sp>
        <p:nvSpPr>
          <p:cNvPr id="8" name="Rectangle: Rounded Corners 7">
            <a:extLst>
              <a:ext uri="{FF2B5EF4-FFF2-40B4-BE49-F238E27FC236}">
                <a16:creationId xmlns="" xmlns:a16="http://schemas.microsoft.com/office/drawing/2014/main" id="{E2235225-E07E-4FDD-A3DE-47A9B883FC0E}"/>
              </a:ext>
            </a:extLst>
          </p:cNvPr>
          <p:cNvSpPr/>
          <p:nvPr/>
        </p:nvSpPr>
        <p:spPr>
          <a:xfrm>
            <a:off x="5439090" y="5462872"/>
            <a:ext cx="1956121" cy="96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a:t>
            </a:r>
          </a:p>
        </p:txBody>
      </p:sp>
      <p:sp>
        <p:nvSpPr>
          <p:cNvPr id="11" name="Arrow: Right 10">
            <a:extLst>
              <a:ext uri="{FF2B5EF4-FFF2-40B4-BE49-F238E27FC236}">
                <a16:creationId xmlns="" xmlns:a16="http://schemas.microsoft.com/office/drawing/2014/main" id="{B0F5FFCE-632E-467B-8CE4-5C40944BFDD2}"/>
              </a:ext>
            </a:extLst>
          </p:cNvPr>
          <p:cNvSpPr/>
          <p:nvPr/>
        </p:nvSpPr>
        <p:spPr>
          <a:xfrm>
            <a:off x="3958743" y="1314450"/>
            <a:ext cx="1486359" cy="48418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 xmlns:a16="http://schemas.microsoft.com/office/drawing/2014/main" id="{C96AEA6A-0E08-405D-8C81-6F7DABD7CBD9}"/>
              </a:ext>
            </a:extLst>
          </p:cNvPr>
          <p:cNvSpPr/>
          <p:nvPr/>
        </p:nvSpPr>
        <p:spPr>
          <a:xfrm>
            <a:off x="3958743" y="3679226"/>
            <a:ext cx="1486359" cy="48418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 xmlns:a16="http://schemas.microsoft.com/office/drawing/2014/main" id="{16E165AA-AA7B-4C96-85E7-0CED672B9492}"/>
              </a:ext>
            </a:extLst>
          </p:cNvPr>
          <p:cNvSpPr/>
          <p:nvPr/>
        </p:nvSpPr>
        <p:spPr>
          <a:xfrm>
            <a:off x="2743342" y="2039269"/>
            <a:ext cx="484188" cy="1399501"/>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a:extLst>
              <a:ext uri="{FF2B5EF4-FFF2-40B4-BE49-F238E27FC236}">
                <a16:creationId xmlns="" xmlns:a16="http://schemas.microsoft.com/office/drawing/2014/main" id="{F82E4FC8-B9F8-462E-BDDE-02E54FBFDDC1}"/>
              </a:ext>
            </a:extLst>
          </p:cNvPr>
          <p:cNvSpPr/>
          <p:nvPr/>
        </p:nvSpPr>
        <p:spPr>
          <a:xfrm>
            <a:off x="6170738" y="2042050"/>
            <a:ext cx="484188" cy="1399501"/>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 xmlns:a16="http://schemas.microsoft.com/office/drawing/2014/main" id="{DD59D5BB-FF1A-46E7-9DB9-CEF0BDFEA1BA}"/>
              </a:ext>
            </a:extLst>
          </p:cNvPr>
          <p:cNvSpPr/>
          <p:nvPr/>
        </p:nvSpPr>
        <p:spPr>
          <a:xfrm>
            <a:off x="6177450" y="4411663"/>
            <a:ext cx="484188" cy="10399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94CE7CC5-862B-4404-9AEA-6734C7B2E32F}"/>
              </a:ext>
            </a:extLst>
          </p:cNvPr>
          <p:cNvSpPr txBox="1"/>
          <p:nvPr/>
        </p:nvSpPr>
        <p:spPr>
          <a:xfrm>
            <a:off x="5552629" y="466724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Calls</a:t>
            </a:r>
          </a:p>
        </p:txBody>
      </p:sp>
      <p:sp>
        <p:nvSpPr>
          <p:cNvPr id="19" name="TextBox 18">
            <a:extLst>
              <a:ext uri="{FF2B5EF4-FFF2-40B4-BE49-F238E27FC236}">
                <a16:creationId xmlns="" xmlns:a16="http://schemas.microsoft.com/office/drawing/2014/main" id="{BC5693B2-ED17-440B-AF39-8EF6A437DD6E}"/>
              </a:ext>
            </a:extLst>
          </p:cNvPr>
          <p:cNvSpPr txBox="1"/>
          <p:nvPr/>
        </p:nvSpPr>
        <p:spPr>
          <a:xfrm>
            <a:off x="2238474" y="255676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Creates</a:t>
            </a:r>
          </a:p>
        </p:txBody>
      </p:sp>
      <p:sp>
        <p:nvSpPr>
          <p:cNvPr id="22" name="TextBox 21">
            <a:extLst>
              <a:ext uri="{FF2B5EF4-FFF2-40B4-BE49-F238E27FC236}">
                <a16:creationId xmlns="" xmlns:a16="http://schemas.microsoft.com/office/drawing/2014/main" id="{AF8EA94A-FA45-4062-ABEE-B7DDF891D026}"/>
              </a:ext>
            </a:extLst>
          </p:cNvPr>
          <p:cNvSpPr txBox="1"/>
          <p:nvPr/>
        </p:nvSpPr>
        <p:spPr>
          <a:xfrm>
            <a:off x="5885949" y="255676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Implements</a:t>
            </a:r>
          </a:p>
        </p:txBody>
      </p:sp>
      <p:sp>
        <p:nvSpPr>
          <p:cNvPr id="23" name="TextBox 22">
            <a:extLst>
              <a:ext uri="{FF2B5EF4-FFF2-40B4-BE49-F238E27FC236}">
                <a16:creationId xmlns="" xmlns:a16="http://schemas.microsoft.com/office/drawing/2014/main" id="{EED40228-5FA3-4287-B1C8-AFAA617BA836}"/>
              </a:ext>
            </a:extLst>
          </p:cNvPr>
          <p:cNvSpPr txBox="1"/>
          <p:nvPr/>
        </p:nvSpPr>
        <p:spPr>
          <a:xfrm>
            <a:off x="3190818" y="107184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Calls</a:t>
            </a:r>
          </a:p>
        </p:txBody>
      </p:sp>
      <p:sp>
        <p:nvSpPr>
          <p:cNvPr id="24" name="TextBox 23">
            <a:extLst>
              <a:ext uri="{FF2B5EF4-FFF2-40B4-BE49-F238E27FC236}">
                <a16:creationId xmlns="" xmlns:a16="http://schemas.microsoft.com/office/drawing/2014/main" id="{657C11FB-38AA-43C4-9477-5175F1A9E7FC}"/>
              </a:ext>
            </a:extLst>
          </p:cNvPr>
          <p:cNvSpPr txBox="1"/>
          <p:nvPr/>
        </p:nvSpPr>
        <p:spPr>
          <a:xfrm>
            <a:off x="3067013" y="410083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Uses</a:t>
            </a:r>
          </a:p>
        </p:txBody>
      </p:sp>
    </p:spTree>
    <p:extLst>
      <p:ext uri="{BB962C8B-B14F-4D97-AF65-F5344CB8AC3E}">
        <p14:creationId xmlns:p14="http://schemas.microsoft.com/office/powerpoint/2010/main" val="3773614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5" name="Subtitle 4">
            <a:extLst>
              <a:ext uri="{FF2B5EF4-FFF2-40B4-BE49-F238E27FC236}">
                <a16:creationId xmlns="" xmlns:a16="http://schemas.microsoft.com/office/drawing/2014/main" id="{45A3F4AD-8271-4425-AFE4-567D6FA57968}"/>
              </a:ext>
            </a:extLst>
          </p:cNvPr>
          <p:cNvSpPr>
            <a:spLocks noGrp="1"/>
          </p:cNvSpPr>
          <p:nvPr>
            <p:ph type="subTitle" idx="1"/>
          </p:nvPr>
        </p:nvSpPr>
        <p:spPr/>
        <p:txBody>
          <a:bodyPr vert="horz" lIns="91440" tIns="45720" rIns="91440" bIns="45720" rtlCol="0" anchor="t">
            <a:normAutofit/>
          </a:bodyPr>
          <a:lstStyle/>
          <a:p>
            <a:r>
              <a:rPr lang="en-US" dirty="0">
                <a:hlinkClick r:id="rId2"/>
              </a:rPr>
              <a:t>https://github.com/rugden/java-design-patterns/tree/master/src/main/java/com/rugden/patterns/examples/behavioral/command</a:t>
            </a:r>
            <a:r>
              <a:rPr lang="en-US" dirty="0"/>
              <a:t> </a:t>
            </a:r>
          </a:p>
        </p:txBody>
      </p:sp>
    </p:spTree>
    <p:extLst>
      <p:ext uri="{BB962C8B-B14F-4D97-AF65-F5344CB8AC3E}">
        <p14:creationId xmlns:p14="http://schemas.microsoft.com/office/powerpoint/2010/main" val="2364797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With Lambdas</a:t>
            </a:r>
          </a:p>
        </p:txBody>
      </p:sp>
      <p:sp>
        <p:nvSpPr>
          <p:cNvPr id="3" name="Content Placeholder 2"/>
          <p:cNvSpPr>
            <a:spLocks noGrp="1"/>
          </p:cNvSpPr>
          <p:nvPr>
            <p:ph idx="1"/>
          </p:nvPr>
        </p:nvSpPr>
        <p:spPr/>
        <p:txBody>
          <a:bodyPr/>
          <a:lstStyle/>
          <a:p>
            <a:pPr marL="0" indent="0">
              <a:buNone/>
            </a:pPr>
            <a:r>
              <a:rPr lang="en-US" dirty="0"/>
              <a:t>The Command pattern implementation using lambdas differs from the old approach in how the various commands are implemented. At the old approach, the commands are implemented via classes whereas at Java 8 the commands can be lambdas (assuming the 'undo' functionality is not implemented since it requires to keep state).</a:t>
            </a:r>
          </a:p>
        </p:txBody>
      </p:sp>
    </p:spTree>
    <p:extLst>
      <p:ext uri="{BB962C8B-B14F-4D97-AF65-F5344CB8AC3E}">
        <p14:creationId xmlns:p14="http://schemas.microsoft.com/office/powerpoint/2010/main" val="1396221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Take </a:t>
            </a:r>
            <a:r>
              <a:rPr lang="en-US" dirty="0" err="1" smtClean="0"/>
              <a:t>aways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a:t>T</a:t>
            </a:r>
            <a:r>
              <a:rPr lang="en-US" dirty="0" smtClean="0"/>
              <a:t>hinking </a:t>
            </a:r>
            <a:r>
              <a:rPr lang="en-US" dirty="0"/>
              <a:t>in a more functional way—modelling in terms of functions rather than classes and objects—has allowed us to reduce the boilerplate and simplify an existing design pattern.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9382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Programming Language </a:t>
            </a:r>
            <a:r>
              <a:rPr lang="en-US" b="1" dirty="0" smtClean="0"/>
              <a:t>evolution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47808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729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Programming Language evolution</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“The </a:t>
            </a:r>
            <a:r>
              <a:rPr lang="en-US" dirty="0"/>
              <a:t>future is hybrid: pick the best features and ideas from both functional and object-oriented approaches in order to solve the problem at hand.” - Richard Warburton, </a:t>
            </a:r>
            <a:r>
              <a:rPr lang="en-US" i="1" dirty="0"/>
              <a:t>Java 8 Lambdas: Pragmatic Functional Programming</a:t>
            </a:r>
          </a:p>
        </p:txBody>
      </p:sp>
    </p:spTree>
    <p:extLst>
      <p:ext uri="{BB962C8B-B14F-4D97-AF65-F5344CB8AC3E}">
        <p14:creationId xmlns:p14="http://schemas.microsoft.com/office/powerpoint/2010/main" val="661190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K</a:t>
            </a:r>
            <a:r>
              <a:rPr lang="en-US" dirty="0" smtClean="0"/>
              <a:t>ey </a:t>
            </a:r>
            <a:r>
              <a:rPr lang="en-US" dirty="0"/>
              <a:t>language features that are related to functional programming: lambda expressions and method references</a:t>
            </a:r>
            <a:r>
              <a:rPr lang="en-US" dirty="0" smtClean="0"/>
              <a:t>.</a:t>
            </a:r>
          </a:p>
          <a:p>
            <a:pPr marL="0" indent="0">
              <a:buNone/>
            </a:pPr>
            <a:endParaRPr lang="en-US" dirty="0"/>
          </a:p>
          <a:p>
            <a:pPr marL="0" indent="0">
              <a:buNone/>
            </a:pPr>
            <a:r>
              <a:rPr lang="en-US" b="1" u="sng" dirty="0" smtClean="0"/>
              <a:t>Lambdas</a:t>
            </a:r>
            <a:r>
              <a:rPr lang="en-US" dirty="0" smtClean="0"/>
              <a:t>: </a:t>
            </a:r>
            <a:r>
              <a:rPr lang="en-US" dirty="0"/>
              <a:t>concise </a:t>
            </a:r>
            <a:r>
              <a:rPr lang="en-US" dirty="0" smtClean="0"/>
              <a:t>way </a:t>
            </a:r>
            <a:r>
              <a:rPr lang="en-US" dirty="0"/>
              <a:t>of describing an anonymous </a:t>
            </a:r>
            <a:r>
              <a:rPr lang="en-US" dirty="0" smtClean="0"/>
              <a:t>function</a:t>
            </a:r>
          </a:p>
          <a:p>
            <a:pPr marL="0" indent="0">
              <a:buNone/>
            </a:pPr>
            <a:endParaRPr lang="en-US" dirty="0"/>
          </a:p>
          <a:p>
            <a:pPr marL="0" indent="0">
              <a:buNone/>
            </a:pPr>
            <a:r>
              <a:rPr lang="en-US" b="1" u="sng" dirty="0"/>
              <a:t>Method </a:t>
            </a:r>
            <a:r>
              <a:rPr lang="en-US" b="1" u="sng" dirty="0" smtClean="0"/>
              <a:t>references</a:t>
            </a:r>
            <a:r>
              <a:rPr lang="en-US" dirty="0" smtClean="0"/>
              <a:t>: way of reference </a:t>
            </a:r>
            <a:r>
              <a:rPr lang="en-US" dirty="0"/>
              <a:t>constructors or methods without executing them</a:t>
            </a:r>
            <a:r>
              <a:rPr lang="en-US" dirty="0" smtClean="0"/>
              <a:t>.</a:t>
            </a:r>
          </a:p>
          <a:p>
            <a:pPr marL="0" indent="0">
              <a:buNone/>
            </a:pPr>
            <a:endParaRPr lang="en-US" dirty="0"/>
          </a:p>
          <a:p>
            <a:pPr marL="0" indent="0">
              <a:buNone/>
            </a:pPr>
            <a:r>
              <a:rPr lang="en-US" b="1" u="sng" dirty="0" smtClean="0"/>
              <a:t>Functional Interface</a:t>
            </a:r>
            <a:r>
              <a:rPr lang="en-US" b="1" dirty="0" smtClean="0"/>
              <a:t>: </a:t>
            </a:r>
            <a:r>
              <a:rPr lang="en-US" dirty="0" smtClean="0"/>
              <a:t>an </a:t>
            </a:r>
            <a:r>
              <a:rPr lang="en-US" dirty="0"/>
              <a:t>interface with a single abstract method that is used as the type of a lambda expression.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52532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smtClean="0"/>
              <a:t>Does </a:t>
            </a:r>
            <a:r>
              <a:rPr lang="en-US" sz="3600" dirty="0" smtClean="0"/>
              <a:t>the introduction of lambdas and functional interfaces in Java 8 </a:t>
            </a:r>
            <a:r>
              <a:rPr lang="en-US" sz="3600" dirty="0" smtClean="0"/>
              <a:t>make GOF patterns obsolete?</a:t>
            </a:r>
            <a:endParaRPr lang="en-US" sz="3600" dirty="0"/>
          </a:p>
        </p:txBody>
      </p:sp>
    </p:spTree>
    <p:extLst>
      <p:ext uri="{BB962C8B-B14F-4D97-AF65-F5344CB8AC3E}">
        <p14:creationId xmlns:p14="http://schemas.microsoft.com/office/powerpoint/2010/main" val="1760444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Proposal</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a:t>Combining the functional and object oriented world view allows us to simplify existing design patterns by </a:t>
            </a:r>
            <a:r>
              <a:rPr lang="en-US" sz="3600" dirty="0" smtClean="0"/>
              <a:t>reducing </a:t>
            </a:r>
            <a:r>
              <a:rPr lang="en-US" sz="3600" dirty="0"/>
              <a:t>the amount of boilerplate required </a:t>
            </a:r>
            <a:r>
              <a:rPr lang="en-US" sz="3600" dirty="0" smtClean="0"/>
              <a:t>and making </a:t>
            </a:r>
            <a:r>
              <a:rPr lang="en-US" sz="3600" dirty="0"/>
              <a:t>the intent of the code more obvious.</a:t>
            </a:r>
          </a:p>
          <a:p>
            <a:pPr marL="0" indent="0">
              <a:lnSpc>
                <a:spcPct val="100000"/>
              </a:lnSpc>
              <a:spcBef>
                <a:spcPts val="0"/>
              </a:spcBef>
              <a:buNone/>
            </a:pPr>
            <a:endParaRPr lang="en-US" sz="3600" dirty="0"/>
          </a:p>
          <a:p>
            <a:pPr marL="0" indent="0">
              <a:lnSpc>
                <a:spcPct val="100000"/>
              </a:lnSpc>
              <a:spcBef>
                <a:spcPts val="0"/>
              </a:spcBef>
              <a:buNone/>
            </a:pPr>
            <a:endParaRPr lang="en-US" sz="3600" dirty="0"/>
          </a:p>
        </p:txBody>
      </p:sp>
    </p:spTree>
    <p:extLst>
      <p:ext uri="{BB962C8B-B14F-4D97-AF65-F5344CB8AC3E}">
        <p14:creationId xmlns:p14="http://schemas.microsoft.com/office/powerpoint/2010/main" val="1134102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Strategy Pattern</a:t>
            </a:r>
            <a:endParaRPr lang="en-US" dirty="0" err="1"/>
          </a:p>
        </p:txBody>
      </p:sp>
    </p:spTree>
    <p:extLst>
      <p:ext uri="{BB962C8B-B14F-4D97-AF65-F5344CB8AC3E}">
        <p14:creationId xmlns:p14="http://schemas.microsoft.com/office/powerpoint/2010/main" val="1231886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Pattern</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The Strategy pattern </a:t>
            </a:r>
            <a:r>
              <a:rPr lang="en-US" dirty="0" smtClean="0"/>
              <a:t>is </a:t>
            </a:r>
            <a:r>
              <a:rPr lang="en-US" dirty="0"/>
              <a:t>used to define a family of algorithms, encapsulate each one behind a common programming interface, and make them interchangeable dynamically. This pattern lets the algorithm vary independently from clients that use it.</a:t>
            </a:r>
          </a:p>
        </p:txBody>
      </p:sp>
    </p:spTree>
    <p:extLst>
      <p:ext uri="{BB962C8B-B14F-4D97-AF65-F5344CB8AC3E}">
        <p14:creationId xmlns:p14="http://schemas.microsoft.com/office/powerpoint/2010/main" val="1249236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 xmlns:a16="http://schemas.microsoft.com/office/drawing/2014/main" id="{736DF29B-0C73-42CF-9ACC-57CC62CD2A54}"/>
              </a:ext>
            </a:extLst>
          </p:cNvPr>
          <p:cNvSpPr/>
          <p:nvPr/>
        </p:nvSpPr>
        <p:spPr>
          <a:xfrm>
            <a:off x="600075" y="1742602"/>
            <a:ext cx="1222555" cy="733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0" name="Rectangle: Rounded Corners 9">
            <a:extLst>
              <a:ext uri="{FF2B5EF4-FFF2-40B4-BE49-F238E27FC236}">
                <a16:creationId xmlns="" xmlns:a16="http://schemas.microsoft.com/office/drawing/2014/main" id="{C00AE5C5-A023-4B7D-A51C-58EB1C38C291}"/>
              </a:ext>
            </a:extLst>
          </p:cNvPr>
          <p:cNvSpPr/>
          <p:nvPr/>
        </p:nvSpPr>
        <p:spPr>
          <a:xfrm>
            <a:off x="4791075" y="1743075"/>
            <a:ext cx="1706424" cy="7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Strategy</a:t>
            </a:r>
          </a:p>
        </p:txBody>
      </p:sp>
      <p:sp>
        <p:nvSpPr>
          <p:cNvPr id="11" name="Rectangle: Rounded Corners 10">
            <a:extLst>
              <a:ext uri="{FF2B5EF4-FFF2-40B4-BE49-F238E27FC236}">
                <a16:creationId xmlns="" xmlns:a16="http://schemas.microsoft.com/office/drawing/2014/main" id="{02F2E593-4E12-41AC-BAD9-8B8F43EBCBF3}"/>
              </a:ext>
            </a:extLst>
          </p:cNvPr>
          <p:cNvSpPr/>
          <p:nvPr/>
        </p:nvSpPr>
        <p:spPr>
          <a:xfrm>
            <a:off x="1485900" y="4676775"/>
            <a:ext cx="1883733" cy="790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Concrete strategy</a:t>
            </a:r>
          </a:p>
        </p:txBody>
      </p:sp>
      <p:sp>
        <p:nvSpPr>
          <p:cNvPr id="14" name="Rectangle: Rounded Corners 13">
            <a:extLst>
              <a:ext uri="{FF2B5EF4-FFF2-40B4-BE49-F238E27FC236}">
                <a16:creationId xmlns="" xmlns:a16="http://schemas.microsoft.com/office/drawing/2014/main" id="{58535D79-B2C1-41FB-BBB2-B91B8BB98888}"/>
              </a:ext>
            </a:extLst>
          </p:cNvPr>
          <p:cNvSpPr/>
          <p:nvPr/>
        </p:nvSpPr>
        <p:spPr>
          <a:xfrm>
            <a:off x="4791076" y="4676776"/>
            <a:ext cx="1883733" cy="790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Concrete strategy</a:t>
            </a:r>
          </a:p>
        </p:txBody>
      </p:sp>
      <p:sp>
        <p:nvSpPr>
          <p:cNvPr id="15" name="Rectangle: Rounded Corners 14">
            <a:extLst>
              <a:ext uri="{FF2B5EF4-FFF2-40B4-BE49-F238E27FC236}">
                <a16:creationId xmlns="" xmlns:a16="http://schemas.microsoft.com/office/drawing/2014/main" id="{FFF6B08C-B4C9-4FCA-A3C3-F4A1F5E22D68}"/>
              </a:ext>
            </a:extLst>
          </p:cNvPr>
          <p:cNvSpPr/>
          <p:nvPr/>
        </p:nvSpPr>
        <p:spPr>
          <a:xfrm>
            <a:off x="7786370" y="4648200"/>
            <a:ext cx="1883733" cy="790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Concrete strategy</a:t>
            </a:r>
          </a:p>
        </p:txBody>
      </p:sp>
      <p:cxnSp>
        <p:nvCxnSpPr>
          <p:cNvPr id="17" name="Straight Arrow Connector 16">
            <a:extLst>
              <a:ext uri="{FF2B5EF4-FFF2-40B4-BE49-F238E27FC236}">
                <a16:creationId xmlns="" xmlns:a16="http://schemas.microsoft.com/office/drawing/2014/main" id="{955CFEF3-A86A-4916-A582-00667771C993}"/>
              </a:ext>
            </a:extLst>
          </p:cNvPr>
          <p:cNvCxnSpPr/>
          <p:nvPr/>
        </p:nvCxnSpPr>
        <p:spPr>
          <a:xfrm flipV="1">
            <a:off x="2650084" y="2554421"/>
            <a:ext cx="2335288" cy="2089831"/>
          </a:xfrm>
          <a:prstGeom prst="straightConnector1">
            <a:avLst/>
          </a:prstGeom>
          <a:ln w="177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24DC867F-72A4-47D6-AADC-9C4C03FD0BBC}"/>
              </a:ext>
            </a:extLst>
          </p:cNvPr>
          <p:cNvCxnSpPr/>
          <p:nvPr/>
        </p:nvCxnSpPr>
        <p:spPr>
          <a:xfrm flipH="1" flipV="1">
            <a:off x="5711216" y="2477596"/>
            <a:ext cx="55454" cy="2213269"/>
          </a:xfrm>
          <a:prstGeom prst="straightConnector1">
            <a:avLst/>
          </a:prstGeom>
          <a:ln w="177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20832AAB-D472-471F-8A4F-DCCE8A56633B}"/>
              </a:ext>
            </a:extLst>
          </p:cNvPr>
          <p:cNvCxnSpPr/>
          <p:nvPr/>
        </p:nvCxnSpPr>
        <p:spPr>
          <a:xfrm flipH="1" flipV="1">
            <a:off x="6039418" y="2508951"/>
            <a:ext cx="2822862" cy="2090793"/>
          </a:xfrm>
          <a:prstGeom prst="straightConnector1">
            <a:avLst/>
          </a:prstGeom>
          <a:ln w="177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6974A46B-9164-4D69-AFE1-D295FF912FFC}"/>
              </a:ext>
            </a:extLst>
          </p:cNvPr>
          <p:cNvCxnSpPr/>
          <p:nvPr/>
        </p:nvCxnSpPr>
        <p:spPr>
          <a:xfrm>
            <a:off x="1823239" y="2098441"/>
            <a:ext cx="2955657" cy="39088"/>
          </a:xfrm>
          <a:prstGeom prst="straightConnector1">
            <a:avLst/>
          </a:prstGeom>
          <a:ln w="177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EED40228-5FA3-4287-B1C8-AFAA617BA836}"/>
              </a:ext>
            </a:extLst>
          </p:cNvPr>
          <p:cNvSpPr txBox="1"/>
          <p:nvPr/>
        </p:nvSpPr>
        <p:spPr>
          <a:xfrm>
            <a:off x="1485900" y="155793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Calls</a:t>
            </a:r>
          </a:p>
        </p:txBody>
      </p:sp>
      <p:sp>
        <p:nvSpPr>
          <p:cNvPr id="13" name="TextBox 12">
            <a:extLst>
              <a:ext uri="{FF2B5EF4-FFF2-40B4-BE49-F238E27FC236}">
                <a16:creationId xmlns="" xmlns:a16="http://schemas.microsoft.com/office/drawing/2014/main" id="{EED40228-5FA3-4287-B1C8-AFAA617BA836}"/>
              </a:ext>
            </a:extLst>
          </p:cNvPr>
          <p:cNvSpPr txBox="1"/>
          <p:nvPr/>
        </p:nvSpPr>
        <p:spPr>
          <a:xfrm>
            <a:off x="3159844" y="375711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mtClean="0"/>
              <a:t>Implements</a:t>
            </a:r>
            <a:endParaRPr lang="en-US" dirty="0"/>
          </a:p>
        </p:txBody>
      </p:sp>
      <p:sp>
        <p:nvSpPr>
          <p:cNvPr id="16" name="TextBox 15">
            <a:extLst>
              <a:ext uri="{FF2B5EF4-FFF2-40B4-BE49-F238E27FC236}">
                <a16:creationId xmlns="" xmlns:a16="http://schemas.microsoft.com/office/drawing/2014/main" id="{EED40228-5FA3-4287-B1C8-AFAA617BA836}"/>
              </a:ext>
            </a:extLst>
          </p:cNvPr>
          <p:cNvSpPr txBox="1"/>
          <p:nvPr/>
        </p:nvSpPr>
        <p:spPr>
          <a:xfrm>
            <a:off x="5258120" y="375602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mtClean="0"/>
              <a:t>Implements</a:t>
            </a:r>
            <a:endParaRPr lang="en-US" dirty="0"/>
          </a:p>
        </p:txBody>
      </p:sp>
    </p:spTree>
    <p:extLst>
      <p:ext uri="{BB962C8B-B14F-4D97-AF65-F5344CB8AC3E}">
        <p14:creationId xmlns:p14="http://schemas.microsoft.com/office/powerpoint/2010/main" val="3179717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536</TotalTime>
  <Words>816</Words>
  <Application>Microsoft Macintosh PowerPoint</Application>
  <PresentationFormat>Widescreen</PresentationFormat>
  <Paragraphs>77</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Arial</vt:lpstr>
      <vt:lpstr>office theme</vt:lpstr>
      <vt:lpstr>GOF Patterns &amp; Java 8</vt:lpstr>
      <vt:lpstr>Programming Language evolution</vt:lpstr>
      <vt:lpstr>Programming Language evolution</vt:lpstr>
      <vt:lpstr>Java 8</vt:lpstr>
      <vt:lpstr>Question?</vt:lpstr>
      <vt:lpstr>Proposal</vt:lpstr>
      <vt:lpstr>Strategy Pattern</vt:lpstr>
      <vt:lpstr>Strategy Pattern</vt:lpstr>
      <vt:lpstr>PowerPoint Presentation</vt:lpstr>
      <vt:lpstr>DEMO</vt:lpstr>
      <vt:lpstr>Strategy Pattern With Lambdas</vt:lpstr>
      <vt:lpstr>Command Pattern</vt:lpstr>
      <vt:lpstr>Command Pattern</vt:lpstr>
      <vt:lpstr>PowerPoint Presentation</vt:lpstr>
      <vt:lpstr>DEMO</vt:lpstr>
      <vt:lpstr>Command Pattern With Lambdas</vt:lpstr>
      <vt:lpstr>Take aways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Denis Rugira</cp:lastModifiedBy>
  <cp:revision>36</cp:revision>
  <dcterms:created xsi:type="dcterms:W3CDTF">2013-07-15T20:26:40Z</dcterms:created>
  <dcterms:modified xsi:type="dcterms:W3CDTF">2017-11-16T22:46:25Z</dcterms:modified>
</cp:coreProperties>
</file>